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varScale="1">
        <p:scale>
          <a:sx n="113" d="100"/>
          <a:sy n="113" d="100"/>
        </p:scale>
        <p:origin x="558" y="-59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XE BƠM BÊ TÔNG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AEA332F-88DB-ABCD-E533-16D8F479ECD7}"/>
              </a:ext>
            </a:extLst>
          </p:cNvPr>
          <p:cNvPicPr>
            <a:picLocks noChangeAspect="1"/>
          </p:cNvPicPr>
          <p:nvPr/>
        </p:nvPicPr>
        <p:blipFill>
          <a:blip r:embed="rId4"/>
          <a:stretch>
            <a:fillRect/>
          </a:stretch>
        </p:blipFill>
        <p:spPr>
          <a:xfrm>
            <a:off x="4543101" y="3861048"/>
            <a:ext cx="3101032" cy="310103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xe bơm bê tông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xe bơm bê tông là một nhiệm vụ đòi hỏi sự chú ý và kỹ năng cao từ các lái xe và nhân viên lao động</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cấu</a:t>
            </a:r>
            <a:r>
              <a:rPr lang="en-US" i="0" dirty="0">
                <a:solidFill>
                  <a:srgbClr val="0D0D0D"/>
                </a:solidFill>
                <a:effectLst/>
                <a:latin typeface="Söhne"/>
              </a:rPr>
              <a:t> </a:t>
            </a:r>
            <a:r>
              <a:rPr lang="en-US" i="0" dirty="0" err="1">
                <a:solidFill>
                  <a:srgbClr val="0D0D0D"/>
                </a:solidFill>
                <a:effectLst/>
                <a:latin typeface="Söhne"/>
              </a:rPr>
              <a:t>trúc</a:t>
            </a:r>
            <a:r>
              <a:rPr lang="en-US" i="0" dirty="0">
                <a:solidFill>
                  <a:srgbClr val="0D0D0D"/>
                </a:solidFill>
                <a:effectLst/>
                <a:latin typeface="Söhne"/>
              </a:rPr>
              <a:t> </a:t>
            </a:r>
            <a:r>
              <a:rPr lang="en-US" i="0" dirty="0" err="1">
                <a:solidFill>
                  <a:srgbClr val="0D0D0D"/>
                </a:solidFill>
                <a:effectLst/>
                <a:latin typeface="Söhne"/>
              </a:rPr>
              <a:t>hoặc</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khác</a:t>
            </a:r>
            <a:endParaRPr lang="en-US" i="0" dirty="0">
              <a:solidFill>
                <a:srgbClr val="0D0D0D"/>
              </a:solidFill>
              <a:effectLst/>
              <a:latin typeface="Söhne"/>
            </a:endParaRPr>
          </a:p>
          <a:p>
            <a:pPr marL="730885" lvl="1" indent="-304165"/>
            <a:r>
              <a:rPr lang="vi-VN" dirty="0"/>
              <a:t>Rơi từ độ cao</a:t>
            </a:r>
            <a:endParaRPr lang="en-US" dirty="0">
              <a:solidFill>
                <a:srgbClr val="0D0D0D"/>
              </a:solidFill>
              <a:latin typeface="Söhne"/>
            </a:endParaRPr>
          </a:p>
          <a:p>
            <a:pPr marL="730885" lvl="1" indent="-304165"/>
            <a:r>
              <a:rPr lang="vi-VN" dirty="0"/>
              <a:t>Tai nạn với cột bơm bê tông</a:t>
            </a:r>
            <a:endParaRPr lang="en-US" dirty="0">
              <a:solidFill>
                <a:srgbClr val="0D0D0D"/>
              </a:solidFill>
              <a:latin typeface="Söhne"/>
            </a:endParaRPr>
          </a:p>
          <a:p>
            <a:pPr marL="730885" lvl="1" indent="-304165"/>
            <a:r>
              <a:rPr lang="en-US" dirty="0" err="1"/>
              <a:t>Thiếu</a:t>
            </a:r>
            <a:r>
              <a:rPr lang="en-US" dirty="0"/>
              <a:t> an </a:t>
            </a:r>
            <a:r>
              <a:rPr lang="en-US" dirty="0" err="1"/>
              <a:t>toàn</a:t>
            </a:r>
            <a:r>
              <a:rPr lang="en-US" dirty="0"/>
              <a:t> </a:t>
            </a:r>
            <a:r>
              <a:rPr lang="en-US" dirty="0" err="1"/>
              <a:t>khi</a:t>
            </a:r>
            <a:r>
              <a:rPr lang="en-US" dirty="0"/>
              <a:t> </a:t>
            </a:r>
            <a:r>
              <a:rPr lang="en-US" dirty="0" err="1"/>
              <a:t>vận</a:t>
            </a:r>
            <a:r>
              <a:rPr lang="en-US" dirty="0"/>
              <a:t> </a:t>
            </a:r>
            <a:r>
              <a:rPr lang="en-US" dirty="0" err="1"/>
              <a:t>chuyển</a:t>
            </a:r>
            <a:r>
              <a:rPr lang="en-US" dirty="0"/>
              <a:t> </a:t>
            </a:r>
            <a:r>
              <a:rPr lang="en-US" dirty="0" err="1"/>
              <a:t>và</a:t>
            </a:r>
            <a:r>
              <a:rPr lang="en-US" dirty="0"/>
              <a:t> </a:t>
            </a:r>
            <a:r>
              <a:rPr lang="en-US" dirty="0" err="1"/>
              <a:t>lắp</a:t>
            </a:r>
            <a:r>
              <a:rPr lang="en-US" dirty="0"/>
              <a:t> </a:t>
            </a:r>
            <a:r>
              <a:rPr lang="en-US" dirty="0" err="1"/>
              <a:t>đặt</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với</a:t>
            </a:r>
            <a:r>
              <a:rPr lang="en-US" dirty="0"/>
              <a:t> </a:t>
            </a:r>
            <a:r>
              <a:rPr lang="en-US" dirty="0" err="1"/>
              <a:t>vật</a:t>
            </a:r>
            <a:r>
              <a:rPr lang="en-US" dirty="0"/>
              <a:t> </a:t>
            </a:r>
            <a:r>
              <a:rPr lang="en-US" dirty="0" err="1"/>
              <a:t>liệu</a:t>
            </a:r>
            <a:r>
              <a:rPr lang="en-US" dirty="0"/>
              <a:t> </a:t>
            </a:r>
            <a:r>
              <a:rPr lang="en-US" dirty="0" err="1"/>
              <a:t>và</a:t>
            </a:r>
            <a:r>
              <a:rPr lang="en-US" dirty="0"/>
              <a:t> </a:t>
            </a:r>
            <a:r>
              <a:rPr lang="en-US" dirty="0" err="1"/>
              <a:t>thiết</a:t>
            </a:r>
            <a:r>
              <a:rPr lang="en-US" dirty="0"/>
              <a:t> </a:t>
            </a:r>
            <a:r>
              <a:rPr lang="en-US" dirty="0" err="1"/>
              <a:t>bị</a:t>
            </a:r>
            <a:r>
              <a:rPr lang="en-US" dirty="0"/>
              <a:t> </a:t>
            </a:r>
            <a:r>
              <a:rPr lang="en-US" dirty="0" err="1"/>
              <a:t>khác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xe bơm bê tông</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xe bơm bê tông</a:t>
            </a:r>
          </a:p>
          <a:p>
            <a:pPr marL="304165" indent="-304165">
              <a:buClr>
                <a:schemeClr val="tx1"/>
              </a:buClr>
            </a:pPr>
            <a:r>
              <a:rPr lang="en-US" dirty="0">
                <a:latin typeface="UTM Avo" panose="02040603050506020204" pitchFamily="18" charset="0"/>
              </a:rPr>
              <a:t>4</a:t>
            </a:r>
            <a:r>
              <a:rPr lang="vi-VN" dirty="0"/>
              <a:t>. Quy trình vận hành an toàn xe bơm bê tông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bơm bê tông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bơm bê tông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xe bơm bê tông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xe bơm bê tông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xe bơm bê tông</a:t>
            </a:r>
            <a:endParaRPr lang="en-US" sz="2400" b="1" i="0" dirty="0">
              <a:effectLst/>
              <a:latin typeface="Söhne"/>
            </a:endParaRPr>
          </a:p>
          <a:p>
            <a:r>
              <a:rPr lang="vi-VN" b="0" i="0" dirty="0">
                <a:effectLst/>
                <a:latin typeface="Söhne"/>
              </a:rPr>
              <a:t>An toàn lao động là yếu tố không thể phủ nhận trong mọi hoạt động công nghiệp, đặc biệt là khi vận hành các loại xe như xe bơm bê tông. </a:t>
            </a:r>
            <a:endParaRPr lang="en-US" b="0" i="0" dirty="0">
              <a:effectLst/>
              <a:latin typeface="Söhne"/>
            </a:endParaRPr>
          </a:p>
          <a:p>
            <a:r>
              <a:rPr lang="vi-VN" b="0" i="0" dirty="0">
                <a:effectLst/>
                <a:latin typeface="Söhne"/>
              </a:rPr>
              <a:t>Việc tuân thủ các quy tắc và biện pháp an toàn không chỉ bảo vệ sức khỏe và tính mạng của nhân viên lao động mà còn đảm bảo sự ổn định và hiệu suất của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56F5936-8960-C18F-2053-CE54CAF29F2B}"/>
              </a:ext>
            </a:extLst>
          </p:cNvPr>
          <p:cNvPicPr>
            <a:picLocks noChangeAspect="1"/>
          </p:cNvPicPr>
          <p:nvPr/>
        </p:nvPicPr>
        <p:blipFill>
          <a:blip r:embed="rId3"/>
          <a:stretch>
            <a:fillRect/>
          </a:stretch>
        </p:blipFill>
        <p:spPr>
          <a:xfrm>
            <a:off x="-962372" y="321297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xe bơm bê tông</a:t>
            </a:r>
            <a:endParaRPr lang="en-US" sz="2400" b="1" i="0" dirty="0">
              <a:effectLst/>
              <a:latin typeface="Söhne"/>
            </a:endParaRPr>
          </a:p>
          <a:p>
            <a:r>
              <a:rPr lang="vi-VN" b="0" i="0" dirty="0">
                <a:effectLst/>
                <a:latin typeface="Söhne"/>
              </a:rPr>
              <a:t>Đầu tiên, việc đảm bảo rằng tất cả các lái xe và nhân viên lao động được đào tạo đầy đủ về việc sử dụng thiết bị và quy trình an toàn là cực kỳ quan trọng. </a:t>
            </a:r>
            <a:endParaRPr lang="en-US" b="0" i="0" dirty="0">
              <a:effectLst/>
              <a:latin typeface="Söhne"/>
            </a:endParaRPr>
          </a:p>
          <a:p>
            <a:r>
              <a:rPr lang="vi-VN" b="0" i="0" dirty="0">
                <a:effectLst/>
                <a:latin typeface="Söhne"/>
              </a:rPr>
              <a:t>Đào tạo không chỉ giúp họ hiểu rõ về các nguy cơ tiềm ẩn mà còn giúp họ biết cách ứng phó khi xảy ra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E928274-71CA-6F76-0FCF-A6742D6FCFA5}"/>
              </a:ext>
            </a:extLst>
          </p:cNvPr>
          <p:cNvPicPr>
            <a:picLocks noChangeAspect="1"/>
          </p:cNvPicPr>
          <p:nvPr/>
        </p:nvPicPr>
        <p:blipFill>
          <a:blip r:embed="rId3"/>
          <a:stretch>
            <a:fillRect/>
          </a:stretch>
        </p:blipFill>
        <p:spPr>
          <a:xfrm>
            <a:off x="-962372" y="321297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bơm bê 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xe bơm bê tông</a:t>
            </a:r>
            <a:r>
              <a:rPr lang="en-US" sz="2000" dirty="0">
                <a:solidFill>
                  <a:schemeClr val="bg1"/>
                </a:solidFill>
              </a:rPr>
              <a:t>:</a:t>
            </a:r>
          </a:p>
          <a:p>
            <a:pPr algn="l"/>
            <a:r>
              <a:rPr lang="vi-VN" b="0" i="0" dirty="0">
                <a:effectLst/>
                <a:latin typeface="Open Sans" panose="020B0606030504020204" pitchFamily="34" charset="0"/>
              </a:rPr>
              <a:t>Xe bơm bê tông (concrete pump trucks) bao gồm nhiều thành phần khác nhau, mỗi thành phần đóng vai trò quan trọng trong quá trình vận hành và bơm bê tông.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thành phần chính của xe bơm bê tông là thùng chứa bê tông, nơi chứa và vận chuyển bê tông từ nhà máy sản xuất đến công trường xây dựng.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09DAE12-363C-84E8-8ED1-65C653D3DA1F}"/>
              </a:ext>
            </a:extLst>
          </p:cNvPr>
          <p:cNvPicPr>
            <a:picLocks noChangeAspect="1"/>
          </p:cNvPicPr>
          <p:nvPr/>
        </p:nvPicPr>
        <p:blipFill>
          <a:blip r:embed="rId3"/>
          <a:stretch>
            <a:fillRect/>
          </a:stretch>
        </p:blipFill>
        <p:spPr>
          <a:xfrm>
            <a:off x="6886500" y="1816224"/>
            <a:ext cx="3533080" cy="353308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bơm bê 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xe bơm bê tông</a:t>
            </a:r>
            <a:r>
              <a:rPr lang="en-US" sz="2000" dirty="0">
                <a:solidFill>
                  <a:schemeClr val="bg1"/>
                </a:solidFill>
              </a:rPr>
              <a:t>:</a:t>
            </a:r>
          </a:p>
          <a:p>
            <a:pPr algn="l"/>
            <a:r>
              <a:rPr lang="vi-VN" b="0" i="0" dirty="0">
                <a:effectLst/>
                <a:latin typeface="Open Sans" panose="020B0606030504020204" pitchFamily="34" charset="0"/>
              </a:rPr>
              <a:t>Xe bơm bê tông (concrete pump trucks) là một phần quan trọng của ngành công nghiệp xây dựng, giúp vận chuyển và bơm bê tông từ nhà máy sản xuất đến các công trình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xe bơm bê tông thường bao gồm ba phần chính: thùng chứa bê tông, hệ thống bơm và hệ thống cần cẩu.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7242465-FA3F-9CAB-3E3E-5AEF890E7A84}"/>
              </a:ext>
            </a:extLst>
          </p:cNvPr>
          <p:cNvPicPr>
            <a:picLocks noChangeAspect="1"/>
          </p:cNvPicPr>
          <p:nvPr/>
        </p:nvPicPr>
        <p:blipFill>
          <a:blip r:embed="rId3"/>
          <a:stretch>
            <a:fillRect/>
          </a:stretch>
        </p:blipFill>
        <p:spPr>
          <a:xfrm>
            <a:off x="6886500" y="1816224"/>
            <a:ext cx="3533080" cy="353308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bơm bê 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xây dựng của xe bơm bê tông</a:t>
            </a:r>
            <a:r>
              <a:rPr lang="en-US" sz="2000" dirty="0">
                <a:solidFill>
                  <a:schemeClr val="bg1"/>
                </a:solidFill>
              </a:rPr>
              <a:t>:</a:t>
            </a:r>
          </a:p>
          <a:p>
            <a:pPr algn="l"/>
            <a:r>
              <a:rPr lang="vi-VN" b="0" i="0" dirty="0">
                <a:effectLst/>
                <a:latin typeface="Open Sans" panose="020B0606030504020204" pitchFamily="34" charset="0"/>
              </a:rPr>
              <a:t>Xe bơm bê tông (concrete pump trucks) là một công cụ quan trọng trong ngành xây dựng, được sử dụng rộng rãi trong các công trình xây dựng như tòa nhà cao tầng, cầu đường, đập thủy điện và các dự án hạ tầng.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ứng dụng chính của xe bơm bê tông là vận chuyển bê tông từ nhà máy sản xuất đến các điểm bơm trên công trường xây dựng một cách nhanh chóng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84FD5C-B841-F9D6-BD1B-666531CFE46F}"/>
              </a:ext>
            </a:extLst>
          </p:cNvPr>
          <p:cNvPicPr>
            <a:picLocks noChangeAspect="1"/>
          </p:cNvPicPr>
          <p:nvPr/>
        </p:nvPicPr>
        <p:blipFill>
          <a:blip r:embed="rId3"/>
          <a:stretch>
            <a:fillRect/>
          </a:stretch>
        </p:blipFill>
        <p:spPr>
          <a:xfrm>
            <a:off x="6886500" y="1816224"/>
            <a:ext cx="3533080" cy="353308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bơm bê 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xe bơm bê tông</a:t>
            </a:r>
            <a:r>
              <a:rPr lang="en-US" sz="2000" dirty="0">
                <a:solidFill>
                  <a:schemeClr val="bg1"/>
                </a:solidFill>
              </a:rPr>
              <a:t>:</a:t>
            </a:r>
          </a:p>
          <a:p>
            <a:pPr algn="l"/>
            <a:r>
              <a:rPr lang="vi-VN" b="0" i="0" dirty="0">
                <a:effectLst/>
                <a:latin typeface="Open Sans" panose="020B0606030504020204" pitchFamily="34" charset="0"/>
              </a:rPr>
              <a:t>Việc vận hành xe bơm bê tông không chỉ mang lại nhiều lợi ích mà còn đồng thời đi kèm với những rủi ro và nguy cơ. Một trong những rủi ro lớn nhất là tai nạn giao thông, đặc biệt là khi di chuyển trên đường công cộng.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Xe bơm bê tông thường có kích thước lớn và trọng lượng nặng, làm tăng nguy cơ va chạm hoặc mất kiểm soát trên đường.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8C87252-0838-F0DF-C62B-966B747DFD2C}"/>
              </a:ext>
            </a:extLst>
          </p:cNvPr>
          <p:cNvPicPr>
            <a:picLocks noChangeAspect="1"/>
          </p:cNvPicPr>
          <p:nvPr/>
        </p:nvPicPr>
        <p:blipFill>
          <a:blip r:embed="rId3"/>
          <a:stretch>
            <a:fillRect/>
          </a:stretch>
        </p:blipFill>
        <p:spPr>
          <a:xfrm>
            <a:off x="6886500" y="1816224"/>
            <a:ext cx="3533080" cy="353308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bơm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bơm bê tông</a:t>
            </a:r>
          </a:p>
          <a:p>
            <a:pPr algn="l">
              <a:lnSpc>
                <a:spcPct val="120000"/>
              </a:lnSpc>
            </a:pPr>
            <a:r>
              <a:rPr lang="vi-VN" b="0" i="0" dirty="0">
                <a:effectLst/>
                <a:latin typeface="Open Sans" panose="020B0606030504020204" pitchFamily="34" charset="0"/>
              </a:rPr>
              <a:t>Việc thực hiện kiểm tra an toàn trước khi vận hành xe bơm bê tông là bước quan trọng nhằm đảm bảo rằng xe hoạt động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lái xe cần kiểm tra tổng quan trạng thái của xe, bao gồm kiểm tra ánh sáng, còi báo và các thông số khác trên bảng đồng hồ, để đảm bảo rằng xe đang hoạt động đúng cách và an toàn trên đường.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546302-69B2-B511-9A1D-CAE9DC77A3E6}"/>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bơm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bơm bê tông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an toàn của xe bơm bê tông. Đầu tiên, cần thực hiện kiểm tra và bảo dưỡng định kỳ các hệ thống cơ bản như hệ thống động cơ, hệ thống phanh, hệ thống lái và hệ thống điện.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Kiểm tra này giúp phát hiện và sửa chữa các vấn đề kỹ thuật trước khi chúng trở nên nghiêm trọng và gây ra nguy cơ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7A4C26-2728-210E-A445-024C981CB574}"/>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bơm bê 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bơm bê tông an toàn</a:t>
            </a:r>
            <a:r>
              <a:rPr lang="en-US" sz="2400" dirty="0"/>
              <a:t>:</a:t>
            </a:r>
          </a:p>
          <a:p>
            <a:pPr algn="l"/>
            <a:r>
              <a:rPr lang="vi-VN" b="0" i="0" dirty="0">
                <a:solidFill>
                  <a:srgbClr val="4C4F5A"/>
                </a:solidFill>
                <a:effectLst/>
                <a:latin typeface="Open Sans" panose="020B0606030504020204" pitchFamily="34" charset="0"/>
              </a:rPr>
              <a:t>Đầu tiên, trước khi khởi động xe, hãy kiểm tra tổng quan trạng thái của xe bao gồm ánh sáng, còi báo, và các thông số trên bảng đồng hồ để đảm bảo rằng xe hoạt động đúng cách.</a:t>
            </a:r>
          </a:p>
          <a:p>
            <a:pPr algn="l"/>
            <a:r>
              <a:rPr lang="vi-VN" b="0" i="0" dirty="0">
                <a:solidFill>
                  <a:srgbClr val="4C4F5A"/>
                </a:solidFill>
                <a:effectLst/>
                <a:latin typeface="Open Sans" panose="020B0606030504020204" pitchFamily="34" charset="0"/>
              </a:rPr>
              <a:t>Tiếp theo, hãy đảm bảo rằng khu vực xung quanh xe là an toàn và rảnh rỗi trước khi bắt đầu vận hành. Lái xe cần kiểm tra xem có ai đang ở gần xe và đảm bảo rằng không có vật cản trong quá trình di chuyển.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bơm bê 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bơm bê tông</a:t>
            </a:r>
            <a:r>
              <a:rPr lang="en-US" sz="2400" dirty="0"/>
              <a:t>:</a:t>
            </a:r>
          </a:p>
          <a:p>
            <a:pPr algn="l"/>
            <a:r>
              <a:rPr lang="vi-VN" b="0" i="0" dirty="0">
                <a:solidFill>
                  <a:srgbClr val="4C4F5A"/>
                </a:solidFill>
                <a:effectLst/>
                <a:latin typeface="Open Sans" panose="020B0606030504020204" pitchFamily="34" charset="0"/>
              </a:rPr>
              <a:t>Trong quá trình vận hành xe bơm bê tông, việc xử lý khẩn cấp và ứng phó với sự cố là cực kỳ quan trọng để đảm bảo an toàn cho cả lái xe và nhân viên lao động xung quanh.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biện pháp quan trọng là dừng lại và đảm bảo an toàn khi phát hiện bất kỳ vấn đề nào xảy ra, bao gồm việc ngừng vận hành hệ thống bơm và tắt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xe bơm bê tông</a:t>
            </a:r>
            <a:r>
              <a:rPr lang="en-US" sz="2000" dirty="0">
                <a:latin typeface="Söhne"/>
              </a:rPr>
              <a:t>:</a:t>
            </a:r>
          </a:p>
          <a:p>
            <a:pPr algn="l"/>
            <a:r>
              <a:rPr lang="vi-VN" b="0" i="0" dirty="0">
                <a:effectLst/>
                <a:latin typeface="Söhne"/>
              </a:rPr>
              <a:t>Trong quá trình vận hành xe bơm bê tông, có nhiều rủi ro và mối nguy hiểm tiềm ẩn mà lái xe cần nhận diện để đảm bảo an toàn cho mọi người tham gia trong công việc. </a:t>
            </a:r>
            <a:endParaRPr lang="en-US" b="0" i="0" dirty="0">
              <a:effectLst/>
              <a:latin typeface="Söhne"/>
            </a:endParaRPr>
          </a:p>
          <a:p>
            <a:pPr algn="l"/>
            <a:r>
              <a:rPr lang="vi-VN" b="0" i="0" dirty="0">
                <a:effectLst/>
                <a:latin typeface="Söhne"/>
              </a:rPr>
              <a:t>Một trong những nguy cơ phổ biến là nguy cơ va chạm với các đối tượng khác trên công trường, bao gồm các phương tiện giao thông khác và các cấu trúc xây dựng.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29342FD-59C3-2247-99B2-A575CB9E5859}"/>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bơm bê tông để việc vận hành an toàn</a:t>
            </a:r>
            <a:endParaRPr lang="en-US" b="0" i="0" dirty="0">
              <a:effectLst/>
              <a:latin typeface="Söhne"/>
            </a:endParaRPr>
          </a:p>
          <a:p>
            <a:pPr lvl="1"/>
            <a:r>
              <a:rPr lang="vi-VN" b="0" i="0" dirty="0">
                <a:effectLst/>
                <a:latin typeface="Söhne"/>
              </a:rPr>
              <a:t>Đầu tiên, cần thực hiện kiểm tra tổng quan trạng thái của xe, bao gồm kiểm tra hệ thống động cơ, hệ thống phanh, hệ thống lái và hệ thống điện. </a:t>
            </a:r>
            <a:endParaRPr lang="en-US" b="0" i="0" dirty="0">
              <a:effectLst/>
              <a:latin typeface="Söhne"/>
            </a:endParaRPr>
          </a:p>
          <a:p>
            <a:pPr lvl="1"/>
            <a:r>
              <a:rPr lang="vi-VN" b="0" i="0" dirty="0">
                <a:effectLst/>
                <a:latin typeface="Söhne"/>
              </a:rPr>
              <a:t>Kiểm tra này giúp phát hiện và sửa chữa các vấn đề kỹ thuật trước khi chúng trở nên nghiêm trọng và gây ra nguy cơ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6991B1-DF0E-0989-B0C4-FFF2AA131059}"/>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xe bơm bê tông an toàn</a:t>
            </a:r>
            <a:endParaRPr lang="en-US" b="0" i="0" dirty="0">
              <a:effectLst/>
              <a:latin typeface="Söhne"/>
            </a:endParaRPr>
          </a:p>
          <a:p>
            <a:pPr lvl="1"/>
            <a:r>
              <a:rPr lang="vi-VN" b="0" i="0" dirty="0">
                <a:effectLst/>
                <a:latin typeface="Söhne"/>
              </a:rPr>
              <a:t>Đầu tiên, mọi lái xe và nhân viên lao động cần được đào tạo về các quy tắc an toàn và các biện pháp phòng ngừa tai nạn trước khi bắt đầu làm việc.</a:t>
            </a:r>
          </a:p>
          <a:p>
            <a:pPr lvl="1"/>
            <a:r>
              <a:rPr lang="vi-VN" b="0" i="0" dirty="0">
                <a:effectLst/>
                <a:latin typeface="Söhne"/>
              </a:rPr>
              <a:t>Tiếp theo, việc tuân thủ các quy định về việc sử dụng thiết bị bảo hộ cá nhân là bắt buộc.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AB5EEE-8E9B-EFEC-B1F3-B9D2699546C6}"/>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xe bơm bê tông</a:t>
            </a:r>
            <a:endParaRPr lang="en-US" b="0" i="0" dirty="0">
              <a:effectLst/>
              <a:latin typeface="Söhne"/>
            </a:endParaRPr>
          </a:p>
          <a:p>
            <a:pPr lvl="1"/>
            <a:r>
              <a:rPr lang="vi-VN" b="0" i="0" dirty="0">
                <a:effectLst/>
                <a:latin typeface="Söhne"/>
              </a:rPr>
              <a:t>Việc xác định và đánh dấu vùng an toàn khi vận hành xe bơm bê tông là một phần quan trọng của việc đảm bảo an toàn cho mọi người trong khu vực làm việc. </a:t>
            </a:r>
            <a:endParaRPr lang="en-US" b="0" i="0" dirty="0">
              <a:effectLst/>
              <a:latin typeface="Söhne"/>
            </a:endParaRPr>
          </a:p>
          <a:p>
            <a:pPr lvl="1"/>
            <a:r>
              <a:rPr lang="vi-VN" b="0" i="0" dirty="0">
                <a:effectLst/>
                <a:latin typeface="Söhne"/>
              </a:rPr>
              <a:t>Trước khi bắt đầu hoạt động, cần phải xác định các vị trí an toàn cho việc đặt xe bơm bê tông, đảm bảo rằng nó không gây cản trở hoặc nguy hiểm cho các hoạt động xây dựng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0B01D1-F79A-000D-5166-B7CB9FA803FA}"/>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xe bơm bê tông</a:t>
            </a:r>
            <a:endParaRPr lang="en-US" b="0" i="0" dirty="0">
              <a:effectLst/>
              <a:latin typeface="Söhne"/>
            </a:endParaRPr>
          </a:p>
          <a:p>
            <a:pPr lvl="1"/>
            <a:r>
              <a:rPr lang="vi-VN" b="0" i="0" dirty="0">
                <a:effectLst/>
                <a:latin typeface="Söhne"/>
              </a:rPr>
              <a:t>Việc sử dụng thiết bị bảo hộ cá nhân là một phần quan trọng của việc đảm bảo an toàn khi vận hành xe bơm bê tông. Đầu tiên và quan trọng nhất là việc đeo mũ bảo hiểm, đặc biệt là khi làm việc trong khu vực có nguy cơ va chạm hoặc rơi vật. </a:t>
            </a:r>
            <a:endParaRPr lang="en-US" b="0" i="0" dirty="0">
              <a:effectLst/>
              <a:latin typeface="Söhne"/>
            </a:endParaRPr>
          </a:p>
          <a:p>
            <a:pPr lvl="1"/>
            <a:r>
              <a:rPr lang="vi-VN" b="0" i="0" dirty="0">
                <a:effectLst/>
                <a:latin typeface="Söhne"/>
              </a:rPr>
              <a:t>Mũ bảo hiểm có thể giúp bảo vệ đầu và giảm thiểu nguy cơ bị thương nặng đối với lái xe và nhân viên lao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8CE98BC-17D0-1935-52A0-7DE4B297BE34}"/>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bơm bê tông</a:t>
            </a:r>
            <a:endParaRPr lang="en-US" b="0" i="0" dirty="0">
              <a:effectLst/>
              <a:latin typeface="Söhne"/>
            </a:endParaRPr>
          </a:p>
          <a:p>
            <a:pPr lvl="1"/>
            <a:r>
              <a:rPr lang="vi-VN" b="0" i="0" dirty="0">
                <a:effectLst/>
                <a:latin typeface="Söhne"/>
              </a:rPr>
              <a:t>Đầu tiên, khi phát hiện sự cố, lái xe cần dừng ngay lập tức và đảm bảo an toàn cho mọi người xung quanh bằng cách thông báo và hướng dẫn họ rời khỏi khu vực nguy hiểm.</a:t>
            </a:r>
          </a:p>
          <a:p>
            <a:pPr lvl="1"/>
            <a:r>
              <a:rPr lang="vi-VN" b="0" i="0" dirty="0">
                <a:effectLst/>
                <a:latin typeface="Söhne"/>
              </a:rPr>
              <a:t>Tiếp theo, cần phải đánh giá tình hình và xác định nguyên nhân của sự cố. Lái xe cần phải kiểm tra và đánh giá mức độ nguy hiểm của tình hình để quyết định các biện pháp khẩn cấp tiếp theo.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5CC11C9-BFE2-E0E0-AD7C-6D5BF482794A}"/>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bơm bê 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bơm bê tông</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xe bơm bê tông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488DBED-5032-BD30-DF26-DA047508CDA5}"/>
              </a:ext>
            </a:extLst>
          </p:cNvPr>
          <p:cNvPicPr>
            <a:picLocks noChangeAspect="1"/>
          </p:cNvPicPr>
          <p:nvPr/>
        </p:nvPicPr>
        <p:blipFill>
          <a:blip r:embed="rId4"/>
          <a:stretch>
            <a:fillRect/>
          </a:stretch>
        </p:blipFill>
        <p:spPr>
          <a:xfrm>
            <a:off x="-1051496" y="3212976"/>
            <a:ext cx="5472608" cy="547260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bơm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bơm bê tông</a:t>
            </a:r>
            <a:endParaRPr lang="en-US" sz="2400" b="1" i="0" dirty="0">
              <a:effectLst/>
              <a:latin typeface="Söhne"/>
            </a:endParaRPr>
          </a:p>
          <a:p>
            <a:r>
              <a:rPr lang="vi-VN" b="0" i="0" dirty="0">
                <a:effectLst/>
                <a:latin typeface="Söhne"/>
              </a:rPr>
              <a:t>Điều kiện thời tiết có thể có một tác động lớn đến việc vận hành xe bơm bê tông. Trong điều kiện thời tiết xấu như mưa lớn, tuyết rơi, hoặc gió mạnh, việc làm việc trở nên khó khăn và nguy hiểm hơn. </a:t>
            </a:r>
            <a:endParaRPr lang="en-US" b="0" i="0" dirty="0">
              <a:effectLst/>
              <a:latin typeface="Söhne"/>
            </a:endParaRPr>
          </a:p>
          <a:p>
            <a:r>
              <a:rPr lang="vi-VN" b="0" i="0" dirty="0">
                <a:effectLst/>
                <a:latin typeface="Söhne"/>
              </a:rPr>
              <a:t>Mưa và tuyết có thể làm cho bề mặt đất trơn trượt, làm giảm sự ổn định của xe và làm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875B76A6-A419-731D-7BD1-A7D03F10181F}"/>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bơm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bơm bê tông</a:t>
            </a:r>
            <a:endParaRPr lang="en-US" sz="2400" b="1" i="0" dirty="0">
              <a:effectLst/>
              <a:latin typeface="Söhne"/>
            </a:endParaRPr>
          </a:p>
          <a:p>
            <a:r>
              <a:rPr lang="vi-VN" b="0" i="0" dirty="0">
                <a:effectLst/>
                <a:latin typeface="Söhne"/>
              </a:rPr>
              <a:t>Môi trường làm việc có ảnh hưởng đáng kể đến việc vận hành xe bơm bê tông. Đầu tiên, các điều kiện môi trường như độ ẩm, bụi, và chất lượng không khí có thể ảnh hưởng đến hiệu suất hoạt động của các thiết bị và hệ thống của xe bơm. </a:t>
            </a:r>
            <a:endParaRPr lang="en-US" b="0" i="0" dirty="0">
              <a:effectLst/>
              <a:latin typeface="Söhne"/>
            </a:endParaRPr>
          </a:p>
          <a:p>
            <a:r>
              <a:rPr lang="vi-VN" b="0" i="0" dirty="0">
                <a:effectLst/>
                <a:latin typeface="Söhne"/>
              </a:rPr>
              <a:t>Đặc biệt, trong môi trường làm việc có nhiều bụi và độ ẩm cao, có nguy cơ gây hỏng hóc cho các bộ phận cơ học và điện tử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27C192-C05C-0146-4762-71D6F8B0765D}"/>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bơm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bơm bê tông ảnh hưởng như thế nào đến việc vận hành xe bơm bê tông</a:t>
            </a:r>
            <a:endParaRPr lang="en-US" sz="2400" b="1" i="0" dirty="0">
              <a:effectLst/>
              <a:latin typeface="Söhne"/>
            </a:endParaRPr>
          </a:p>
          <a:p>
            <a:r>
              <a:rPr lang="vi-VN" b="0" i="0" dirty="0">
                <a:effectLst/>
                <a:latin typeface="Söhne"/>
              </a:rPr>
              <a:t>Đầu tiên, các hệ thống chính như hệ thống bơm, hệ thống lái, hệ thống phanh và hệ thống điện cần phải hoạt động một cách đúng đắn và ổn định. </a:t>
            </a:r>
            <a:endParaRPr lang="en-US" b="0" i="0" dirty="0">
              <a:effectLst/>
              <a:latin typeface="Söhne"/>
            </a:endParaRPr>
          </a:p>
          <a:p>
            <a:r>
              <a:rPr lang="vi-VN" b="0" i="0" dirty="0">
                <a:effectLst/>
                <a:latin typeface="Söhne"/>
              </a:rPr>
              <a:t>Bất kỳ sự cố nào xảy ra ở các hệ thống này cũng có thể gây ra nguy hiểm và ảnh hưởng đến khả năng điều khiển và an toàn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67F1EF-5D69-0476-90AE-BA7567CC14B7}"/>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bơm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bơm bê tông</a:t>
            </a:r>
            <a:endParaRPr lang="en-US" sz="2400" b="1" i="0" dirty="0">
              <a:effectLst/>
              <a:latin typeface="Söhne"/>
            </a:endParaRPr>
          </a:p>
          <a:p>
            <a:r>
              <a:rPr lang="vi-VN" b="0" i="0" dirty="0">
                <a:effectLst/>
                <a:latin typeface="Söhne"/>
              </a:rPr>
              <a:t>Đầu tiên, người lái xe và nhân viên lao động cần phải có kiến thức vững vàng về các quy tắc an toàn khi làm việc gần xe bơm bê tông, bao gồm cách sử dụng thiết bị bảo hộ cá nhân và các biện pháp phòng ngừa tai nạn.</a:t>
            </a:r>
          </a:p>
          <a:p>
            <a:r>
              <a:rPr lang="vi-VN" b="0" i="0" dirty="0">
                <a:effectLst/>
                <a:latin typeface="Söhne"/>
              </a:rPr>
              <a:t>Hơn nữa, kỹ năng vận hành xe bơm bê tông cũng rất quan trọng. Người lái xe cần phải có kỹ năng vận hành xe một cách an toàn và chính xác, bao gồm khả năng điều khiển xe trong các điều kiện địa hình và môi trường khác nhau, cũng như khả năng làm việc hiệu quả trong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D1F3FC-5833-11CC-99FF-8D74379682DF}"/>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bơm bê tông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bơm bê tông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xe bơm bê tông cần phải được đào tạo an toàn lao động vì nhiều lý do quan trọng. Đầu tiên, đào tạo an toàn lao động giúp họ hiểu rõ về các nguy cơ và rủi ro tiềm ẩn trong quá trình vận hành xe và làm việc xung quanh các thiết bị nặng.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nhận biết và đánh giá được các nguy cơ này giúp họ phòng tránh các tai nạn và thương tích cho bản thân và những người làm việc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218B0B9-9A44-819B-2517-EEAF005EE3AD}"/>
              </a:ext>
            </a:extLst>
          </p:cNvPr>
          <p:cNvPicPr>
            <a:picLocks noChangeAspect="1"/>
          </p:cNvPicPr>
          <p:nvPr/>
        </p:nvPicPr>
        <p:blipFill>
          <a:blip r:embed="rId3"/>
          <a:stretch>
            <a:fillRect/>
          </a:stretch>
        </p:blipFill>
        <p:spPr>
          <a:xfrm>
            <a:off x="6492987" y="980728"/>
            <a:ext cx="4253036" cy="4253036"/>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bơm bê tông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xe bơm bê tông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8A1016-2040-7182-3B7E-F97DC1F99D3D}"/>
              </a:ext>
            </a:extLst>
          </p:cNvPr>
          <p:cNvPicPr>
            <a:picLocks noChangeAspect="1"/>
          </p:cNvPicPr>
          <p:nvPr/>
        </p:nvPicPr>
        <p:blipFill>
          <a:blip r:embed="rId3"/>
          <a:stretch>
            <a:fillRect/>
          </a:stretch>
        </p:blipFill>
        <p:spPr>
          <a:xfrm>
            <a:off x="6492987" y="980728"/>
            <a:ext cx="4253036" cy="4253036"/>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bơm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xe bơm bê tông</a:t>
            </a:r>
          </a:p>
          <a:p>
            <a:pPr algn="l">
              <a:lnSpc>
                <a:spcPct val="120000"/>
              </a:lnSpc>
            </a:pPr>
            <a:r>
              <a:rPr lang="vi-VN" b="0" i="0" dirty="0">
                <a:effectLst/>
                <a:latin typeface="Open Sans" panose="020B0606030504020204" pitchFamily="34" charset="0"/>
              </a:rPr>
              <a:t>Việc duy trì an toàn lao động trong vận hành xe bơm bê tông là vô cùng quan trọng vì nó ảnh hưởng trực tiếp đến sức khỏe và tính mạng của người lao động, cũng như sự an toàn của công trình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an toàn lao động giúp ngăn chặn tai nạn và thương tích trong quá trình vận hành, giảm thiểu rủi ro mất an toàn cho người lái xe và nhân viên lao động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51AED33-0349-BBD3-DBD0-80254C511E16}"/>
              </a:ext>
            </a:extLst>
          </p:cNvPr>
          <p:cNvPicPr>
            <a:picLocks noChangeAspect="1"/>
          </p:cNvPicPr>
          <p:nvPr/>
        </p:nvPicPr>
        <p:blipFill>
          <a:blip r:embed="rId3"/>
          <a:stretch>
            <a:fillRect/>
          </a:stretch>
        </p:blipFill>
        <p:spPr>
          <a:xfrm>
            <a:off x="-674340" y="3284984"/>
            <a:ext cx="4617889" cy="461788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bơm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bơm bê tông</a:t>
            </a:r>
          </a:p>
          <a:p>
            <a:pPr algn="l">
              <a:lnSpc>
                <a:spcPct val="120000"/>
              </a:lnSpc>
            </a:pPr>
            <a:r>
              <a:rPr lang="vi-VN" b="0" i="0" dirty="0">
                <a:effectLst/>
                <a:latin typeface="Open Sans" panose="020B0606030504020204" pitchFamily="34" charset="0"/>
              </a:rPr>
              <a:t>Trước khi vận hành xe bơm bê tông, người lái xe cần nắm vững một số biện pháp an toàn để đảm bảo rằng mọi hoạt động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kiểm tra kỹ lưỡng xe trước khi sử dụng, bao gồm kiểm tra hệ thống bơm, hệ thống lái, hệ thống phanh, và tất cả các bộ phận khác để đảm bảo chúng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A86801-713A-0C40-002F-19CDCCD66F68}"/>
              </a:ext>
            </a:extLst>
          </p:cNvPr>
          <p:cNvPicPr>
            <a:picLocks noChangeAspect="1"/>
          </p:cNvPicPr>
          <p:nvPr/>
        </p:nvPicPr>
        <p:blipFill>
          <a:blip r:embed="rId3"/>
          <a:stretch>
            <a:fillRect/>
          </a:stretch>
        </p:blipFill>
        <p:spPr>
          <a:xfrm>
            <a:off x="-674340" y="3284984"/>
            <a:ext cx="4617889" cy="461788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3305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BƠM BÊ TÔNG</vt:lpstr>
      <vt:lpstr>Một số vụ tai nạn lao động khi vận hành xe bơm bê tông</vt:lpstr>
      <vt:lpstr>Tóm tắt bài học</vt:lpstr>
      <vt:lpstr>Giới thiệu</vt:lpstr>
      <vt:lpstr>Giới thiệu</vt:lpstr>
      <vt:lpstr>Thành Phần Và Chức Năng Của xe bơm bê tông</vt:lpstr>
      <vt:lpstr>Thành Phần Và Chức Năng Của xe bơm bê tông</vt:lpstr>
      <vt:lpstr>Thành Phần Và Chức Năng Của xe bơm bê tông</vt:lpstr>
      <vt:lpstr>Thành Phần Và Chức Năng Của xe bơm bê tông</vt:lpstr>
      <vt:lpstr>Kiểm tra và bảo trì an toàn trước khi vận hành xe bơm bê tông</vt:lpstr>
      <vt:lpstr>Kiểm tra và bảo trì an toàn trước khi vận hành xe bơm bê tông</vt:lpstr>
      <vt:lpstr>Quy trình vận hành an toàn xe bơm bê tông</vt:lpstr>
      <vt:lpstr>Quy trình vận hành an toàn xe bơm bê tông</vt:lpstr>
      <vt:lpstr>Đánh giá rủi ro và quản lý mối nguy khi vận hành xe bơm bê tông</vt:lpstr>
      <vt:lpstr>Đánh giá rủi ro và quản lý mối nguy khi vận hành xe bơm bê tông</vt:lpstr>
      <vt:lpstr>Đánh giá rủi ro và quản lý mối nguy khi vận hành xe bơm bê tông</vt:lpstr>
      <vt:lpstr>Đánh giá rủi ro và quản lý mối nguy khi vận hành xe bơm bê tông</vt:lpstr>
      <vt:lpstr>Đánh giá rủi ro và quản lý mối nguy khi vận hành xe bơm bê tông</vt:lpstr>
      <vt:lpstr>Đánh giá rủi ro và quản lý mối nguy khi vận hành xe bơm bê tông</vt:lpstr>
      <vt:lpstr>Đánh giá rủi ro và quản lý mối nguy khi vận hành xe bơm bê tông</vt:lpstr>
      <vt:lpstr>Các yếu tố ảnh hưởng đến an toàn lao động khi vận hành xe bơm bê tông</vt:lpstr>
      <vt:lpstr>Các yếu tố ảnh hưởng đến an toàn lao động khi vận hành xe bơm bê tông</vt:lpstr>
      <vt:lpstr>Các yếu tố ảnh hưởng đến an toàn lao động khi vận hành xe bơm bê tông</vt:lpstr>
      <vt:lpstr>Các yếu tố ảnh hưởng đến an toàn lao động khi vận hành xe bơm bê tông</vt:lpstr>
      <vt:lpstr>Đào tạo an toàn lao động về kỹ năng vận hành xe bơm bê tông an toàn</vt:lpstr>
      <vt:lpstr>Đào tạo an toàn lao động về kỹ năng vận hành xe bơm bê tông an toàn</vt:lpstr>
      <vt:lpstr>Ý nghĩa của an toàn lao động trong việc vận hành xe bơm bê tông</vt:lpstr>
      <vt:lpstr>Ý nghĩa của an toàn lao động trong việc vận hành xe bơm bê tông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2024-04-24T02:51:53Z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