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CẨU BÁNH LỐP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E1D945B-3DE8-1FA8-E075-23F0BB4E1B89}"/>
              </a:ext>
            </a:extLst>
          </p:cNvPr>
          <p:cNvPicPr>
            <a:picLocks noChangeAspect="1"/>
          </p:cNvPicPr>
          <p:nvPr/>
        </p:nvPicPr>
        <p:blipFill>
          <a:blip r:embed="rId4"/>
          <a:stretch>
            <a:fillRect/>
          </a:stretch>
        </p:blipFill>
        <p:spPr>
          <a:xfrm>
            <a:off x="4545445" y="3933056"/>
            <a:ext cx="3096344" cy="309634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cẩu</a:t>
            </a:r>
            <a:r>
              <a:rPr lang="en-US" sz="3200" b="1" dirty="0">
                <a:solidFill>
                  <a:schemeClr val="accent1"/>
                </a:solidFill>
                <a:latin typeface="UTM Aptima" panose="02040603050506020204" pitchFamily="18" charset="0"/>
              </a:rPr>
              <a:t> bánh </a:t>
            </a:r>
            <a:r>
              <a:rPr lang="en-US" sz="3200" b="1" dirty="0" err="1">
                <a:solidFill>
                  <a:schemeClr val="accent1"/>
                </a:solidFill>
                <a:latin typeface="UTM Aptima" panose="02040603050506020204" pitchFamily="18" charset="0"/>
              </a:rPr>
              <a:t>lốp</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Việc vận hành xe cẩu bánh lốp (Wheel cranes) là một công việc đòi hỏi kỹ năng chuyên môn và sự cẩn trọng cao độ. Tuy nhiên, trong quá trình này, có nhiều vụ tai nạn lao động đã xảy ra, gây thiệt hại nặng nề cho người lao động và môi trường làm việc</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it-IT" dirty="0"/>
              <a:t>Va chạm và va đập</a:t>
            </a:r>
            <a:endParaRPr lang="en-US" dirty="0">
              <a:solidFill>
                <a:srgbClr val="0D0D0D"/>
              </a:solidFill>
              <a:latin typeface="Söhne"/>
            </a:endParaRPr>
          </a:p>
          <a:p>
            <a:pPr marL="730885" lvl="1" indent="-304165"/>
            <a:r>
              <a:rPr lang="en-US" dirty="0" err="1">
                <a:solidFill>
                  <a:srgbClr val="0D0D0D"/>
                </a:solidFill>
                <a:latin typeface="Söhne"/>
              </a:rPr>
              <a:t>Hỏng</a:t>
            </a:r>
            <a:r>
              <a:rPr lang="en-US" dirty="0">
                <a:solidFill>
                  <a:srgbClr val="0D0D0D"/>
                </a:solidFill>
                <a:latin typeface="Söhne"/>
              </a:rPr>
              <a:t> </a:t>
            </a:r>
            <a:r>
              <a:rPr lang="en-US" dirty="0" err="1">
                <a:solidFill>
                  <a:srgbClr val="0D0D0D"/>
                </a:solidFill>
                <a:latin typeface="Söhne"/>
              </a:rPr>
              <a:t>hóc</a:t>
            </a:r>
            <a:r>
              <a:rPr lang="en-US" dirty="0">
                <a:solidFill>
                  <a:srgbClr val="0D0D0D"/>
                </a:solidFill>
                <a:latin typeface="Söhne"/>
              </a:rPr>
              <a:t> </a:t>
            </a:r>
            <a:r>
              <a:rPr lang="en-US" dirty="0" err="1">
                <a:solidFill>
                  <a:srgbClr val="0D0D0D"/>
                </a:solidFill>
                <a:latin typeface="Söhne"/>
              </a:rPr>
              <a:t>kỹ</a:t>
            </a:r>
            <a:r>
              <a:rPr lang="en-US" dirty="0">
                <a:solidFill>
                  <a:srgbClr val="0D0D0D"/>
                </a:solidFill>
                <a:latin typeface="Söhne"/>
              </a:rPr>
              <a:t> </a:t>
            </a:r>
            <a:r>
              <a:rPr lang="en-US" dirty="0" err="1">
                <a:solidFill>
                  <a:srgbClr val="0D0D0D"/>
                </a:solidFill>
                <a:latin typeface="Söhne"/>
              </a:rPr>
              <a:t>thuật</a:t>
            </a:r>
            <a:endParaRPr lang="en-US" dirty="0">
              <a:solidFill>
                <a:srgbClr val="0D0D0D"/>
              </a:solidFill>
              <a:latin typeface="Söhne"/>
            </a:endParaRPr>
          </a:p>
          <a:p>
            <a:pPr marL="730885" lvl="1" indent="-304165"/>
            <a:r>
              <a:rPr lang="vi-VN" dirty="0">
                <a:solidFill>
                  <a:srgbClr val="0D0D0D"/>
                </a:solidFill>
                <a:latin typeface="Söhne"/>
              </a:rPr>
              <a:t>Sai sót của người vận hành</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ý </a:t>
            </a:r>
            <a:r>
              <a:rPr lang="en-US" dirty="0" err="1">
                <a:solidFill>
                  <a:srgbClr val="0D0D0D"/>
                </a:solidFill>
                <a:latin typeface="Söhne"/>
              </a:rPr>
              <a:t>thức</a:t>
            </a:r>
            <a:r>
              <a:rPr lang="en-US" dirty="0">
                <a:solidFill>
                  <a:srgbClr val="0D0D0D"/>
                </a:solidFill>
                <a:latin typeface="Söhne"/>
              </a:rPr>
              <a:t> an </a:t>
            </a:r>
            <a:r>
              <a:rPr lang="en-US" dirty="0" err="1">
                <a:solidFill>
                  <a:srgbClr val="0D0D0D"/>
                </a:solidFill>
                <a:latin typeface="Söhne"/>
              </a:rPr>
              <a:t>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cẩu</a:t>
            </a:r>
            <a:r>
              <a:rPr lang="en-US" dirty="0"/>
              <a:t> bánh </a:t>
            </a:r>
            <a:r>
              <a:rPr lang="en-US" dirty="0" err="1"/>
              <a:t>lốp</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cẩu</a:t>
            </a:r>
            <a:r>
              <a:rPr lang="en-US" dirty="0"/>
              <a:t> bánh </a:t>
            </a:r>
            <a:r>
              <a:rPr lang="en-US" dirty="0" err="1"/>
              <a:t>lốp</a:t>
            </a:r>
            <a:endParaRPr lang="vi-VN" dirty="0"/>
          </a:p>
          <a:p>
            <a:pPr marL="304165" indent="-304165">
              <a:buClr>
                <a:schemeClr val="tx1"/>
              </a:buClr>
            </a:pPr>
            <a:r>
              <a:rPr lang="en-US" dirty="0">
                <a:latin typeface="UTM Avo" panose="02040603050506020204" pitchFamily="18" charset="0"/>
              </a:rPr>
              <a:t>4</a:t>
            </a:r>
            <a:r>
              <a:rPr lang="vi-VN" dirty="0"/>
              <a:t>. Quy trình vận hành an toàn xe cẩu bánh lốp</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cẩu bánh lốp</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cẩu bánh lốp</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cẩu</a:t>
            </a:r>
            <a:r>
              <a:rPr lang="en-US" dirty="0"/>
              <a:t> bánh </a:t>
            </a:r>
            <a:r>
              <a:rPr lang="en-US" dirty="0" err="1"/>
              <a:t>lốp</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cẩu</a:t>
            </a:r>
            <a:r>
              <a:rPr lang="en-US" dirty="0"/>
              <a:t> bánh </a:t>
            </a:r>
            <a:r>
              <a:rPr lang="en-US" dirty="0" err="1"/>
              <a:t>lốp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cẩu</a:t>
            </a:r>
            <a:r>
              <a:rPr lang="en-US" sz="2400" b="1" i="0" dirty="0">
                <a:effectLst/>
                <a:latin typeface="Söhne"/>
              </a:rPr>
              <a:t> bánh </a:t>
            </a:r>
            <a:r>
              <a:rPr lang="en-US" sz="2400" b="1" i="0" dirty="0" err="1">
                <a:effectLst/>
                <a:latin typeface="Söhne"/>
              </a:rPr>
              <a:t>lốp</a:t>
            </a:r>
            <a:endParaRPr lang="en-US" sz="2400" b="1" i="0" dirty="0">
              <a:effectLst/>
              <a:latin typeface="Söhne"/>
            </a:endParaRPr>
          </a:p>
          <a:p>
            <a:r>
              <a:rPr lang="vi-VN" b="0" i="0" dirty="0">
                <a:effectLst/>
                <a:latin typeface="Söhne"/>
              </a:rPr>
              <a:t>An toàn lao động trong quá trình vận hành xe cẩu bánh lốp (Wheel cranes) đóng vai trò vô cùng quan trọng đối với sự an toàn và hiệu quả của môi trường làm việc. </a:t>
            </a:r>
            <a:endParaRPr lang="en-US" b="0" i="0" dirty="0">
              <a:effectLst/>
              <a:latin typeface="Söhne"/>
            </a:endParaRPr>
          </a:p>
          <a:p>
            <a:r>
              <a:rPr lang="vi-VN" b="0" i="0" dirty="0">
                <a:effectLst/>
                <a:latin typeface="Söhne"/>
              </a:rPr>
              <a:t>Việc tuân thủ các quy định và quy trình an toàn không chỉ giúp bảo vệ sức khỏe và tính mạng của người lao động mà còn giảm thiểu nguy cơ gây hỏng hóc thiết bị, mất mát vật chất, và ảnh hưởng đến sản xuất kinh doanh.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465A814-C247-CED0-94CD-5D307BA15214}"/>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cẩu</a:t>
            </a:r>
            <a:r>
              <a:rPr lang="en-US" sz="2400" b="1" i="0" dirty="0">
                <a:effectLst/>
                <a:latin typeface="Söhne"/>
              </a:rPr>
              <a:t> bánh </a:t>
            </a:r>
            <a:r>
              <a:rPr lang="en-US" sz="2400" b="1" i="0" dirty="0" err="1">
                <a:effectLst/>
                <a:latin typeface="Söhne"/>
              </a:rPr>
              <a:t>lốp</a:t>
            </a:r>
            <a:endParaRPr lang="en-US" sz="2400" b="1" i="0" dirty="0">
              <a:effectLst/>
              <a:latin typeface="Söhne"/>
            </a:endParaRPr>
          </a:p>
          <a:p>
            <a:r>
              <a:rPr lang="vi-VN" b="0" i="0" dirty="0">
                <a:effectLst/>
                <a:latin typeface="Söhne"/>
              </a:rPr>
              <a:t>Khi vận hành xe cẩu bánh lốp, việc tuân thủ các giao thức và quy định an toàn là cực kỳ quan trọng để đảm bảo sự an toàn cho người lao động và môi trường làm việc. </a:t>
            </a:r>
            <a:endParaRPr lang="en-US" b="0" i="0" dirty="0">
              <a:effectLst/>
              <a:latin typeface="Söhne"/>
            </a:endParaRPr>
          </a:p>
          <a:p>
            <a:r>
              <a:rPr lang="vi-VN" b="0" i="0" dirty="0">
                <a:effectLst/>
                <a:latin typeface="Söhne"/>
              </a:rPr>
              <a:t>Trong số các yếu tố quan trọng, việc thực hiện kiểm tra định kỳ trước khi sử dụng xe, bảo đảm môi trường làm việc an toàn và đảm bảo người vận hành được đào tạo đầy đủ về việc sử dụng xe là các quy định không thể phớt lờ.</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3AF6B37-EC10-1A65-0374-6D39A6168574}"/>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Hệ thống cẩu: Đây là phần chính của xe cẩu, được thiết kế để nâng và di chuyển các vật liệu nặng. Hệ thống cẩu bao gồm cần cẩu, dây cáp, và cơ chế nâng hạ.</a:t>
            </a:r>
          </a:p>
          <a:p>
            <a:pPr algn="l"/>
            <a:r>
              <a:rPr lang="vi-VN" b="0" i="0" dirty="0">
                <a:effectLst/>
                <a:latin typeface="Open Sans" panose="020B0606030504020204" pitchFamily="34" charset="0"/>
              </a:rPr>
              <a:t>Khung xe: Khung xe là cấu trúc chịu lực chính của xe, giữ cho các thành phần khác nhau được gắn kết lại với nhau và hỗ trợ trọng lượng của cẩu và tải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D55F15A-279E-887A-8410-0780003C8FDF}"/>
              </a:ext>
            </a:extLst>
          </p:cNvPr>
          <p:cNvPicPr>
            <a:picLocks noChangeAspect="1"/>
          </p:cNvPicPr>
          <p:nvPr/>
        </p:nvPicPr>
        <p:blipFill>
          <a:blip r:embed="rId3"/>
          <a:stretch>
            <a:fillRect/>
          </a:stretch>
        </p:blipFill>
        <p:spPr>
          <a:xfrm>
            <a:off x="6229051" y="119675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Khung chính: Khung chính của xe cẩu bánh lốp là cấu trúc chịu lực chính của thiết bị, giúp chịu được trọng lượng của cẩu và tải trọng. Khung thường được làm từ thép chịu lực để đảm bảo độ bền và ổn định.</a:t>
            </a:r>
          </a:p>
          <a:p>
            <a:pPr algn="l"/>
            <a:r>
              <a:rPr lang="vi-VN" b="0" i="0" dirty="0">
                <a:effectLst/>
                <a:latin typeface="Open Sans" panose="020B0606030504020204" pitchFamily="34" charset="0"/>
              </a:rPr>
              <a:t>Hệ thống cẩu: Hệ thống cẩu bao gồm cần cẩu, dây cáp và cơ chế nâng hạ. Cần cẩu được gắn trên khung chính và có khả năng di chuyển theo các hướng khác nhau để nâng và hạ các vật liệu. Dây cáp thường được sử dụng để kết nối giữa cần cẩu và tải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2CC339B-D082-E6CC-50F8-9AB12351F7DD}"/>
              </a:ext>
            </a:extLst>
          </p:cNvPr>
          <p:cNvPicPr>
            <a:picLocks noChangeAspect="1"/>
          </p:cNvPicPr>
          <p:nvPr/>
        </p:nvPicPr>
        <p:blipFill>
          <a:blip r:embed="rId3"/>
          <a:stretch>
            <a:fillRect/>
          </a:stretch>
        </p:blipFill>
        <p:spPr>
          <a:xfrm>
            <a:off x="6229051" y="119675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Nâng và di chuyển vật liệu: Xe cẩu bánh lốp có khả năng nâng và di chuyển các vật liệu xây dựng như cát, sỏi, gạch, và vật liệu xây dựng khác một cách dễ dàng và hiệu quả. </a:t>
            </a:r>
          </a:p>
          <a:p>
            <a:pPr algn="l"/>
            <a:r>
              <a:rPr lang="vi-VN" b="0" i="0" dirty="0">
                <a:effectLst/>
                <a:latin typeface="Open Sans" panose="020B0606030504020204" pitchFamily="34" charset="0"/>
              </a:rPr>
              <a:t>Thi công công trình cao tầng: Trong việc xây dựng các công trình cao tầng như tòa nhà, khu chung cư, hay các cấu trúc công nghiệp, xe cẩu bánh lốp được sử dụng để vận chuyển và nâng các vật liệu cần thiết lên các tầng cao.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5CFE3D9-482F-F91A-7C7C-314174778369}"/>
              </a:ext>
            </a:extLst>
          </p:cNvPr>
          <p:cNvPicPr>
            <a:picLocks noChangeAspect="1"/>
          </p:cNvPicPr>
          <p:nvPr/>
        </p:nvPicPr>
        <p:blipFill>
          <a:blip r:embed="rId3"/>
          <a:stretch>
            <a:fillRect/>
          </a:stretch>
        </p:blipFill>
        <p:spPr>
          <a:xfrm>
            <a:off x="6229051" y="119675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Nguy cơ rơi từ độ cao: Người vận hành và nhân viên khác có thể đối diện với nguy cơ rơi từ độ cao khi làm việc trên hoặc gần xe cẩu. Sự mất cân bằng, trượt chân hoặc việc không tuân thủ các quy trình an toàn có thể dẫn đến tai nạn nghiêm trọng.</a:t>
            </a:r>
          </a:p>
          <a:p>
            <a:pPr algn="l"/>
            <a:r>
              <a:rPr lang="vi-VN" b="0" i="0" dirty="0">
                <a:effectLst/>
                <a:latin typeface="Open Sans" panose="020B0606030504020204" pitchFamily="34" charset="0"/>
              </a:rPr>
              <a:t>Va chạm và va đập: Trong quá trình di chuyển, xe cẩu bánh lốp có thể va chạm hoặc va đập vào các vật liệu xung quanh, cấu trúc hoặc người lao động khác. Điều này có thể gây ra thương tích hoặc hỏng hóc cho cả xe và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8A626C-B83B-9624-0225-F963935B5D62}"/>
              </a:ext>
            </a:extLst>
          </p:cNvPr>
          <p:cNvPicPr>
            <a:picLocks noChangeAspect="1"/>
          </p:cNvPicPr>
          <p:nvPr/>
        </p:nvPicPr>
        <p:blipFill>
          <a:blip r:embed="rId3"/>
          <a:stretch>
            <a:fillRect/>
          </a:stretch>
        </p:blipFill>
        <p:spPr>
          <a:xfrm>
            <a:off x="6229051" y="119675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cẩu bánh 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cẩu bánh lốp</a:t>
            </a:r>
          </a:p>
          <a:p>
            <a:pPr algn="l">
              <a:lnSpc>
                <a:spcPct val="120000"/>
              </a:lnSpc>
            </a:pPr>
            <a:r>
              <a:rPr lang="vi-VN" b="0" i="0" dirty="0">
                <a:effectLst/>
                <a:latin typeface="Open Sans" panose="020B0606030504020204" pitchFamily="34" charset="0"/>
              </a:rPr>
              <a:t>Kiểm tra hệ thống điều khiển: Đảm bảo rằng tất cả các bộ điều khiển và công tắc trên bảng điều khiển hoạt động một cách chính xác. Kiểm tra các chức năng như khởi động, tắt máy, và các chế độ hoạt động khác để đảm bảo chúng hoạt động bình thường.</a:t>
            </a:r>
          </a:p>
          <a:p>
            <a:pPr algn="l">
              <a:lnSpc>
                <a:spcPct val="120000"/>
              </a:lnSpc>
            </a:pPr>
            <a:r>
              <a:rPr lang="vi-VN" b="0" i="0" dirty="0">
                <a:effectLst/>
                <a:latin typeface="Open Sans" panose="020B0606030504020204" pitchFamily="34" charset="0"/>
              </a:rPr>
              <a:t>Kiểm tra hệ thống cẩu: Đảm bảo rằng cẩu hoạt động một cách chính xác và không có dấu hiệu của hỏng hóc hoặc lỗi kỹ thuật. Kiểm tra dây cáp, ròng rọc và cơ chế nâng hạ để đảm bảo chúng không bị đứt hoặc bị mài mòn.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96E1EB1-AF31-D57B-6FE8-4C0AEE1D4328}"/>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cẩu bánh 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cẩu bánh lốp định kỳ</a:t>
            </a:r>
          </a:p>
          <a:p>
            <a:pPr algn="l">
              <a:lnSpc>
                <a:spcPct val="120000"/>
              </a:lnSpc>
            </a:pPr>
            <a:r>
              <a:rPr lang="vi-VN" b="0" i="0" dirty="0">
                <a:effectLst/>
                <a:latin typeface="Open Sans" panose="020B0606030504020204" pitchFamily="34" charset="0"/>
              </a:rPr>
              <a:t>Kiểm tra hệ thống dầu và thủy lực: Đảm bảo rằng mức dầu thủy lực đủ và không có dấu hiệu của rò rỉ. Thay dầu thủy lực định kỳ theo lịch trình bảo dưỡng của nhà sản xuất và kiểm tra các ống dẫn dầu để đảm bảo chúng không bị trục trặc.</a:t>
            </a:r>
          </a:p>
          <a:p>
            <a:pPr algn="l">
              <a:lnSpc>
                <a:spcPct val="120000"/>
              </a:lnSpc>
            </a:pPr>
            <a:r>
              <a:rPr lang="vi-VN" b="0" i="0" dirty="0">
                <a:effectLst/>
                <a:latin typeface="Open Sans" panose="020B0606030504020204" pitchFamily="34" charset="0"/>
              </a:rPr>
              <a:t>Bảo trì hệ thống cẩu: Kiểm tra và bảo dưỡng các bộ phận chính của hệ thống cẩu như cần cẩu, dây cáp và ròng rọc. Dọn dẹp và bôi trơn các bộ phận cần thiết để đảm bảo hoạt động mượt mà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B752628-37F7-C513-3F6D-098D2DA7DB3E}"/>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cẩu</a:t>
            </a:r>
            <a:r>
              <a:rPr lang="en-US" sz="3200" b="1" dirty="0">
                <a:latin typeface="UTM Aptima" panose="02040603050506020204" pitchFamily="18" charset="0"/>
              </a:rPr>
              <a:t> bánh </a:t>
            </a:r>
            <a:r>
              <a:rPr lang="en-US" sz="3200" b="1" dirty="0" err="1">
                <a:latin typeface="UTM Aptima" panose="02040603050506020204" pitchFamily="18" charset="0"/>
              </a:rPr>
              <a:t>lốp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cẩu bánh lốp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vận hành</a:t>
            </a:r>
            <a:r>
              <a:rPr lang="vi-VN" b="0" i="0" dirty="0">
                <a:solidFill>
                  <a:srgbClr val="4C4F5A"/>
                </a:solidFill>
                <a:effectLst/>
                <a:highlight>
                  <a:srgbClr val="FFFFFF"/>
                </a:highlight>
                <a:latin typeface="Open Sans" panose="020B0606030504020204" pitchFamily="34" charset="0"/>
              </a:rPr>
              <a:t>: Trước khi bắt đầu vận hành, hãy kiểm tra kỹ lưỡng xe cẩu bánh lốp để đảm bảo rằng tất cả các hệ thống như hệ thống cẩu, thủy lực, lái và điều khiển đều hoạt động chính xác. Kiểm tra cẩn thận các bộ phận để phát hiện và khắc phục sự cố trước khi điều khiển xe.</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Chuẩn bị công việc</a:t>
            </a:r>
            <a:r>
              <a:rPr lang="vi-VN" b="0" i="0" dirty="0">
                <a:solidFill>
                  <a:srgbClr val="4C4F5A"/>
                </a:solidFill>
                <a:effectLst/>
                <a:highlight>
                  <a:srgbClr val="FFFFFF"/>
                </a:highlight>
                <a:latin typeface="Open Sans" panose="020B0606030504020204" pitchFamily="34" charset="0"/>
              </a:rPr>
              <a:t>: Xác định mục tiêu vận hành và lập kế hoạch cho việc di chuyển và nâng hạ tải trọng. Đảm bảo rằng khu vực làm việc sạch sẽ và an toàn, loại bỏ các vật liệu và chướng ngại vật có thể gây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cẩu</a:t>
            </a:r>
            <a:r>
              <a:rPr lang="en-US" sz="3200" b="1" dirty="0">
                <a:latin typeface="UTM Aptima" panose="02040603050506020204" pitchFamily="18" charset="0"/>
              </a:rPr>
              <a:t> bánh </a:t>
            </a:r>
            <a:r>
              <a:rPr lang="en-US" sz="3200" b="1" dirty="0" err="1">
                <a:latin typeface="UTM Aptima" panose="02040603050506020204" pitchFamily="18" charset="0"/>
              </a:rPr>
              <a:t>lốp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cẩu bánh lốp</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Kích hoạt hệ thống báo động và cảnh báo</a:t>
            </a:r>
            <a:r>
              <a:rPr lang="vi-VN" b="0" i="0" dirty="0">
                <a:solidFill>
                  <a:srgbClr val="4C4F5A"/>
                </a:solidFill>
                <a:effectLst/>
                <a:highlight>
                  <a:srgbClr val="FFFFFF"/>
                </a:highlight>
                <a:latin typeface="Open Sans" panose="020B0606030504020204" pitchFamily="34" charset="0"/>
              </a:rPr>
              <a:t>: Trong trường hợp có sự cố xảy ra, người vận hành cần ngay lập tức kích hoạt hệ thống cảnh báo và báo động để thông báo cho mọi người xung quanh về tình huống nguy hiểm.</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hoạt động ngay lập tức</a:t>
            </a:r>
            <a:r>
              <a:rPr lang="vi-VN" b="0" i="0" dirty="0">
                <a:solidFill>
                  <a:srgbClr val="4C4F5A"/>
                </a:solidFill>
                <a:effectLst/>
                <a:highlight>
                  <a:srgbClr val="FFFFFF"/>
                </a:highlight>
                <a:latin typeface="Open Sans" panose="020B0606030504020204" pitchFamily="34" charset="0"/>
              </a:rPr>
              <a:t>: Người vận hành phải dừng hoạt động của xe cẩu ngay lập tức khi phát hiện sự cố hoặc tình huống nguy hiểm. Điều này giúp ngăn chặn nguy cơ lan rộng và giảm thiểu tổn thất.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cẩu</a:t>
            </a:r>
            <a:r>
              <a:rPr lang="en-US" b="1" i="0" dirty="0">
                <a:effectLst/>
                <a:latin typeface="Söhne"/>
              </a:rPr>
              <a:t> bánh </a:t>
            </a:r>
            <a:r>
              <a:rPr lang="en-US" b="1" i="0" dirty="0" err="1">
                <a:effectLst/>
                <a:latin typeface="Söhne"/>
              </a:rPr>
              <a:t>lốp</a:t>
            </a:r>
            <a:r>
              <a:rPr lang="en-US" sz="2000" dirty="0">
                <a:latin typeface="Söhne"/>
              </a:rPr>
              <a:t>:</a:t>
            </a:r>
          </a:p>
          <a:p>
            <a:pPr algn="l"/>
            <a:r>
              <a:rPr lang="vi-VN" b="0" i="0" dirty="0">
                <a:effectLst/>
                <a:latin typeface="Söhne"/>
              </a:rPr>
              <a:t>Nguy cơ rơi từ độ cao: Người vận hành và nhân viên khác có thể đối mặt với nguy cơ rơi từ độ cao khi thực hiện các công việc trên hoặc gần xe cẩu.</a:t>
            </a:r>
          </a:p>
          <a:p>
            <a:pPr algn="l"/>
            <a:r>
              <a:rPr lang="vi-VN" b="0" i="0" dirty="0">
                <a:effectLst/>
                <a:latin typeface="Söhne"/>
              </a:rPr>
              <a:t>Nguy cơ va chạm và va đập: Trong quá trình di chuyển hoặc nâng hạ tải trọng, xe cẩu bánh lốp có thể va chạm hoặc va đập vào các vật liệu, cấu trúc hoặc người lao động khác trong khu vực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C7953E90-6936-AB1D-9461-78F424A43A47}"/>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lốp</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cẩu bánh lốp để việc vận hành an toàn</a:t>
            </a:r>
            <a:endParaRPr lang="en-US" b="0" i="0" dirty="0">
              <a:effectLst/>
              <a:latin typeface="Söhne"/>
            </a:endParaRPr>
          </a:p>
          <a:p>
            <a:pPr lvl="1"/>
            <a:r>
              <a:rPr lang="vi-VN" b="0" i="0" dirty="0">
                <a:effectLst/>
                <a:latin typeface="Söhne"/>
              </a:rPr>
              <a:t>Kiểm tra hệ thống cơ bản: Đầu tiên, cần kiểm tra các hệ thống cơ bản của xe cẩu bánh lốp như hệ thống lái, hệ thống phanh và hệ thống treo. </a:t>
            </a:r>
          </a:p>
          <a:p>
            <a:pPr lvl="1"/>
            <a:r>
              <a:rPr lang="vi-VN" b="0" i="0" dirty="0">
                <a:effectLst/>
                <a:latin typeface="Söhne"/>
              </a:rPr>
              <a:t>Kiểm tra hệ thống điện và đèn: Tiếp theo, kiểm tra hệ thống điện và đèn của xe. Đảm bảo rằng tất cả các đèn hoạt động đúng cách, bao gồm cả đèn pha, đèn hậu và đèn cảnh báo. Thay thế các bóng đèn hỏng và kiểm tra dây điện để đảm bảo rằng chúng không bị đứt hoặc hỏng.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A2B53A5-FD27-F2A5-7052-E603307DEB10}"/>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lốp</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lốp</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chứng chỉ: Tất cả những người vận hành xe cẩu bánh lốp cần phải được đào tạo đầy đủ và có chứng chỉ phù hợp trước khi được phép vận hành. Đào tạo này bao gồm việc học về quy trình an toàn, các nguy cơ tiềm ẩn và cách ứng phó với các tình huống khẩn cấp.</a:t>
            </a:r>
          </a:p>
          <a:p>
            <a:pPr lvl="1"/>
            <a:r>
              <a:rPr lang="vi-VN" b="0" i="0" dirty="0">
                <a:effectLst/>
                <a:latin typeface="Söhne"/>
              </a:rPr>
              <a:t>Sử dụng thiết bị bảo hộ cá nhân (PPE): Mọi người lao động phải tuân thủ việc sử dụng PPE như mũ bảo hiểm, kính bảo hộ và giày chống đinh khi làm việc gần xe cẩu bánh lốp.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682D93-7AB8-67DF-E0CE-BCB82D5AC5A8}"/>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lốp</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lốp</a:t>
            </a:r>
            <a:endParaRPr lang="en-US" b="0" i="0" dirty="0">
              <a:effectLst/>
              <a:latin typeface="Söhne"/>
            </a:endParaRPr>
          </a:p>
          <a:p>
            <a:pPr lvl="1"/>
            <a:r>
              <a:rPr lang="vi-VN" b="0" i="0" dirty="0">
                <a:effectLst/>
                <a:latin typeface="Söhne"/>
              </a:rPr>
              <a:t>Xác định vùng an toàn: Trước khi bắt đầu vận hành, cần xác định vùng an toàn xung quanh xe cẩu bánh lốp. Đây là các khu vực mà người lao động có thể làm việc mà không bị nguy hiểm từ các hoạt động của xe.</a:t>
            </a:r>
          </a:p>
          <a:p>
            <a:pPr lvl="1"/>
            <a:r>
              <a:rPr lang="vi-VN" b="0" i="0" dirty="0">
                <a:effectLst/>
                <a:latin typeface="Söhne"/>
              </a:rPr>
              <a:t>Xem xét tầm nhìn và quỹ đạo di chuyển: Xác định tầm nhìn của người vận hành và các hướng di chuyển dự kiến của xe cẩu. Đảm bảo rằng không có vật cản hoặc người ở trong phạm vi tầm nhìn hoặc quỹ đạo di chuyển dự kiến.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49B985-1106-EAE0-7A86-9735F4E6AE78}"/>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lốp</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lốp</a:t>
            </a:r>
            <a:endParaRPr lang="en-US" b="0" i="0" dirty="0">
              <a:effectLst/>
              <a:latin typeface="Söhne"/>
            </a:endParaRPr>
          </a:p>
          <a:p>
            <a:pPr lvl="1"/>
            <a:r>
              <a:rPr lang="vi-VN" b="0" i="0" dirty="0">
                <a:effectLst/>
                <a:latin typeface="Söhne"/>
              </a:rPr>
              <a:t>Mũ bảo hiểm: Mũ bảo hiểm là một trong những PPE quan trọng nhất khi làm việc gần xe cẩu bánh lốp. Nó bảo vệ đầu và não khỏi các vật nặng rơi từ độ cao, va chạm hoặc các tác động khác.</a:t>
            </a:r>
          </a:p>
          <a:p>
            <a:pPr lvl="1"/>
            <a:r>
              <a:rPr lang="vi-VN" b="0" i="0" dirty="0">
                <a:effectLst/>
                <a:latin typeface="Söhne"/>
              </a:rPr>
              <a:t>Kính bảo hộ: Kính bảo hộ giúp bảo vệ mắt khỏi bụi, cát, mảnh vụn hoặc các tác động khác có thể gây tổn thương. Trong môi trường làm việc gần xe cẩu, việc bảo vệ mắt là cực kỳ quan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64396DC-AF17-6B30-DE07-268CFA23EED0}"/>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lốp</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cẩu bánh lốp</a:t>
            </a:r>
            <a:endParaRPr lang="en-US" b="0" i="0" dirty="0">
              <a:effectLst/>
              <a:latin typeface="Söhne"/>
            </a:endParaRPr>
          </a:p>
          <a:p>
            <a:pPr lvl="1"/>
            <a:r>
              <a:rPr lang="vi-VN" b="0" i="0" dirty="0">
                <a:effectLst/>
                <a:latin typeface="Söhne"/>
              </a:rPr>
              <a:t>Đánh giá tình hình: Người vận hành cần đánh giá tình hình sự cố một cách nhanh chóng và chính xác. Xác định nguyên nhân của sự cố và đánh giá mức độ nguy hiểm để đưa ra quyết định hợp lý.</a:t>
            </a:r>
          </a:p>
          <a:p>
            <a:pPr lvl="1"/>
            <a:r>
              <a:rPr lang="vi-VN" b="0" i="0" dirty="0">
                <a:effectLst/>
                <a:latin typeface="Söhne"/>
              </a:rPr>
              <a:t>Báo cáo sự cố: Ngay sau khi xảy ra sự cố, người vận hành cần báo cáo ngay lập tức cho người quản lý hoặc bộ phận an toàn để nhận được sự hỗ trợ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C519D30-0BCD-E62F-320C-0790CFCBF33D}"/>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lốp</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lốp</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Nó giúp nhân viên nhận biết và đối phó với các nguy cơ và tình huống nguy hiểm, từ đó giảm thiểu tai nạn, thương tích hoặc tử vong trong công việc hàng ngày.</a:t>
            </a:r>
          </a:p>
          <a:p>
            <a:pPr lvl="1"/>
            <a:r>
              <a:rPr lang="vi-VN" b="0" i="0" dirty="0">
                <a:effectLst/>
                <a:latin typeface="Söhne"/>
              </a:rPr>
              <a:t>Nguy cơ tai nạn luôn hiện diện và có thể xảy ra bất cứ lúc nào trong môi trường làm việc do khả năng con người gặp sai sót và sự không lường trước được mọi tình huống. Điều này nhấn mạnh sự cần thiết của Huấn luyện an toàn lao động và cảnh giác liên tục.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EE7486-D9AA-86EC-89AD-D35BC4A33798}"/>
              </a:ext>
            </a:extLst>
          </p:cNvPr>
          <p:cNvPicPr>
            <a:picLocks noChangeAspect="1"/>
          </p:cNvPicPr>
          <p:nvPr/>
        </p:nvPicPr>
        <p:blipFill>
          <a:blip r:embed="rId4"/>
          <a:stretch>
            <a:fillRect/>
          </a:stretch>
        </p:blipFill>
        <p:spPr>
          <a:xfrm>
            <a:off x="-602331" y="3825059"/>
            <a:ext cx="4032448" cy="403244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cẩu bánh lốp</a:t>
            </a:r>
            <a:endParaRPr lang="en-US" sz="2400" b="1" i="0" dirty="0">
              <a:effectLst/>
              <a:latin typeface="Söhne"/>
            </a:endParaRPr>
          </a:p>
          <a:p>
            <a:r>
              <a:rPr lang="vi-VN" b="0" i="0" dirty="0">
                <a:effectLst/>
                <a:latin typeface="Söhne"/>
              </a:rPr>
              <a:t>Mưa và tuyết: Khi trời mưa hoặc tuyết, bề mặt đường có thể trơn trượt, làm tăng nguy cơ trượt bánh xe và mất kiểm soát. Điều này đặc biệt đúng khi vận hành trên địa hình dốc hoặc không phẳng.</a:t>
            </a:r>
          </a:p>
          <a:p>
            <a:r>
              <a:rPr lang="vi-VN" b="0" i="0" dirty="0">
                <a:effectLst/>
                <a:latin typeface="Söhne"/>
              </a:rPr>
              <a:t>Gió mạnh: Gió mạnh có thể làm lay động và làm mất cân bằng cho xe cẩu bánh lốp, đặc biệt là khi vận hành ở độ cao hoặc khi nâng vật nặng. Nó cũng có thể làm mất kiểm soát và gây nguy hiểm cho người làm việc gần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78144CC-9027-EC85-B4C4-B8E97CA1FA30}"/>
              </a:ext>
            </a:extLst>
          </p:cNvPr>
          <p:cNvPicPr>
            <a:picLocks noChangeAspect="1"/>
          </p:cNvPicPr>
          <p:nvPr/>
        </p:nvPicPr>
        <p:blipFill>
          <a:blip r:embed="rId3"/>
          <a:stretch>
            <a:fillRect/>
          </a:stretch>
        </p:blipFill>
        <p:spPr>
          <a:xfrm>
            <a:off x="-818356" y="3438378"/>
            <a:ext cx="4896544" cy="489654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cẩu bánh lốp</a:t>
            </a:r>
            <a:endParaRPr lang="en-US" sz="2400" b="1" i="0" dirty="0">
              <a:effectLst/>
              <a:latin typeface="Söhne"/>
            </a:endParaRPr>
          </a:p>
          <a:p>
            <a:r>
              <a:rPr lang="vi-VN" b="0" i="0" dirty="0">
                <a:effectLst/>
                <a:latin typeface="Söhne"/>
              </a:rPr>
              <a:t>Địa hình: Một môi trường làm việc có địa hình không đồng đều hoặc dốc có thể tạo ra thách thức trong việc vận hành xe cẩu bánh lốp. Điều này có thể gây ra sự mất cân bằng, trượt bánh xe và nguy cơ tai nạn.</a:t>
            </a:r>
          </a:p>
          <a:p>
            <a:r>
              <a:rPr lang="vi-VN" b="0" i="0" dirty="0">
                <a:effectLst/>
                <a:latin typeface="Söhne"/>
              </a:rPr>
              <a:t>Không gian hẹp: Trong môi trường làm việc có không gian hẹp, người vận hành có thể gặp khó khăn trong việc di chuyển và hoạt động xe cẩu bánh lốp một cách an toàn. Có thể cần phải sử dụng kỹ thuật và kỹ năng đặc biệt để thích nghi với không gian hẹp.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6900A21-C8A3-61DF-EBDE-F7B9C437E7EF}"/>
              </a:ext>
            </a:extLst>
          </p:cNvPr>
          <p:cNvPicPr>
            <a:picLocks noChangeAspect="1"/>
          </p:cNvPicPr>
          <p:nvPr/>
        </p:nvPicPr>
        <p:blipFill>
          <a:blip r:embed="rId3"/>
          <a:stretch>
            <a:fillRect/>
          </a:stretch>
        </p:blipFill>
        <p:spPr>
          <a:xfrm>
            <a:off x="-818356" y="3438378"/>
            <a:ext cx="4896544" cy="489654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xe cẩu bánh lốp ảnh hưởng như thế nào đến việc vận hành xe cẩu bánh lốp</a:t>
            </a:r>
            <a:endParaRPr lang="en-US" sz="2400" b="1" i="0" dirty="0">
              <a:effectLst/>
              <a:latin typeface="Söhne"/>
            </a:endParaRPr>
          </a:p>
          <a:p>
            <a:r>
              <a:rPr lang="vi-VN" b="0" i="0" dirty="0">
                <a:effectLst/>
                <a:latin typeface="Söhne"/>
              </a:rPr>
              <a:t>Nguy cơ hỏng hóc hoặc sự cố không mong muốn: Nếu các bộ phận chính của xe cẩu bánh lốp không được bảo dưỡng hoặc kiểm tra định kỳ, có thể xảy ra các sự cố không mong muốn như hỏng hóc hoặc mất kiểm soát, đặc biệt khi vận hành với tải trọng nặng.</a:t>
            </a:r>
          </a:p>
          <a:p>
            <a:r>
              <a:rPr lang="vi-VN" b="0" i="0" dirty="0">
                <a:effectLst/>
                <a:latin typeface="Söhne"/>
              </a:rPr>
              <a:t>Giảm hiệu suất và độ tin cậy: Khi các bộ phận cơ bản của xe không hoạt động tốt, hiệu suất và độ tin cậy của xe sẽ bị giảm. Điều này có thể dẫn đến thời gian dừng lại không mong muốn và giảm hiệu suất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426C9B-03C6-0986-F9A6-338A8D5B7C95}"/>
              </a:ext>
            </a:extLst>
          </p:cNvPr>
          <p:cNvPicPr>
            <a:picLocks noChangeAspect="1"/>
          </p:cNvPicPr>
          <p:nvPr/>
        </p:nvPicPr>
        <p:blipFill>
          <a:blip r:embed="rId3"/>
          <a:stretch>
            <a:fillRect/>
          </a:stretch>
        </p:blipFill>
        <p:spPr>
          <a:xfrm>
            <a:off x="-818356" y="3438378"/>
            <a:ext cx="4896544" cy="489654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cẩu bánh lốp</a:t>
            </a:r>
            <a:endParaRPr lang="en-US" sz="2400" b="1" i="0" dirty="0">
              <a:effectLst/>
              <a:latin typeface="Söhne"/>
            </a:endParaRPr>
          </a:p>
          <a:p>
            <a:r>
              <a:rPr lang="vi-VN" b="0" i="0" dirty="0">
                <a:effectLst/>
                <a:latin typeface="Söhne"/>
              </a:rPr>
              <a:t>Hiểu biết về hoạt động của xe cẩu: Người lao động cần phải có kiến thức cơ bản về cách hoạt động của xe cẩu bánh lốp, bao gồm cách sử dụng các bộ phận chính và các nguyên lý cơ bản của hệ thống.</a:t>
            </a:r>
          </a:p>
          <a:p>
            <a:r>
              <a:rPr lang="vi-VN" b="0" i="0" dirty="0">
                <a:effectLst/>
                <a:latin typeface="Söhne"/>
              </a:rPr>
              <a:t>Kỹ năng vận hành và điều khiển: Kỹ năng vận hành và điều khiển xe cẩu bánh lốp là yếu tố quan trọng để đảm bảo an toàn và hiệu suất. Người lao động cần phải được đào tạo và có kỹ năng thích hợp để vận hành xe một cách chính xác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CBE8066-0C4C-0312-A521-8FF639A44764}"/>
              </a:ext>
            </a:extLst>
          </p:cNvPr>
          <p:cNvPicPr>
            <a:picLocks noChangeAspect="1"/>
          </p:cNvPicPr>
          <p:nvPr/>
        </p:nvPicPr>
        <p:blipFill>
          <a:blip r:embed="rId3"/>
          <a:stretch>
            <a:fillRect/>
          </a:stretch>
        </p:blipFill>
        <p:spPr>
          <a:xfrm>
            <a:off x="-818356" y="3438378"/>
            <a:ext cx="4896544" cy="489654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cẩu bánh lốp cần phải được đào tạo an toàn lao động </a:t>
            </a:r>
            <a:r>
              <a:rPr lang="en-US" sz="2000" dirty="0">
                <a:solidFill>
                  <a:schemeClr val="bg1"/>
                </a:solidFill>
              </a:rPr>
              <a:t>:</a:t>
            </a:r>
          </a:p>
          <a:p>
            <a:pPr algn="l"/>
            <a:r>
              <a:rPr lang="vi-VN" b="0" i="0" dirty="0">
                <a:effectLst/>
                <a:latin typeface="Open Sans" panose="020B0606030504020204" pitchFamily="34" charset="0"/>
              </a:rPr>
              <a:t>Đầu tiên, việc này giúp họ hiểu rõ về các nguy cơ và rủi ro trong quá trình vận hành, từ đó giảm thiểu nguy cơ tai nạn và thương tích cho chính họ và nhân viên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Thứ hai, đào tạo an toàn cung cấp cho họ kiến thức và kỹ năng cần thiết để sử dụng đúng các thiết bị bảo hộ cá nhân và các biện pháp phòng ngừa trong mọi tình huống.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6" name="Picture 45">
            <a:extLst>
              <a:ext uri="{FF2B5EF4-FFF2-40B4-BE49-F238E27FC236}">
                <a16:creationId xmlns:a16="http://schemas.microsoft.com/office/drawing/2014/main" id="{1F35B2A4-091D-6DBC-05CE-9FE8758A84B0}"/>
              </a:ext>
            </a:extLst>
          </p:cNvPr>
          <p:cNvPicPr>
            <a:picLocks noChangeAspect="1"/>
          </p:cNvPicPr>
          <p:nvPr/>
        </p:nvPicPr>
        <p:blipFill>
          <a:blip r:embed="rId3"/>
          <a:stretch>
            <a:fillRect/>
          </a:stretch>
        </p:blipFill>
        <p:spPr>
          <a:xfrm>
            <a:off x="6958508" y="1828800"/>
            <a:ext cx="3681785" cy="368178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B3B0191-CD7E-5E7E-6411-7DA0F0E17D0C}"/>
              </a:ext>
            </a:extLst>
          </p:cNvPr>
          <p:cNvPicPr>
            <a:picLocks noChangeAspect="1"/>
          </p:cNvPicPr>
          <p:nvPr/>
        </p:nvPicPr>
        <p:blipFill>
          <a:blip r:embed="rId3"/>
          <a:stretch>
            <a:fillRect/>
          </a:stretch>
        </p:blipFill>
        <p:spPr>
          <a:xfrm>
            <a:off x="6958508" y="1828800"/>
            <a:ext cx="3681785" cy="368178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cẩu</a:t>
            </a:r>
            <a:r>
              <a:rPr lang="en-US" sz="3200" dirty="0">
                <a:latin typeface="UTM Aptima" panose="02040603050506020204" pitchFamily="18" charset="0"/>
              </a:rPr>
              <a:t> bánh </a:t>
            </a:r>
            <a:r>
              <a:rPr lang="en-US" sz="3200" dirty="0" err="1">
                <a:latin typeface="UTM Aptima" panose="02040603050506020204" pitchFamily="18" charset="0"/>
              </a:rPr>
              <a:t>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cẩu</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lốp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Duy trì an toàn lao động trong quá trình vận hành xe cẩu bánh lốp là một yếu tố không thể phủ nhận về sự quan trọng. Đầu tiên, việc này đảm bảo sự an toàn cho người lao động tham gia vào hoạt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được đào tạo và tuân thủ các quy trình an toàn, nguy cơ tai nạn và thương tích có thể được giảm thiểu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2AD020F-9D9D-8879-398F-417BBEF04158}"/>
              </a:ext>
            </a:extLst>
          </p:cNvPr>
          <p:cNvPicPr>
            <a:picLocks noChangeAspect="1"/>
          </p:cNvPicPr>
          <p:nvPr/>
        </p:nvPicPr>
        <p:blipFill>
          <a:blip r:embed="rId3"/>
          <a:stretch>
            <a:fillRect/>
          </a:stretch>
        </p:blipFill>
        <p:spPr>
          <a:xfrm>
            <a:off x="-710343" y="3704440"/>
            <a:ext cx="4248472" cy="424847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cẩu</a:t>
            </a:r>
            <a:r>
              <a:rPr lang="en-US" sz="3200" dirty="0">
                <a:latin typeface="UTM Aptima" panose="02040603050506020204" pitchFamily="18" charset="0"/>
              </a:rPr>
              <a:t> bánh </a:t>
            </a:r>
            <a:r>
              <a:rPr lang="en-US" sz="3200" dirty="0" err="1">
                <a:latin typeface="UTM Aptima" panose="02040603050506020204" pitchFamily="18" charset="0"/>
              </a:rPr>
              <a:t>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cẩu bánh lốp</a:t>
            </a:r>
          </a:p>
          <a:p>
            <a:pPr algn="l">
              <a:lnSpc>
                <a:spcPct val="120000"/>
              </a:lnSpc>
            </a:pPr>
            <a:r>
              <a:rPr lang="vi-VN" b="0" i="0" dirty="0">
                <a:effectLst/>
                <a:latin typeface="Open Sans" panose="020B0606030504020204" pitchFamily="34" charset="0"/>
              </a:rPr>
              <a:t>Trước khi vận hành xe cẩu bánh lốp, người lao động cần nắm vững một số biện pháp an toàn quan trọng để đảm bảo an toàn cho bản thân và những người xung quanh. Đầu tiên, việc kiểm tra thiết bị trước mỗi lần sử dụng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tất cả các bộ phận của xe, bao gồm hệ thống cẩu, hệ thống lái và hệ thống phanh, đều hoạt động đúng cách trước khi bắt đầu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03B0D4-32E2-EAF4-945C-7E6EB1DB5C43}"/>
              </a:ext>
            </a:extLst>
          </p:cNvPr>
          <p:cNvPicPr>
            <a:picLocks noChangeAspect="1"/>
          </p:cNvPicPr>
          <p:nvPr/>
        </p:nvPicPr>
        <p:blipFill>
          <a:blip r:embed="rId3"/>
          <a:stretch>
            <a:fillRect/>
          </a:stretch>
        </p:blipFill>
        <p:spPr>
          <a:xfrm>
            <a:off x="-710343" y="3704440"/>
            <a:ext cx="4248472" cy="424847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3797</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CẨU BÁNH LỐP</vt:lpstr>
      <vt:lpstr>Một số vụ tai nạn lao động khi vận hành xe cẩu bánh lốp</vt:lpstr>
      <vt:lpstr>Tóm tắt bài học</vt:lpstr>
      <vt:lpstr>Giới thiệu</vt:lpstr>
      <vt:lpstr>Giới thiệu</vt:lpstr>
      <vt:lpstr>Thành Phần Và Chức Năng Của xe cẩu bánh lốp</vt:lpstr>
      <vt:lpstr>Thành Phần Và Chức Năng Của xe cẩu bánh lốp</vt:lpstr>
      <vt:lpstr>Thành Phần Và Chức Năng Của xe cẩu bánh lốp</vt:lpstr>
      <vt:lpstr>Thành Phần Và Chức Năng Của xe cẩu bánh lốp</vt:lpstr>
      <vt:lpstr>Kiểm tra và bảo trì an toàn trước khi vận hành xe cẩu bánh lốp</vt:lpstr>
      <vt:lpstr>Kiểm tra và bảo trì an toàn trước khi vận hành xe cẩu bánh lốp</vt:lpstr>
      <vt:lpstr>Quy trình vận hành an toàn xe cẩu bánh lốp</vt:lpstr>
      <vt:lpstr>Quy trình vận hành an toàn xe cẩu bánh lốp</vt:lpstr>
      <vt:lpstr>Đánh giá rủi ro và quản lý mối nguy khi vận hành xe cẩu bánh lốp</vt:lpstr>
      <vt:lpstr>Đánh giá rủi ro và quản lý mối nguy khi vận hành xe cẩu bánh lốp</vt:lpstr>
      <vt:lpstr>Đánh giá rủi ro và quản lý mối nguy khi vận hành xe cẩu bánh lốp</vt:lpstr>
      <vt:lpstr>Đánh giá rủi ro và quản lý mối nguy khi vận hành xe cẩu bánh lốp</vt:lpstr>
      <vt:lpstr>Đánh giá rủi ro và quản lý mối nguy khi vận hành xe cẩu bánh lốp</vt:lpstr>
      <vt:lpstr>Đánh giá rủi ro và quản lý mối nguy khi vận hành xe cẩu bánh lốp</vt:lpstr>
      <vt:lpstr>Đánh giá rủi ro và quản lý mối nguy khi vận hành xe cẩu bánh lốp</vt:lpstr>
      <vt:lpstr>Các yếu tố ảnh hưởng đến an toàn lao động khi vận hành xe cẩu bánh lốp</vt:lpstr>
      <vt:lpstr>Các yếu tố ảnh hưởng đến an toàn lao động khi vận hành xe cẩu bánh lốp</vt:lpstr>
      <vt:lpstr>Các yếu tố ảnh hưởng đến an toàn lao động khi vận hành xe cẩu bánh lốp</vt:lpstr>
      <vt:lpstr>Các yếu tố ảnh hưởng đến an toàn lao động khi vận hành xe cẩu bánh lốp</vt:lpstr>
      <vt:lpstr>Đào tạo an toàn lao động về kỹ năng vận hành xe cẩu bánh lốp an toàn</vt:lpstr>
      <vt:lpstr>Đào tạo an toàn lao động về kỹ năng vận hành xe cẩu bánh lốp an toàn</vt:lpstr>
      <vt:lpstr>Ý nghĩa của an toàn lao động trong việc vận hành xe cẩu bánh lốp</vt:lpstr>
      <vt:lpstr>Ý nghĩa của an toàn lao động trong việc vận hành xe cẩu bánh lốp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2024-04-22T03:28:51Z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