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CHỞ BÊ TÔNG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C21BDDA-C3F1-B19B-74F1-6F2A84372B97}"/>
              </a:ext>
            </a:extLst>
          </p:cNvPr>
          <p:cNvPicPr>
            <a:picLocks noChangeAspect="1"/>
          </p:cNvPicPr>
          <p:nvPr/>
        </p:nvPicPr>
        <p:blipFill>
          <a:blip r:embed="rId4"/>
          <a:stretch>
            <a:fillRect/>
          </a:stretch>
        </p:blipFill>
        <p:spPr>
          <a:xfrm>
            <a:off x="3713459" y="3573016"/>
            <a:ext cx="4761905" cy="353776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chở</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bê</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tông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vận</a:t>
            </a:r>
            <a:r>
              <a:rPr lang="en-US" b="0" i="0" dirty="0">
                <a:solidFill>
                  <a:srgbClr val="0D0D0D"/>
                </a:solidFill>
                <a:effectLst/>
                <a:latin typeface="Söhne"/>
              </a:rPr>
              <a:t> </a:t>
            </a:r>
            <a:r>
              <a:rPr lang="en-US" b="0" i="0" dirty="0" err="1">
                <a:solidFill>
                  <a:srgbClr val="0D0D0D"/>
                </a:solidFill>
                <a:effectLst/>
                <a:latin typeface="Söhne"/>
              </a:rPr>
              <a:t>hành</a:t>
            </a:r>
            <a:r>
              <a:rPr lang="en-US" b="0" i="0" dirty="0">
                <a:solidFill>
                  <a:srgbClr val="0D0D0D"/>
                </a:solidFill>
                <a:effectLst/>
                <a:latin typeface="Söhne"/>
              </a:rPr>
              <a:t> </a:t>
            </a:r>
            <a:r>
              <a:rPr lang="en-US" b="0" i="0" dirty="0" err="1">
                <a:solidFill>
                  <a:srgbClr val="0D0D0D"/>
                </a:solidFill>
                <a:effectLst/>
                <a:latin typeface="Söhne"/>
              </a:rPr>
              <a:t>xe</a:t>
            </a:r>
            <a:r>
              <a:rPr lang="en-US" b="0" i="0" dirty="0">
                <a:solidFill>
                  <a:srgbClr val="0D0D0D"/>
                </a:solidFill>
                <a:effectLst/>
                <a:latin typeface="Söhne"/>
              </a:rPr>
              <a:t> </a:t>
            </a:r>
            <a:r>
              <a:rPr lang="en-US" b="0" i="0" dirty="0" err="1">
                <a:solidFill>
                  <a:srgbClr val="0D0D0D"/>
                </a:solidFill>
                <a:effectLst/>
                <a:latin typeface="Söhne"/>
              </a:rPr>
              <a:t>chở</a:t>
            </a:r>
            <a:r>
              <a:rPr lang="en-US" b="0" i="0" dirty="0">
                <a:solidFill>
                  <a:srgbClr val="0D0D0D"/>
                </a:solidFill>
                <a:effectLst/>
                <a:latin typeface="Söhne"/>
              </a:rPr>
              <a:t> </a:t>
            </a:r>
            <a:r>
              <a:rPr lang="en-US" b="0" i="0" dirty="0" err="1">
                <a:solidFill>
                  <a:srgbClr val="0D0D0D"/>
                </a:solidFill>
                <a:effectLst/>
                <a:latin typeface="Söhne"/>
              </a:rPr>
              <a:t>bê</a:t>
            </a:r>
            <a:r>
              <a:rPr lang="en-US" b="0" i="0" dirty="0">
                <a:solidFill>
                  <a:srgbClr val="0D0D0D"/>
                </a:solidFill>
                <a:effectLst/>
                <a:latin typeface="Söhne"/>
              </a:rPr>
              <a:t> </a:t>
            </a:r>
            <a:r>
              <a:rPr lang="en-US" b="0" i="0" dirty="0" err="1">
                <a:solidFill>
                  <a:srgbClr val="0D0D0D"/>
                </a:solidFill>
                <a:effectLst/>
                <a:latin typeface="Söhne"/>
              </a:rPr>
              <a:t>tông</a:t>
            </a:r>
            <a:r>
              <a:rPr lang="en-US" b="0" i="0" dirty="0">
                <a:solidFill>
                  <a:srgbClr val="0D0D0D"/>
                </a:solidFill>
                <a:effectLst/>
                <a:latin typeface="Söhne"/>
              </a:rPr>
              <a:t> (concrete truck)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đòi</a:t>
            </a:r>
            <a:r>
              <a:rPr lang="en-US" b="0" i="0" dirty="0">
                <a:solidFill>
                  <a:srgbClr val="0D0D0D"/>
                </a:solidFill>
                <a:effectLst/>
                <a:latin typeface="Söhne"/>
              </a:rPr>
              <a:t> </a:t>
            </a:r>
            <a:r>
              <a:rPr lang="en-US" b="0" i="0" dirty="0" err="1">
                <a:solidFill>
                  <a:srgbClr val="0D0D0D"/>
                </a:solidFill>
                <a:effectLst/>
                <a:latin typeface="Söhne"/>
              </a:rPr>
              <a:t>hỏi</a:t>
            </a:r>
            <a:r>
              <a:rPr lang="en-US" b="0" i="0" dirty="0">
                <a:solidFill>
                  <a:srgbClr val="0D0D0D"/>
                </a:solidFill>
                <a:effectLst/>
                <a:latin typeface="Söhne"/>
              </a:rPr>
              <a:t> </a:t>
            </a:r>
            <a:r>
              <a:rPr lang="en-US" b="0" i="0" dirty="0" err="1">
                <a:solidFill>
                  <a:srgbClr val="0D0D0D"/>
                </a:solidFill>
                <a:effectLst/>
                <a:latin typeface="Söhne"/>
              </a:rPr>
              <a:t>sự</a:t>
            </a:r>
            <a:r>
              <a:rPr lang="en-US" b="0" i="0" dirty="0">
                <a:solidFill>
                  <a:srgbClr val="0D0D0D"/>
                </a:solidFill>
                <a:effectLst/>
                <a:latin typeface="Söhne"/>
              </a:rPr>
              <a:t> </a:t>
            </a:r>
            <a:r>
              <a:rPr lang="en-US" b="0" i="0" dirty="0" err="1">
                <a:solidFill>
                  <a:srgbClr val="0D0D0D"/>
                </a:solidFill>
                <a:effectLst/>
                <a:latin typeface="Söhne"/>
              </a:rPr>
              <a:t>cẩn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kỹ</a:t>
            </a:r>
            <a:r>
              <a:rPr lang="en-US" b="0" i="0" dirty="0">
                <a:solidFill>
                  <a:srgbClr val="0D0D0D"/>
                </a:solidFill>
                <a:effectLst/>
                <a:latin typeface="Söhne"/>
              </a:rPr>
              <a:t> </a:t>
            </a:r>
            <a:r>
              <a:rPr lang="en-US" b="0" i="0" dirty="0" err="1">
                <a:solidFill>
                  <a:srgbClr val="0D0D0D"/>
                </a:solidFill>
                <a:effectLst/>
                <a:latin typeface="Söhne"/>
              </a:rPr>
              <a:t>năng</a:t>
            </a:r>
            <a:r>
              <a:rPr lang="en-US" b="0" i="0" dirty="0">
                <a:solidFill>
                  <a:srgbClr val="0D0D0D"/>
                </a:solidFill>
                <a:effectLst/>
                <a:latin typeface="Söhne"/>
              </a:rPr>
              <a:t> </a:t>
            </a:r>
            <a:r>
              <a:rPr lang="en-US" b="0" i="0" dirty="0" err="1">
                <a:solidFill>
                  <a:srgbClr val="0D0D0D"/>
                </a:solidFill>
                <a:effectLst/>
                <a:latin typeface="Söhne"/>
              </a:rPr>
              <a:t>chuyên</a:t>
            </a:r>
            <a:r>
              <a:rPr lang="en-US" b="0" i="0" dirty="0">
                <a:solidFill>
                  <a:srgbClr val="0D0D0D"/>
                </a:solidFill>
                <a:effectLst/>
                <a:latin typeface="Söhne"/>
              </a:rPr>
              <a:t> </a:t>
            </a:r>
            <a:r>
              <a:rPr lang="en-US" b="0" i="0" dirty="0" err="1">
                <a:solidFill>
                  <a:srgbClr val="0D0D0D"/>
                </a:solidFill>
                <a:effectLst/>
                <a:latin typeface="Söhne"/>
              </a:rPr>
              <a:t>môn</a:t>
            </a:r>
            <a:r>
              <a:rPr lang="en-US" b="0" i="0" dirty="0">
                <a:solidFill>
                  <a:srgbClr val="0D0D0D"/>
                </a:solidFill>
                <a:effectLst/>
                <a:latin typeface="Söhne"/>
              </a:rPr>
              <a:t> </a:t>
            </a:r>
            <a:r>
              <a:rPr lang="en-US" b="0" i="0" dirty="0" err="1">
                <a:solidFill>
                  <a:srgbClr val="0D0D0D"/>
                </a:solidFill>
                <a:effectLst/>
                <a:latin typeface="Söhne"/>
              </a:rPr>
              <a:t>cao</a:t>
            </a:r>
            <a:r>
              <a:rPr lang="en-US" b="0" i="0" dirty="0">
                <a:solidFill>
                  <a:srgbClr val="0D0D0D"/>
                </a:solidFill>
                <a:effectLst/>
                <a:latin typeface="Söhne"/>
              </a:rPr>
              <a:t> </a:t>
            </a:r>
            <a:r>
              <a:rPr lang="en-US" b="0" i="0" dirty="0" err="1">
                <a:solidFill>
                  <a:srgbClr val="0D0D0D"/>
                </a:solidFill>
                <a:effectLst/>
                <a:latin typeface="Söhne"/>
              </a:rPr>
              <a:t>từ</a:t>
            </a:r>
            <a:r>
              <a:rPr lang="en-US" b="0" i="0" dirty="0">
                <a:solidFill>
                  <a:srgbClr val="0D0D0D"/>
                </a:solidFill>
                <a:effectLst/>
                <a:latin typeface="Söhne"/>
              </a:rPr>
              <a:t> </a:t>
            </a:r>
            <a:r>
              <a:rPr lang="en-US" b="0" i="0" dirty="0" err="1">
                <a:solidFill>
                  <a:srgbClr val="0D0D0D"/>
                </a:solidFill>
                <a:effectLst/>
                <a:latin typeface="Söhne"/>
              </a:rPr>
              <a:t>phía</a:t>
            </a:r>
            <a:r>
              <a:rPr lang="en-US" b="0" i="0" dirty="0">
                <a:solidFill>
                  <a:srgbClr val="0D0D0D"/>
                </a:solidFill>
                <a:effectLst/>
                <a:latin typeface="Söhne"/>
              </a:rPr>
              <a:t> </a:t>
            </a:r>
            <a:r>
              <a:rPr lang="en-US" b="0" i="0" dirty="0" err="1">
                <a:solidFill>
                  <a:srgbClr val="0D0D0D"/>
                </a:solidFill>
                <a:effectLst/>
                <a:latin typeface="Söhne"/>
              </a:rPr>
              <a:t>lái</a:t>
            </a:r>
            <a:r>
              <a:rPr lang="en-US" b="0" i="0" dirty="0">
                <a:solidFill>
                  <a:srgbClr val="0D0D0D"/>
                </a:solidFill>
                <a:effectLst/>
                <a:latin typeface="Söhne"/>
              </a:rPr>
              <a:t> </a:t>
            </a:r>
            <a:r>
              <a:rPr lang="en-US" b="0" i="0" dirty="0" err="1">
                <a:solidFill>
                  <a:srgbClr val="0D0D0D"/>
                </a:solidFill>
                <a:effectLst/>
                <a:latin typeface="Söhne"/>
              </a:rPr>
              <a:t>xe</a:t>
            </a:r>
            <a:r>
              <a:rPr lang="en-US" sz="2000" dirty="0">
                <a:ea typeface="+mn-lt"/>
                <a:cs typeface="+mn-lt"/>
              </a:rPr>
              <a:t>:</a:t>
            </a:r>
            <a:endParaRPr lang="en-US" dirty="0"/>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do </a:t>
            </a:r>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mất</a:t>
            </a:r>
            <a:r>
              <a:rPr lang="en-US" i="0" dirty="0">
                <a:solidFill>
                  <a:srgbClr val="0D0D0D"/>
                </a:solidFill>
                <a:effectLst/>
                <a:latin typeface="Söhne"/>
              </a:rPr>
              <a:t> </a:t>
            </a:r>
            <a:r>
              <a:rPr lang="en-US" i="0" dirty="0" err="1">
                <a:solidFill>
                  <a:srgbClr val="0D0D0D"/>
                </a:solidFill>
                <a:effectLst/>
                <a:latin typeface="Söhne"/>
              </a:rPr>
              <a:t>kiểm</a:t>
            </a:r>
            <a:r>
              <a:rPr lang="en-US" i="0" dirty="0">
                <a:solidFill>
                  <a:srgbClr val="0D0D0D"/>
                </a:solidFill>
                <a:effectLst/>
                <a:latin typeface="Söhne"/>
              </a:rPr>
              <a:t> </a:t>
            </a:r>
            <a:r>
              <a:rPr lang="en-US" i="0" dirty="0" err="1">
                <a:solidFill>
                  <a:srgbClr val="0D0D0D"/>
                </a:solidFill>
                <a:effectLst/>
                <a:latin typeface="Söhne"/>
              </a:rPr>
              <a:t>soát</a:t>
            </a:r>
            <a:r>
              <a:rPr lang="en-US" i="0" dirty="0">
                <a:solidFill>
                  <a:srgbClr val="0D0D0D"/>
                </a:solidFill>
                <a:effectLst/>
                <a:latin typeface="Söhne"/>
              </a:rPr>
              <a:t> </a:t>
            </a:r>
            <a:r>
              <a:rPr lang="en-US" i="0" dirty="0" err="1">
                <a:solidFill>
                  <a:srgbClr val="0D0D0D"/>
                </a:solidFill>
                <a:effectLst/>
                <a:latin typeface="Söhne"/>
              </a:rPr>
              <a:t>của</a:t>
            </a:r>
            <a:r>
              <a:rPr lang="en-US" i="0" dirty="0">
                <a:solidFill>
                  <a:srgbClr val="0D0D0D"/>
                </a:solidFill>
                <a:effectLst/>
                <a:latin typeface="Söhne"/>
              </a:rPr>
              <a:t> </a:t>
            </a:r>
            <a:r>
              <a:rPr lang="en-US" i="0" dirty="0" err="1">
                <a:solidFill>
                  <a:srgbClr val="0D0D0D"/>
                </a:solidFill>
                <a:effectLst/>
                <a:latin typeface="Söhne"/>
              </a:rPr>
              <a:t>xe</a:t>
            </a:r>
            <a:endParaRPr lang="en-US" i="0" dirty="0">
              <a:solidFill>
                <a:srgbClr val="0D0D0D"/>
              </a:solidFill>
              <a:effectLst/>
              <a:latin typeface="Söhne"/>
            </a:endParaRPr>
          </a:p>
          <a:p>
            <a:pPr marL="730885" lvl="1" indent="-304165"/>
            <a:r>
              <a:rPr lang="en-US" dirty="0"/>
              <a:t>Tai </a:t>
            </a:r>
            <a:r>
              <a:rPr lang="en-US" dirty="0" err="1"/>
              <a:t>nạn</a:t>
            </a:r>
            <a:r>
              <a:rPr lang="en-US" dirty="0"/>
              <a:t> </a:t>
            </a:r>
            <a:r>
              <a:rPr lang="en-US" dirty="0" err="1"/>
              <a:t>khi</a:t>
            </a:r>
            <a:r>
              <a:rPr lang="en-US" dirty="0"/>
              <a:t> </a:t>
            </a:r>
            <a:r>
              <a:rPr lang="en-US" dirty="0" err="1"/>
              <a:t>đổ</a:t>
            </a:r>
            <a:r>
              <a:rPr lang="en-US" dirty="0"/>
              <a:t> </a:t>
            </a:r>
            <a:r>
              <a:rPr lang="en-US" dirty="0" err="1"/>
              <a:t>bê</a:t>
            </a:r>
            <a:r>
              <a:rPr lang="en-US" dirty="0"/>
              <a:t> </a:t>
            </a:r>
            <a:r>
              <a:rPr lang="en-US" dirty="0" err="1"/>
              <a:t>tông</a:t>
            </a:r>
            <a:endParaRPr lang="en-US" dirty="0">
              <a:solidFill>
                <a:srgbClr val="0D0D0D"/>
              </a:solidFill>
              <a:latin typeface="Söhne"/>
            </a:endParaRPr>
          </a:p>
          <a:p>
            <a:pPr marL="730885" lvl="1" indent="-304165"/>
            <a:r>
              <a:rPr lang="en-US" dirty="0"/>
              <a:t>Tai </a:t>
            </a:r>
            <a:r>
              <a:rPr lang="en-US" dirty="0" err="1"/>
              <a:t>nạn</a:t>
            </a:r>
            <a:r>
              <a:rPr lang="en-US" dirty="0"/>
              <a:t> do </a:t>
            </a:r>
            <a:r>
              <a:rPr lang="en-US" dirty="0" err="1"/>
              <a:t>tải</a:t>
            </a:r>
            <a:r>
              <a:rPr lang="en-US" dirty="0"/>
              <a:t> </a:t>
            </a:r>
            <a:r>
              <a:rPr lang="en-US" dirty="0" err="1"/>
              <a:t>trọng</a:t>
            </a:r>
            <a:r>
              <a:rPr lang="en-US" dirty="0"/>
              <a:t> </a:t>
            </a:r>
            <a:r>
              <a:rPr lang="en-US" dirty="0" err="1"/>
              <a:t>quá</a:t>
            </a:r>
            <a:r>
              <a:rPr lang="en-US" dirty="0"/>
              <a:t> </a:t>
            </a:r>
            <a:r>
              <a:rPr lang="en-US" dirty="0" err="1"/>
              <a:t>khổ</a:t>
            </a:r>
            <a:endParaRPr lang="en-US" dirty="0">
              <a:solidFill>
                <a:srgbClr val="0D0D0D"/>
              </a:solidFill>
              <a:latin typeface="Söhne"/>
            </a:endParaRPr>
          </a:p>
          <a:p>
            <a:pPr marL="730885" lvl="1" indent="-304165"/>
            <a:r>
              <a:rPr lang="vi-VN" dirty="0"/>
              <a:t>Nguy cơ về sức khỏe của lái xe</a:t>
            </a:r>
            <a:endParaRPr lang="en-US" dirty="0">
              <a:solidFill>
                <a:srgbClr val="0D0D0D"/>
              </a:solidFill>
              <a:latin typeface="Söhne"/>
            </a:endParaRPr>
          </a:p>
          <a:p>
            <a:pPr marL="730885" lvl="1" indent="-304165"/>
            <a:r>
              <a:rPr lang="en-US" dirty="0"/>
              <a:t>Tai </a:t>
            </a:r>
            <a:r>
              <a:rPr lang="en-US" dirty="0" err="1"/>
              <a:t>nạn</a:t>
            </a:r>
            <a:r>
              <a:rPr lang="en-US" dirty="0"/>
              <a:t> </a:t>
            </a:r>
            <a:r>
              <a:rPr lang="en-US" dirty="0" err="1"/>
              <a:t>giao</a:t>
            </a:r>
            <a:r>
              <a:rPr lang="en-US" dirty="0"/>
              <a:t> </a:t>
            </a:r>
            <a:r>
              <a:rPr lang="en-US" dirty="0" err="1"/>
              <a:t>thông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chở</a:t>
            </a:r>
            <a:r>
              <a:rPr lang="en-US" dirty="0"/>
              <a:t> </a:t>
            </a:r>
            <a:r>
              <a:rPr lang="en-US" dirty="0" err="1"/>
              <a:t>bê</a:t>
            </a:r>
            <a:r>
              <a:rPr lang="en-US" dirty="0"/>
              <a:t> </a:t>
            </a:r>
            <a:r>
              <a:rPr lang="en-US" dirty="0" err="1"/>
              <a:t>tông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chở</a:t>
            </a:r>
            <a:r>
              <a:rPr lang="en-US" dirty="0"/>
              <a:t> </a:t>
            </a:r>
            <a:r>
              <a:rPr lang="en-US" dirty="0" err="1"/>
              <a:t>bê</a:t>
            </a:r>
            <a:r>
              <a:rPr lang="en-US" dirty="0"/>
              <a:t> </a:t>
            </a:r>
            <a:r>
              <a:rPr lang="en-US" dirty="0" err="1"/>
              <a:t>tông</a:t>
            </a:r>
            <a:endParaRPr lang="vi-VN" dirty="0"/>
          </a:p>
          <a:p>
            <a:pPr marL="304165" indent="-304165">
              <a:buClr>
                <a:schemeClr val="tx1"/>
              </a:buClr>
            </a:pPr>
            <a:r>
              <a:rPr lang="en-US" dirty="0">
                <a:latin typeface="UTM Avo" panose="02040603050506020204" pitchFamily="18" charset="0"/>
              </a:rPr>
              <a:t>4</a:t>
            </a:r>
            <a:r>
              <a:rPr lang="vi-VN" dirty="0"/>
              <a:t>. Quy trình vận hành an toàn xe chở bê tông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chở bê tông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chở bê tông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chở</a:t>
            </a:r>
            <a:r>
              <a:rPr lang="en-US" dirty="0"/>
              <a:t> </a:t>
            </a:r>
            <a:r>
              <a:rPr lang="en-US" dirty="0" err="1"/>
              <a:t>bê</a:t>
            </a:r>
            <a:r>
              <a:rPr lang="en-US" dirty="0"/>
              <a:t> </a:t>
            </a:r>
            <a:r>
              <a:rPr lang="en-US" dirty="0" err="1"/>
              <a:t>tông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chở</a:t>
            </a:r>
            <a:r>
              <a:rPr lang="en-US" dirty="0"/>
              <a:t> </a:t>
            </a:r>
            <a:r>
              <a:rPr lang="en-US" dirty="0" err="1"/>
              <a:t>bê</a:t>
            </a:r>
            <a:r>
              <a:rPr lang="en-US" dirty="0"/>
              <a:t> </a:t>
            </a:r>
            <a:r>
              <a:rPr lang="en-US" dirty="0" err="1"/>
              <a:t>tông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chở</a:t>
            </a:r>
            <a:r>
              <a:rPr lang="en-US" sz="2400" b="1" i="0" dirty="0">
                <a:effectLst/>
                <a:latin typeface="Söhne"/>
              </a:rPr>
              <a:t> </a:t>
            </a:r>
            <a:r>
              <a:rPr lang="en-US" sz="2400" b="1" i="0" dirty="0" err="1">
                <a:effectLst/>
                <a:latin typeface="Söhne"/>
              </a:rPr>
              <a:t>bê</a:t>
            </a:r>
            <a:r>
              <a:rPr lang="en-US" sz="2400" b="1" i="0" dirty="0">
                <a:effectLst/>
                <a:latin typeface="Söhne"/>
              </a:rPr>
              <a:t> </a:t>
            </a:r>
            <a:r>
              <a:rPr lang="en-US" sz="2400" b="1" i="0" dirty="0" err="1">
                <a:effectLst/>
                <a:latin typeface="Söhne"/>
              </a:rPr>
              <a:t>tông</a:t>
            </a:r>
            <a:endParaRPr lang="en-US" sz="2400" b="1" i="0" dirty="0">
              <a:effectLst/>
              <a:latin typeface="Söhne"/>
            </a:endParaRPr>
          </a:p>
          <a:p>
            <a:r>
              <a:rPr lang="vi-VN" b="0" i="0" dirty="0">
                <a:effectLst/>
                <a:latin typeface="Söhne"/>
              </a:rPr>
              <a:t>An toàn lao động là một yếu tố vô cùng quan trọng trong việc vận hành xe chở bê tông. Đầu tiên và quan trọng nhất, nó ảnh hưởng đến sức khỏe và tính mạng của lái xe và những người xung quanh. </a:t>
            </a:r>
            <a:endParaRPr lang="en-US" b="0" i="0" dirty="0">
              <a:effectLst/>
              <a:latin typeface="Söhne"/>
            </a:endParaRPr>
          </a:p>
          <a:p>
            <a:r>
              <a:rPr lang="vi-VN" b="0" i="0" dirty="0">
                <a:effectLst/>
                <a:latin typeface="Söhne"/>
              </a:rPr>
              <a:t>Tai nạn lao động có thể gây ra hậu quả nghiêm trọng không chỉ cho cá nhân mà còn cho gia đình và cộng đồng nói chung.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803F3DF-0230-5998-26F1-055B20944EFA}"/>
              </a:ext>
            </a:extLst>
          </p:cNvPr>
          <p:cNvPicPr>
            <a:picLocks noChangeAspect="1"/>
          </p:cNvPicPr>
          <p:nvPr/>
        </p:nvPicPr>
        <p:blipFill>
          <a:blip r:embed="rId3"/>
          <a:stretch>
            <a:fillRect/>
          </a:stretch>
        </p:blipFill>
        <p:spPr>
          <a:xfrm>
            <a:off x="-674340" y="321297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chở</a:t>
            </a:r>
            <a:r>
              <a:rPr lang="en-US" sz="2400" b="1" i="0" dirty="0">
                <a:effectLst/>
                <a:latin typeface="Söhne"/>
              </a:rPr>
              <a:t> </a:t>
            </a:r>
            <a:r>
              <a:rPr lang="en-US" sz="2400" b="1" i="0" dirty="0" err="1">
                <a:effectLst/>
                <a:latin typeface="Söhne"/>
              </a:rPr>
              <a:t>bê</a:t>
            </a:r>
            <a:r>
              <a:rPr lang="en-US" sz="2400" b="1" i="0" dirty="0">
                <a:effectLst/>
                <a:latin typeface="Söhne"/>
              </a:rPr>
              <a:t> </a:t>
            </a:r>
            <a:r>
              <a:rPr lang="en-US" sz="2400" b="1" i="0" dirty="0" err="1">
                <a:effectLst/>
                <a:latin typeface="Söhne"/>
              </a:rPr>
              <a:t>tông</a:t>
            </a:r>
            <a:endParaRPr lang="en-US" sz="2400" b="1" i="0" dirty="0">
              <a:effectLst/>
              <a:latin typeface="Söhne"/>
            </a:endParaRPr>
          </a:p>
          <a:p>
            <a:r>
              <a:rPr lang="vi-VN" b="0" i="0" dirty="0">
                <a:effectLst/>
                <a:latin typeface="Söhne"/>
              </a:rPr>
              <a:t>Đảm bảo thiết bị an toàn hoạt động đúng cách: Trước khi khởi động, lái xe cần kiểm tra kỹ lưỡng các thiết bị an toàn như hệ thống phanh, hệ thống treo, đèn chiếu sáng và còi báo hiệu để đảm bảo chúng hoạt động đúng cách.</a:t>
            </a:r>
          </a:p>
          <a:p>
            <a:r>
              <a:rPr lang="vi-VN" b="0" i="0" dirty="0">
                <a:effectLst/>
                <a:latin typeface="Söhne"/>
              </a:rPr>
              <a:t>Tuân thủ tải trọng và kích thước phù hợp: Việc tuân thủ tải trọng và kích thước cho phép của xe là rất quan trọng để tránh nguy cơ mất kiểm soát do quá tải, cũng như đảm bảo tuân thủ các quy định về giao thông.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F0317EC-403F-E384-AF43-DF9E131D7D4E}"/>
              </a:ext>
            </a:extLst>
          </p:cNvPr>
          <p:cNvPicPr>
            <a:picLocks noChangeAspect="1"/>
          </p:cNvPicPr>
          <p:nvPr/>
        </p:nvPicPr>
        <p:blipFill>
          <a:blip r:embed="rId3"/>
          <a:stretch>
            <a:fillRect/>
          </a:stretch>
        </p:blipFill>
        <p:spPr>
          <a:xfrm>
            <a:off x="-674340" y="321297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chở</a:t>
            </a:r>
            <a:r>
              <a:rPr lang="en-US" b="1" i="0" dirty="0">
                <a:effectLst/>
                <a:latin typeface="Open Sans" panose="020B0606030504020204" pitchFamily="34" charset="0"/>
              </a:rPr>
              <a:t> </a:t>
            </a:r>
            <a:r>
              <a:rPr lang="en-US" b="1" i="0" dirty="0" err="1">
                <a:effectLst/>
                <a:latin typeface="Open Sans" panose="020B0606030504020204" pitchFamily="34" charset="0"/>
              </a:rPr>
              <a:t>bê</a:t>
            </a:r>
            <a:r>
              <a:rPr lang="en-US" b="1" i="0" dirty="0">
                <a:effectLst/>
                <a:latin typeface="Open Sans" panose="020B0606030504020204" pitchFamily="34" charset="0"/>
              </a:rPr>
              <a:t> </a:t>
            </a:r>
            <a:r>
              <a:rPr lang="en-US" b="1" i="0" dirty="0" err="1">
                <a:effectLst/>
                <a:latin typeface="Open Sans" panose="020B0606030504020204" pitchFamily="34" charset="0"/>
              </a:rPr>
              <a:t>tông</a:t>
            </a:r>
            <a:r>
              <a:rPr lang="en-US" sz="2000" dirty="0">
                <a:solidFill>
                  <a:schemeClr val="bg1"/>
                </a:solidFill>
              </a:rPr>
              <a:t>:</a:t>
            </a:r>
          </a:p>
          <a:p>
            <a:pPr algn="l"/>
            <a:r>
              <a:rPr lang="vi-VN" b="0" i="0" dirty="0">
                <a:effectLst/>
                <a:latin typeface="Open Sans" panose="020B0606030504020204" pitchFamily="34" charset="0"/>
              </a:rPr>
              <a:t>Thùng chứa bê tông: Thùng chứa bê tông là phần chính của xe, nơi chứa và vận chuyển bê tông từ nhà máy đến công trình xây dựng. </a:t>
            </a:r>
          </a:p>
          <a:p>
            <a:pPr algn="l"/>
            <a:r>
              <a:rPr lang="vi-VN" b="0" i="0" dirty="0">
                <a:effectLst/>
                <a:latin typeface="Open Sans" panose="020B0606030504020204" pitchFamily="34" charset="0"/>
              </a:rPr>
              <a:t>Hệ thống trộn bê tông: Hệ thống trộn bê tông bao gồm các bộ phận như trục trộn, cánh quạt và hệ thống truyền động để trộn bê tông trong thùng chứa.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705D577-AE15-50D7-CA9F-3BFB9B2E36E5}"/>
              </a:ext>
            </a:extLst>
          </p:cNvPr>
          <p:cNvPicPr>
            <a:picLocks noChangeAspect="1"/>
          </p:cNvPicPr>
          <p:nvPr/>
        </p:nvPicPr>
        <p:blipFill>
          <a:blip r:embed="rId3"/>
          <a:stretch>
            <a:fillRect/>
          </a:stretch>
        </p:blipFill>
        <p:spPr>
          <a:xfrm>
            <a:off x="6382444" y="689827"/>
            <a:ext cx="5688632" cy="568863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chở</a:t>
            </a:r>
            <a:r>
              <a:rPr lang="en-US" b="1" i="0" dirty="0">
                <a:effectLst/>
                <a:latin typeface="Open Sans" panose="020B0606030504020204" pitchFamily="34" charset="0"/>
              </a:rPr>
              <a:t> </a:t>
            </a:r>
            <a:r>
              <a:rPr lang="en-US" b="1" i="0" dirty="0" err="1">
                <a:effectLst/>
                <a:latin typeface="Open Sans" panose="020B0606030504020204" pitchFamily="34" charset="0"/>
              </a:rPr>
              <a:t>bê</a:t>
            </a:r>
            <a:r>
              <a:rPr lang="en-US" b="1" i="0" dirty="0">
                <a:effectLst/>
                <a:latin typeface="Open Sans" panose="020B0606030504020204" pitchFamily="34" charset="0"/>
              </a:rPr>
              <a:t> </a:t>
            </a:r>
            <a:r>
              <a:rPr lang="en-US" b="1" i="0" dirty="0" err="1">
                <a:effectLst/>
                <a:latin typeface="Open Sans" panose="020B0606030504020204" pitchFamily="34" charset="0"/>
              </a:rPr>
              <a:t>tông</a:t>
            </a:r>
            <a:r>
              <a:rPr lang="en-US" sz="2000" dirty="0">
                <a:solidFill>
                  <a:schemeClr val="bg1"/>
                </a:solidFill>
              </a:rPr>
              <a:t>:</a:t>
            </a:r>
          </a:p>
          <a:p>
            <a:pPr algn="l"/>
            <a:r>
              <a:rPr lang="vi-VN" b="0" i="0" dirty="0">
                <a:effectLst/>
                <a:latin typeface="Open Sans" panose="020B0606030504020204" pitchFamily="34" charset="0"/>
              </a:rPr>
              <a:t>Xe chở bê tông là một loại xe chuyên dụng được thiết kế để chở và phân phối bê tông từ nhà máy sản xuất đến các công trình xây dựng. Cấu trúc của xe chở bê tông thường bao gồm một thùng chứa bê tông lớn nằm phía sau xe, có thể quay theo trục để trộn bê tông trong quá trình vận chuyển.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Thùng chứa này thường được làm từ vật liệu chịu nhiệt như thép không gỉ hoặc thép carbon.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AF994B8-226A-25FD-2B93-898BB6F4CDD5}"/>
              </a:ext>
            </a:extLst>
          </p:cNvPr>
          <p:cNvPicPr>
            <a:picLocks noChangeAspect="1"/>
          </p:cNvPicPr>
          <p:nvPr/>
        </p:nvPicPr>
        <p:blipFill>
          <a:blip r:embed="rId3"/>
          <a:stretch>
            <a:fillRect/>
          </a:stretch>
        </p:blipFill>
        <p:spPr>
          <a:xfrm>
            <a:off x="6382444" y="689827"/>
            <a:ext cx="5688632" cy="568863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chở</a:t>
            </a:r>
            <a:r>
              <a:rPr lang="en-US" b="1" i="0" dirty="0">
                <a:effectLst/>
                <a:latin typeface="Open Sans" panose="020B0606030504020204" pitchFamily="34" charset="0"/>
              </a:rPr>
              <a:t> </a:t>
            </a:r>
            <a:r>
              <a:rPr lang="en-US" b="1" i="0" dirty="0" err="1">
                <a:effectLst/>
                <a:latin typeface="Open Sans" panose="020B0606030504020204" pitchFamily="34" charset="0"/>
              </a:rPr>
              <a:t>bê</a:t>
            </a:r>
            <a:r>
              <a:rPr lang="en-US" b="1" i="0" dirty="0">
                <a:effectLst/>
                <a:latin typeface="Open Sans" panose="020B0606030504020204" pitchFamily="34" charset="0"/>
              </a:rPr>
              <a:t> </a:t>
            </a:r>
            <a:r>
              <a:rPr lang="en-US" b="1" i="0" dirty="0" err="1">
                <a:effectLst/>
                <a:latin typeface="Open Sans" panose="020B0606030504020204" pitchFamily="34" charset="0"/>
              </a:rPr>
              <a:t>tông</a:t>
            </a:r>
            <a:r>
              <a:rPr lang="en-US" sz="2000" dirty="0">
                <a:solidFill>
                  <a:schemeClr val="bg1"/>
                </a:solidFill>
              </a:rPr>
              <a:t>:</a:t>
            </a:r>
          </a:p>
          <a:p>
            <a:pPr algn="l"/>
            <a:r>
              <a:rPr lang="vi-VN" b="0" i="0" dirty="0">
                <a:effectLst/>
                <a:latin typeface="Open Sans" panose="020B0606030504020204" pitchFamily="34" charset="0"/>
              </a:rPr>
              <a:t>Tiết kiệm thời gian và công sức: Xe chở bê tông giúp tiết kiệm thời gian và công sức cho các công nhân xây dựng bằng cách vận chuyển bê tông trực tiếp từ nhà máy sản xuất đến công trình xây dựng, loại bỏ bước trộn bê tông tại chỗ.</a:t>
            </a:r>
          </a:p>
          <a:p>
            <a:pPr algn="l"/>
            <a:r>
              <a:rPr lang="vi-VN" b="0" i="0" dirty="0">
                <a:effectLst/>
                <a:latin typeface="Open Sans" panose="020B0606030504020204" pitchFamily="34" charset="0"/>
              </a:rPr>
              <a:t>Đảm bảo chất lượng bê tông: Việc sử dụng xe chở bê tông giúp đảm bảo chất lượng của bê tông thông qua việc trộn và vận chuyển bê tông trong môi trường kiểm soát được.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B5219F2-9E33-E327-7E10-7191924EDEC9}"/>
              </a:ext>
            </a:extLst>
          </p:cNvPr>
          <p:cNvPicPr>
            <a:picLocks noChangeAspect="1"/>
          </p:cNvPicPr>
          <p:nvPr/>
        </p:nvPicPr>
        <p:blipFill>
          <a:blip r:embed="rId3"/>
          <a:stretch>
            <a:fillRect/>
          </a:stretch>
        </p:blipFill>
        <p:spPr>
          <a:xfrm>
            <a:off x="6382444" y="689827"/>
            <a:ext cx="5688632" cy="568863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chở</a:t>
            </a:r>
            <a:r>
              <a:rPr lang="en-US" b="1" i="0" dirty="0">
                <a:effectLst/>
                <a:latin typeface="Open Sans" panose="020B0606030504020204" pitchFamily="34" charset="0"/>
              </a:rPr>
              <a:t> </a:t>
            </a:r>
            <a:r>
              <a:rPr lang="en-US" b="1" i="0" dirty="0" err="1">
                <a:effectLst/>
                <a:latin typeface="Open Sans" panose="020B0606030504020204" pitchFamily="34" charset="0"/>
              </a:rPr>
              <a:t>bê</a:t>
            </a:r>
            <a:r>
              <a:rPr lang="en-US" b="1" i="0" dirty="0">
                <a:effectLst/>
                <a:latin typeface="Open Sans" panose="020B0606030504020204" pitchFamily="34" charset="0"/>
              </a:rPr>
              <a:t> </a:t>
            </a:r>
            <a:r>
              <a:rPr lang="en-US" b="1" i="0" dirty="0" err="1">
                <a:effectLst/>
                <a:latin typeface="Open Sans" panose="020B0606030504020204" pitchFamily="34" charset="0"/>
              </a:rPr>
              <a:t>tông</a:t>
            </a:r>
            <a:r>
              <a:rPr lang="en-US" sz="2000" dirty="0">
                <a:solidFill>
                  <a:schemeClr val="bg1"/>
                </a:solidFill>
              </a:rPr>
              <a:t>:</a:t>
            </a:r>
          </a:p>
          <a:p>
            <a:pPr algn="l"/>
            <a:r>
              <a:rPr lang="vi-VN" b="0" i="0" dirty="0">
                <a:effectLst/>
                <a:latin typeface="Open Sans" panose="020B0606030504020204" pitchFamily="34" charset="0"/>
              </a:rPr>
              <a:t>Nguy cơ tai nạn giao thông: Xe chở bê tông thường di chuyển trên đường cao tốc hoặc trong các khu vực đô thị đông đúc. Sự chậm trễ, thiếu quan sát hoặc thiếu tập trung có thể dẫn đến tai nạn giao thông nghiêm trọng, không chỉ ảnh hưởng đến lái xe mà còn đe dọa an toàn của người đi đường.</a:t>
            </a:r>
          </a:p>
          <a:p>
            <a:pPr algn="l"/>
            <a:r>
              <a:rPr lang="vi-VN" b="0" i="0" dirty="0">
                <a:effectLst/>
                <a:latin typeface="Open Sans" panose="020B0606030504020204" pitchFamily="34" charset="0"/>
              </a:rPr>
              <a:t>Nguy cơ mất kiểm soát và lật xe: Việc vận hành xe chở bê tông trên địa hình không bằng phẳng hoặc trong điều kiện thời tiết xấu có thể gây ra nguy cơ mất kiểm soát và lật xe, đặc biệt là khi thùng chứa bê tông không được phân phối trọng lượng đều.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26CE283-475E-3033-AC0F-8B8B3901EE57}"/>
              </a:ext>
            </a:extLst>
          </p:cNvPr>
          <p:cNvPicPr>
            <a:picLocks noChangeAspect="1"/>
          </p:cNvPicPr>
          <p:nvPr/>
        </p:nvPicPr>
        <p:blipFill>
          <a:blip r:embed="rId3"/>
          <a:stretch>
            <a:fillRect/>
          </a:stretch>
        </p:blipFill>
        <p:spPr>
          <a:xfrm>
            <a:off x="6382444" y="689827"/>
            <a:ext cx="5688632" cy="568863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chở bê 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chở bê tông</a:t>
            </a:r>
          </a:p>
          <a:p>
            <a:pPr algn="l">
              <a:lnSpc>
                <a:spcPct val="120000"/>
              </a:lnSpc>
            </a:pPr>
            <a:r>
              <a:rPr lang="vi-VN" b="0" i="0" dirty="0">
                <a:effectLst/>
                <a:latin typeface="Open Sans" panose="020B0606030504020204" pitchFamily="34" charset="0"/>
              </a:rPr>
              <a:t>Kiểm tra hệ thống phanh: Đảm bảo hệ thống phanh hoạt động đúng cách bằng cách kiểm tra áp lực phanh và độ cứng của pedan phanh. Nếu cần, thêm dầu phanh hoặc thay thế bộ phận hỏng hóc để đảm bảo hiệu suất phanh tối ưu.</a:t>
            </a:r>
          </a:p>
          <a:p>
            <a:pPr algn="l">
              <a:lnSpc>
                <a:spcPct val="120000"/>
              </a:lnSpc>
            </a:pPr>
            <a:r>
              <a:rPr lang="vi-VN" b="0" i="0" dirty="0">
                <a:effectLst/>
                <a:latin typeface="Open Sans" panose="020B0606030504020204" pitchFamily="34" charset="0"/>
              </a:rPr>
              <a:t>Kiểm tra hệ thống lái xe: Đảm bảo hệ thống lái xe hoạt động một cách mượt mà và không có hiện tượng lỏng lẻo. Kiểm tra cả bánh lái và hệ thống treo để đảm bảo sự ổn định khi vận hành trên đường.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AF962BE-3FEB-04AE-D507-525A8FDF48FA}"/>
              </a:ext>
            </a:extLst>
          </p:cNvPr>
          <p:cNvPicPr>
            <a:picLocks noChangeAspect="1"/>
          </p:cNvPicPr>
          <p:nvPr/>
        </p:nvPicPr>
        <p:blipFill>
          <a:blip r:embed="rId3"/>
          <a:stretch>
            <a:fillRect/>
          </a:stretch>
        </p:blipFill>
        <p:spPr>
          <a:xfrm>
            <a:off x="-746347" y="3582393"/>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chở bê 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chở bê tông định kỳ</a:t>
            </a:r>
          </a:p>
          <a:p>
            <a:pPr algn="l">
              <a:lnSpc>
                <a:spcPct val="120000"/>
              </a:lnSpc>
            </a:pPr>
            <a:r>
              <a:rPr lang="vi-VN" b="0" i="0" dirty="0">
                <a:effectLst/>
                <a:latin typeface="Open Sans" panose="020B0606030504020204" pitchFamily="34" charset="0"/>
              </a:rPr>
              <a:t>Kiểm tra dầu và lọc dầu: Đảm bảo rằng dầu động cơ và các lọc dầu đều được thay đổi đúng kỳ hạn nhằm duy trì sự hoạt động mượt mà của động cơ và bảo vệ nó khỏi các hỏng hóc có thể xảy ra.</a:t>
            </a:r>
          </a:p>
          <a:p>
            <a:pPr algn="l">
              <a:lnSpc>
                <a:spcPct val="120000"/>
              </a:lnSpc>
            </a:pPr>
            <a:r>
              <a:rPr lang="vi-VN" b="0" i="0" dirty="0">
                <a:effectLst/>
                <a:latin typeface="Open Sans" panose="020B0606030504020204" pitchFamily="34" charset="0"/>
              </a:rPr>
              <a:t>Kiểm tra hệ thống phanh: Kiểm tra và thay thế bất kỳ bộ phận hỏng hóc trong hệ thống phanh như bốt phanh và ống dẫn dầu phanh để đảm bảo hiệu suất phanh tối ưu.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5F54066-2696-86E6-7D5A-55607F2D9D30}"/>
              </a:ext>
            </a:extLst>
          </p:cNvPr>
          <p:cNvPicPr>
            <a:picLocks noChangeAspect="1"/>
          </p:cNvPicPr>
          <p:nvPr/>
        </p:nvPicPr>
        <p:blipFill>
          <a:blip r:embed="rId3"/>
          <a:stretch>
            <a:fillRect/>
          </a:stretch>
        </p:blipFill>
        <p:spPr>
          <a:xfrm>
            <a:off x="-746347" y="3582393"/>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chở</a:t>
            </a:r>
            <a:r>
              <a:rPr lang="en-US" sz="3200" b="1" dirty="0">
                <a:latin typeface="UTM Aptima" panose="02040603050506020204" pitchFamily="18" charset="0"/>
              </a:rPr>
              <a:t> </a:t>
            </a:r>
            <a:r>
              <a:rPr lang="en-US" sz="3200" b="1" dirty="0" err="1">
                <a:latin typeface="UTM Aptima" panose="02040603050506020204" pitchFamily="18" charset="0"/>
              </a:rPr>
              <a:t>bê</a:t>
            </a:r>
            <a:r>
              <a:rPr lang="en-US" sz="3200" b="1" dirty="0">
                <a:latin typeface="UTM Aptima" panose="02040603050506020204" pitchFamily="18" charset="0"/>
              </a:rPr>
              <a:t> </a:t>
            </a:r>
            <a:r>
              <a:rPr lang="en-US" sz="3200" b="1" dirty="0" err="1">
                <a:latin typeface="UTM Aptima" panose="02040603050506020204" pitchFamily="18" charset="0"/>
              </a:rPr>
              <a:t>tông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chở bê tông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xe trước khi khởi hành</a:t>
            </a:r>
            <a:r>
              <a:rPr lang="vi-VN" b="0" i="0" dirty="0">
                <a:solidFill>
                  <a:srgbClr val="4C4F5A"/>
                </a:solidFill>
                <a:effectLst/>
                <a:highlight>
                  <a:srgbClr val="FFFFFF"/>
                </a:highlight>
                <a:latin typeface="Open Sans" panose="020B0606030504020204" pitchFamily="34" charset="0"/>
              </a:rPr>
              <a:t>: Trước khi khởi động, hãy kiểm tra kỹ lưỡng các hệ thống của xe như phanh, hệ thống lái, hệ thống treo và hệ thống điện để đảm bảo chúng hoạt động đúng cách.</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Đảm bảo tải trọng và kích thước phù hợp</a:t>
            </a:r>
            <a:r>
              <a:rPr lang="vi-VN" b="0" i="0" dirty="0">
                <a:solidFill>
                  <a:srgbClr val="4C4F5A"/>
                </a:solidFill>
                <a:effectLst/>
                <a:highlight>
                  <a:srgbClr val="FFFFFF"/>
                </a:highlight>
                <a:latin typeface="Open Sans" panose="020B0606030504020204" pitchFamily="34" charset="0"/>
              </a:rPr>
              <a:t>: Xác định và tuân thủ tải trọng và kích thước phù hợp của xe chở bê tông để tránh nguy cơ quá tải và đảm bảo tuân thủ các quy định về giao thông.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chở</a:t>
            </a:r>
            <a:r>
              <a:rPr lang="en-US" sz="3200" b="1" dirty="0">
                <a:latin typeface="UTM Aptima" panose="02040603050506020204" pitchFamily="18" charset="0"/>
              </a:rPr>
              <a:t> </a:t>
            </a:r>
            <a:r>
              <a:rPr lang="en-US" sz="3200" b="1" dirty="0" err="1">
                <a:latin typeface="UTM Aptima" panose="02040603050506020204" pitchFamily="18" charset="0"/>
              </a:rPr>
              <a:t>bê</a:t>
            </a:r>
            <a:r>
              <a:rPr lang="en-US" sz="3200" b="1" dirty="0">
                <a:latin typeface="UTM Aptima" panose="02040603050506020204" pitchFamily="18" charset="0"/>
              </a:rPr>
              <a:t> </a:t>
            </a:r>
            <a:r>
              <a:rPr lang="en-US" sz="3200" b="1" dirty="0" err="1">
                <a:latin typeface="UTM Aptima" panose="02040603050506020204" pitchFamily="18" charset="0"/>
              </a:rPr>
              <a:t>tông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b="1" i="0" dirty="0">
                <a:solidFill>
                  <a:srgbClr val="090E1D"/>
                </a:solidFill>
                <a:effectLst/>
                <a:highlight>
                  <a:srgbClr val="FFFFFF"/>
                </a:highlight>
                <a:latin typeface="Open Sans" panose="020B0606030504020204" pitchFamily="34" charset="0"/>
              </a:rPr>
              <a:t>Các biện pháp xử lý khẩn cấp và cơ chế ứng phó sự cố khi vận hành xe chở bê tông</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Ngừng xe và đảm bảo an toàn</a:t>
            </a:r>
            <a:r>
              <a:rPr lang="vi-VN" b="0" i="0" dirty="0">
                <a:solidFill>
                  <a:srgbClr val="4C4F5A"/>
                </a:solidFill>
                <a:effectLst/>
                <a:highlight>
                  <a:srgbClr val="FFFFFF"/>
                </a:highlight>
                <a:latin typeface="Open Sans" panose="020B0606030504020204" pitchFamily="34" charset="0"/>
              </a:rPr>
              <a:t>: Trong trường hợp xảy ra sự cố, lái xe nên ngừng xe ngay lập tức và đảm bảo an toàn cho mọi người trong và xung quanh xe bằng cách bật đèn cảnh báo và đặt biển báo nguy hiểm.</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Báo cáo sự cố và yêu cầu sự giúp đỡ</a:t>
            </a:r>
            <a:r>
              <a:rPr lang="vi-VN" b="0" i="0" dirty="0">
                <a:solidFill>
                  <a:srgbClr val="4C4F5A"/>
                </a:solidFill>
                <a:effectLst/>
                <a:highlight>
                  <a:srgbClr val="FFFFFF"/>
                </a:highlight>
                <a:latin typeface="Open Sans" panose="020B0606030504020204" pitchFamily="34" charset="0"/>
              </a:rPr>
              <a:t>: Lái xe nên báo cáo sự cố cho bộ phận quản lý hoặc cơ quan chức năng và yêu cầu sự giúp đỡ nếu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chở</a:t>
            </a:r>
            <a:r>
              <a:rPr lang="en-US" b="1" i="0" dirty="0">
                <a:effectLst/>
                <a:latin typeface="Söhne"/>
              </a:rPr>
              <a:t> </a:t>
            </a:r>
            <a:r>
              <a:rPr lang="en-US" b="1" i="0" dirty="0" err="1">
                <a:effectLst/>
                <a:latin typeface="Söhne"/>
              </a:rPr>
              <a:t>bê</a:t>
            </a:r>
            <a:r>
              <a:rPr lang="en-US" b="1" i="0" dirty="0">
                <a:effectLst/>
                <a:latin typeface="Söhne"/>
              </a:rPr>
              <a:t> </a:t>
            </a:r>
            <a:r>
              <a:rPr lang="en-US" b="1" i="0" dirty="0" err="1">
                <a:effectLst/>
                <a:latin typeface="Söhne"/>
              </a:rPr>
              <a:t>tông</a:t>
            </a:r>
            <a:r>
              <a:rPr lang="en-US" sz="2000" dirty="0">
                <a:latin typeface="Söhne"/>
              </a:rPr>
              <a:t>:</a:t>
            </a:r>
          </a:p>
          <a:p>
            <a:pPr algn="l"/>
            <a:r>
              <a:rPr lang="vi-VN" b="0" i="0" dirty="0">
                <a:effectLst/>
                <a:latin typeface="Söhne"/>
              </a:rPr>
              <a:t>Nguy cơ tai nạn giao thông: Xe chở bê tông thường có kích thước lớn và trọng lượng nặng, dễ gây ra tai nạn khi vận hành trên đường phố, đặc biệt là trong điều kiện giao thông tắc nghẽn hoặc trời mưa.</a:t>
            </a:r>
          </a:p>
          <a:p>
            <a:pPr algn="l"/>
            <a:r>
              <a:rPr lang="vi-VN" b="0" i="0" dirty="0">
                <a:effectLst/>
                <a:latin typeface="Söhne"/>
              </a:rPr>
              <a:t>Rủi ro mất kiểm soát và lật xe: Trọng lượng lớn của bê tông trong thùng chứa có thể làm cho xe trở nên không ổn định, đặc biệt là khi vận hành trên địa hình đồi núi hoặc đường cong.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C8ADCA5C-F083-02AB-5693-3BA0BCB2B27E}"/>
              </a:ext>
            </a:extLst>
          </p:cNvPr>
          <p:cNvPicPr>
            <a:picLocks noChangeAspect="1"/>
          </p:cNvPicPr>
          <p:nvPr/>
        </p:nvPicPr>
        <p:blipFill>
          <a:blip r:embed="rId4"/>
          <a:stretch>
            <a:fillRect/>
          </a:stretch>
        </p:blipFill>
        <p:spPr>
          <a:xfrm>
            <a:off x="-746347" y="3837360"/>
            <a:ext cx="4176464" cy="4176464"/>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chở bê tông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chở bê tông để việc vận hành an toàn</a:t>
            </a:r>
            <a:endParaRPr lang="en-US" b="0" i="0" dirty="0">
              <a:effectLst/>
              <a:latin typeface="Söhne"/>
            </a:endParaRPr>
          </a:p>
          <a:p>
            <a:pPr lvl="1"/>
            <a:r>
              <a:rPr lang="vi-VN" b="0" i="0" dirty="0">
                <a:effectLst/>
                <a:latin typeface="Söhne"/>
              </a:rPr>
              <a:t>Kiểm tra hệ thống phanh: Đảm bảo rằng hệ thống phanh hoạt động hiệu quả bằng cách kiểm tra độ mòn của bốt phanh và độ cứng của pedan phanh, cũng như kiểm tra áp suất của dầu phanh.</a:t>
            </a:r>
          </a:p>
          <a:p>
            <a:pPr lvl="1"/>
            <a:r>
              <a:rPr lang="vi-VN" b="0" i="0" dirty="0">
                <a:effectLst/>
                <a:latin typeface="Söhne"/>
              </a:rPr>
              <a:t>Kiểm tra hệ thống lái và treo xe: Kiểm tra hệ thống lái và các phần treo để đảm bảo chúng không bị lỏng lẻo và hoạt động một cách mượt mà, giúp duy trì sự ổn định và kiểm soát của xe trên đường.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46CCD10-59B4-AA6D-2FF4-07EF125A1D6D}"/>
              </a:ext>
            </a:extLst>
          </p:cNvPr>
          <p:cNvPicPr>
            <a:picLocks noChangeAspect="1"/>
          </p:cNvPicPr>
          <p:nvPr/>
        </p:nvPicPr>
        <p:blipFill>
          <a:blip r:embed="rId4"/>
          <a:stretch>
            <a:fillRect/>
          </a:stretch>
        </p:blipFill>
        <p:spPr>
          <a:xfrm>
            <a:off x="-746347" y="3837360"/>
            <a:ext cx="4176464" cy="4176464"/>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chở bê tông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chở</a:t>
            </a:r>
            <a:r>
              <a:rPr lang="en-US" b="0" i="0" dirty="0">
                <a:effectLst/>
                <a:latin typeface="Söhne"/>
              </a:rPr>
              <a:t> </a:t>
            </a:r>
            <a:r>
              <a:rPr lang="en-US" b="0" i="0" dirty="0" err="1">
                <a:effectLst/>
                <a:latin typeface="Söhne"/>
              </a:rPr>
              <a:t>bê</a:t>
            </a:r>
            <a:r>
              <a:rPr lang="en-US" b="0" i="0" dirty="0">
                <a:effectLst/>
                <a:latin typeface="Söhne"/>
              </a:rPr>
              <a:t> </a:t>
            </a:r>
            <a:r>
              <a:rPr lang="en-US" b="0" i="0" dirty="0" err="1">
                <a:effectLst/>
                <a:latin typeface="Söhne"/>
              </a:rPr>
              <a:t>tông</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cấp phát trang thiết bị bảo hộ cá nhân: Tất cả nhân viên liên quan đến việc vận hành xe chở bê tông cần được đào tạo về an toàn lao động và cung cấp đầy đủ trang thiết bị bảo hộ cá nhân như mũ bảo hiểm, găng tay, và áo chống nắng.</a:t>
            </a:r>
          </a:p>
          <a:p>
            <a:pPr lvl="1"/>
            <a:r>
              <a:rPr lang="vi-VN" b="0" i="0" dirty="0">
                <a:effectLst/>
                <a:latin typeface="Söhne"/>
              </a:rPr>
              <a:t>Tuân thủ quy trình đổ bê tông an toàn: Mọi người liên quan đến quá trình đổ bê tông cần phải tuân thủ quy trình an toàn như đảm bảo vị trí an toàn, sử dụng thiết bị bảo hộ và giảm thiểu nguy cơ tai nạn lao động.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C082994-5122-EE8A-0984-ED284F887FDD}"/>
              </a:ext>
            </a:extLst>
          </p:cNvPr>
          <p:cNvPicPr>
            <a:picLocks noChangeAspect="1"/>
          </p:cNvPicPr>
          <p:nvPr/>
        </p:nvPicPr>
        <p:blipFill>
          <a:blip r:embed="rId4"/>
          <a:stretch>
            <a:fillRect/>
          </a:stretch>
        </p:blipFill>
        <p:spPr>
          <a:xfrm>
            <a:off x="-746347" y="3837360"/>
            <a:ext cx="4176464" cy="4176464"/>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chở bê tông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chở</a:t>
            </a:r>
            <a:r>
              <a:rPr lang="en-US" b="0" i="0" dirty="0">
                <a:effectLst/>
                <a:latin typeface="Söhne"/>
              </a:rPr>
              <a:t> </a:t>
            </a:r>
            <a:r>
              <a:rPr lang="en-US" b="0" i="0" dirty="0" err="1">
                <a:effectLst/>
                <a:latin typeface="Söhne"/>
              </a:rPr>
              <a:t>bê</a:t>
            </a:r>
            <a:r>
              <a:rPr lang="en-US" b="0" i="0" dirty="0">
                <a:effectLst/>
                <a:latin typeface="Söhne"/>
              </a:rPr>
              <a:t> </a:t>
            </a:r>
            <a:r>
              <a:rPr lang="en-US" b="0" i="0" dirty="0" err="1">
                <a:effectLst/>
                <a:latin typeface="Söhne"/>
              </a:rPr>
              <a:t>tông</a:t>
            </a:r>
            <a:endParaRPr lang="en-US" b="0" i="0" dirty="0">
              <a:effectLst/>
              <a:latin typeface="Söhne"/>
            </a:endParaRPr>
          </a:p>
          <a:p>
            <a:pPr lvl="1"/>
            <a:r>
              <a:rPr lang="vi-VN" b="0" i="0" dirty="0">
                <a:effectLst/>
                <a:latin typeface="Söhne"/>
              </a:rPr>
              <a:t>Xác định vùng an toàn xung quanh xe: Trước khi bắt đầu vận hành, hãy xác định và đánh dấu rõ ràng các vùng an toàn xung quanh xe, bao gồm cả phía trước, phía sau và hai bên xe. Đảm bảo không có ai hoặc vật thể nào ở gần vùng này để tránh tai nạn.</a:t>
            </a:r>
          </a:p>
          <a:p>
            <a:pPr lvl="1"/>
            <a:r>
              <a:rPr lang="vi-VN" b="0" i="0" dirty="0">
                <a:effectLst/>
                <a:latin typeface="Söhne"/>
              </a:rPr>
              <a:t>Vùng an toàn khi đổ bê tông: Khi đổ bê tông, hãy xác định vùng an toàn xung quanh thùng chứa bê tông và đánh dấu rõ ràng để ngăn người khác tiếp cận và giảm thiểu nguy cơ va chạm hoặc tràn bê tông.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9E4C119-886D-74B3-F819-A56ACC2BF5D6}"/>
              </a:ext>
            </a:extLst>
          </p:cNvPr>
          <p:cNvPicPr>
            <a:picLocks noChangeAspect="1"/>
          </p:cNvPicPr>
          <p:nvPr/>
        </p:nvPicPr>
        <p:blipFill>
          <a:blip r:embed="rId4"/>
          <a:stretch>
            <a:fillRect/>
          </a:stretch>
        </p:blipFill>
        <p:spPr>
          <a:xfrm>
            <a:off x="-746347" y="3837360"/>
            <a:ext cx="4176464" cy="4176464"/>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chở bê tông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chở</a:t>
            </a:r>
            <a:r>
              <a:rPr lang="en-US" b="0" i="0" dirty="0">
                <a:effectLst/>
                <a:latin typeface="Söhne"/>
              </a:rPr>
              <a:t> </a:t>
            </a:r>
            <a:r>
              <a:rPr lang="en-US" b="0" i="0" dirty="0" err="1">
                <a:effectLst/>
                <a:latin typeface="Söhne"/>
              </a:rPr>
              <a:t>bê</a:t>
            </a:r>
            <a:r>
              <a:rPr lang="en-US" b="0" i="0" dirty="0">
                <a:effectLst/>
                <a:latin typeface="Söhne"/>
              </a:rPr>
              <a:t> </a:t>
            </a:r>
            <a:r>
              <a:rPr lang="en-US" b="0" i="0" dirty="0" err="1">
                <a:effectLst/>
                <a:latin typeface="Söhne"/>
              </a:rPr>
              <a:t>tông</a:t>
            </a:r>
            <a:endParaRPr lang="en-US" b="0" i="0" dirty="0">
              <a:effectLst/>
              <a:latin typeface="Söhne"/>
            </a:endParaRPr>
          </a:p>
          <a:p>
            <a:pPr lvl="1"/>
            <a:r>
              <a:rPr lang="vi-VN" b="0" i="0" dirty="0">
                <a:effectLst/>
                <a:latin typeface="Söhne"/>
              </a:rPr>
              <a:t>Mũ bảo hiểm: Mũ bảo hiểm cần được đội khi lái xe chở bê tông để bảo vệ đầu khỏi các nguy cơ va đập và rơi vật liệu từ trên cao.</a:t>
            </a:r>
          </a:p>
          <a:p>
            <a:pPr lvl="1"/>
            <a:r>
              <a:rPr lang="vi-VN" b="0" i="0" dirty="0">
                <a:effectLst/>
                <a:latin typeface="Söhne"/>
              </a:rPr>
              <a:t>Kính bảo hộ: Sử dụng kính bảo hộ để bảo vệ mắt khỏi các vật liệu hoặc hóa chất có thể gây tổn thương khi vận hành xe chở bê tông.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E4FCF32-BE99-67CB-A887-A5588795FD02}"/>
              </a:ext>
            </a:extLst>
          </p:cNvPr>
          <p:cNvPicPr>
            <a:picLocks noChangeAspect="1"/>
          </p:cNvPicPr>
          <p:nvPr/>
        </p:nvPicPr>
        <p:blipFill>
          <a:blip r:embed="rId4"/>
          <a:stretch>
            <a:fillRect/>
          </a:stretch>
        </p:blipFill>
        <p:spPr>
          <a:xfrm>
            <a:off x="-746347" y="3837360"/>
            <a:ext cx="4176464" cy="4176464"/>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chở bê tông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chở bê tông</a:t>
            </a:r>
            <a:endParaRPr lang="en-US" b="0" i="0" dirty="0">
              <a:effectLst/>
              <a:latin typeface="Söhne"/>
            </a:endParaRPr>
          </a:p>
          <a:p>
            <a:pPr lvl="1"/>
            <a:r>
              <a:rPr lang="vi-VN" b="0" i="0" dirty="0">
                <a:effectLst/>
                <a:latin typeface="Söhne"/>
              </a:rPr>
              <a:t>Ngừng xe và đảm bảo an toàn: Lái xe cần dừng ngay lập tức và đảm bảo an toàn cho mọi người bằng cách bật đèn cảnh báo và đặt biển báo nguy hiểm.</a:t>
            </a:r>
          </a:p>
          <a:p>
            <a:pPr lvl="1"/>
            <a:r>
              <a:rPr lang="vi-VN" b="0" i="0" dirty="0">
                <a:effectLst/>
                <a:latin typeface="Söhne"/>
              </a:rPr>
              <a:t>Báo cáo sự cố và yêu cầu sự giúp đỡ: Lái xe cần báo cáo sự cố cho cơ quan chức năng và yêu cầu sự giúp đỡ nếu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0500E9B-A075-81C0-A133-E16E33749FE2}"/>
              </a:ext>
            </a:extLst>
          </p:cNvPr>
          <p:cNvPicPr>
            <a:picLocks noChangeAspect="1"/>
          </p:cNvPicPr>
          <p:nvPr/>
        </p:nvPicPr>
        <p:blipFill>
          <a:blip r:embed="rId4"/>
          <a:stretch>
            <a:fillRect/>
          </a:stretch>
        </p:blipFill>
        <p:spPr>
          <a:xfrm>
            <a:off x="-746347" y="3837360"/>
            <a:ext cx="4176464" cy="4176464"/>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chở bê tông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chở</a:t>
            </a:r>
            <a:r>
              <a:rPr lang="en-US" b="0" i="0" dirty="0">
                <a:effectLst/>
                <a:latin typeface="Söhne"/>
              </a:rPr>
              <a:t> </a:t>
            </a:r>
            <a:r>
              <a:rPr lang="en-US" b="0" i="0" dirty="0" err="1">
                <a:effectLst/>
                <a:latin typeface="Söhne"/>
              </a:rPr>
              <a:t>bê</a:t>
            </a:r>
            <a:r>
              <a:rPr lang="en-US" b="0" i="0" dirty="0">
                <a:effectLst/>
                <a:latin typeface="Söhne"/>
              </a:rPr>
              <a:t> </a:t>
            </a:r>
            <a:r>
              <a:rPr lang="en-US" b="0" i="0" dirty="0" err="1">
                <a:effectLst/>
                <a:latin typeface="Söhne"/>
              </a:rPr>
              <a:t>tông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4FA80F6-8F7B-F962-BC9E-FABEBB03C76C}"/>
              </a:ext>
            </a:extLst>
          </p:cNvPr>
          <p:cNvPicPr>
            <a:picLocks noChangeAspect="1"/>
          </p:cNvPicPr>
          <p:nvPr/>
        </p:nvPicPr>
        <p:blipFill>
          <a:blip r:embed="rId4"/>
          <a:stretch>
            <a:fillRect/>
          </a:stretch>
        </p:blipFill>
        <p:spPr>
          <a:xfrm>
            <a:off x="-746347" y="3837360"/>
            <a:ext cx="4176464" cy="4176464"/>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647698"/>
            <a:ext cx="3886199" cy="2133598"/>
          </a:xfrm>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chở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chở bê tông</a:t>
            </a:r>
            <a:endParaRPr lang="en-US" sz="2400" b="1" i="0" dirty="0">
              <a:effectLst/>
              <a:latin typeface="Söhne"/>
            </a:endParaRPr>
          </a:p>
          <a:p>
            <a:r>
              <a:rPr lang="vi-VN" b="0" i="0" dirty="0">
                <a:effectLst/>
                <a:latin typeface="Söhne"/>
              </a:rPr>
              <a:t>Mưa và tuyết: Khi trời mưa hoặc tuyết, đường trơn trượt có thể làm tăng nguy cơ mất kiểm soát của xe. Việc vận hành xe chở bê tông trong điều kiện này yêu cầu sự cẩn trọng cao độ và kỹ năng lái xe chuyên nghiệp.</a:t>
            </a:r>
          </a:p>
          <a:p>
            <a:r>
              <a:rPr lang="vi-VN" b="0" i="0" dirty="0">
                <a:effectLst/>
                <a:latin typeface="Söhne"/>
              </a:rPr>
              <a:t>Nắng nóng: Nhiệt độ cao có thể ảnh hưởng đến chất lượng của bê tông và tăng nguy cơ mất nước từ trộn bê tông, gây ra sự suy yếu của cấu trúc. Ngoài ra, nắng nóng cũng có thể gây ra mệt mỏi cho lái xe và làm tăng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6DF0C9B-8154-B804-D247-3EBF43A96CF3}"/>
              </a:ext>
            </a:extLst>
          </p:cNvPr>
          <p:cNvPicPr>
            <a:picLocks noChangeAspect="1"/>
          </p:cNvPicPr>
          <p:nvPr/>
        </p:nvPicPr>
        <p:blipFill>
          <a:blip r:embed="rId3"/>
          <a:stretch>
            <a:fillRect/>
          </a:stretch>
        </p:blipFill>
        <p:spPr>
          <a:xfrm>
            <a:off x="-890364" y="3501008"/>
            <a:ext cx="4617889" cy="4617889"/>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647698"/>
            <a:ext cx="3886199" cy="2133598"/>
          </a:xfrm>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chở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chở bê tông</a:t>
            </a:r>
            <a:endParaRPr lang="en-US" sz="2400" b="1" i="0" dirty="0">
              <a:effectLst/>
              <a:latin typeface="Söhne"/>
            </a:endParaRPr>
          </a:p>
          <a:p>
            <a:r>
              <a:rPr lang="vi-VN" b="0" i="0" dirty="0">
                <a:effectLst/>
                <a:latin typeface="Söhne"/>
              </a:rPr>
              <a:t>Nhiệt độ: Nhiệt độ cao hoặc thấp đều có thể ảnh hưởng đến hiệu suất của xe chở bê tông. Trong điều kiện nhiệt độ cao, bê tông có thể trở nên khô nhanh hơn, làm giảm thời gian làm việc của lái xe và tăng nguy cơ xuất hiện các vấn đề về chất lượng của bê tông. </a:t>
            </a:r>
          </a:p>
          <a:p>
            <a:r>
              <a:rPr lang="vi-VN" b="0" i="0" dirty="0">
                <a:effectLst/>
                <a:latin typeface="Söhne"/>
              </a:rPr>
              <a:t>Độ ẩm: Độ ẩm cao có thể làm tăng thời gian đóng rắn của bê tông và làm giảm khả năng kết dính của các thành phần. Trong khi đó, độ ẩm thấp có thể gây ra sự mất nước từ bê tông và làm giảm độ bền của cấu trúc.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F4565E5-D467-9D62-A9E9-7198BC4DB638}"/>
              </a:ext>
            </a:extLst>
          </p:cNvPr>
          <p:cNvPicPr>
            <a:picLocks noChangeAspect="1"/>
          </p:cNvPicPr>
          <p:nvPr/>
        </p:nvPicPr>
        <p:blipFill>
          <a:blip r:embed="rId3"/>
          <a:stretch>
            <a:fillRect/>
          </a:stretch>
        </p:blipFill>
        <p:spPr>
          <a:xfrm>
            <a:off x="-890364" y="3501008"/>
            <a:ext cx="4617889" cy="4617889"/>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626529"/>
            <a:ext cx="3886199" cy="2133598"/>
          </a:xfrm>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chở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xe chở bê tông ảnh hưởng như thế nào đến việc vận hành xe chở bê tông</a:t>
            </a:r>
            <a:endParaRPr lang="en-US" sz="2400" b="1" i="0" dirty="0">
              <a:effectLst/>
              <a:latin typeface="Söhne"/>
            </a:endParaRPr>
          </a:p>
          <a:p>
            <a:r>
              <a:rPr lang="vi-VN" b="0" i="0" dirty="0">
                <a:effectLst/>
                <a:latin typeface="Söhne"/>
              </a:rPr>
              <a:t>Hiệu suất hoạt động: Xe chở bê tông cần phải hoạt động ở mức độ hiệu suất cao để đảm bảo việc vận chuyển bê tông một cách an toàn và hiệu quả. Tình trạng kỹ thuật không tốt có thể dẫn đến sự cố hoặc giảm hiệu suất của xe.</a:t>
            </a:r>
          </a:p>
          <a:p>
            <a:r>
              <a:rPr lang="vi-VN" b="0" i="0" dirty="0">
                <a:effectLst/>
                <a:latin typeface="Söhne"/>
              </a:rPr>
              <a:t>An toàn: Các phần của xe chở bê tông như hệ thống phanh, hệ thống lái, và hệ thống treo cần phải hoạt động một cách chính xác để đảm bảo an toàn cho người lái và nhân viên khác trên đường.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BB481A6-57BF-591F-1599-9900D617B94B}"/>
              </a:ext>
            </a:extLst>
          </p:cNvPr>
          <p:cNvPicPr>
            <a:picLocks noChangeAspect="1"/>
          </p:cNvPicPr>
          <p:nvPr/>
        </p:nvPicPr>
        <p:blipFill>
          <a:blip r:embed="rId3"/>
          <a:stretch>
            <a:fillRect/>
          </a:stretch>
        </p:blipFill>
        <p:spPr>
          <a:xfrm>
            <a:off x="-890364" y="3501008"/>
            <a:ext cx="4617889" cy="4617889"/>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647698"/>
            <a:ext cx="3886199" cy="2133598"/>
          </a:xfrm>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chở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chở bê tông</a:t>
            </a:r>
            <a:endParaRPr lang="en-US" sz="2400" b="1" i="0" dirty="0">
              <a:effectLst/>
              <a:latin typeface="Söhne"/>
            </a:endParaRPr>
          </a:p>
          <a:p>
            <a:r>
              <a:rPr lang="vi-VN" b="0" i="0" dirty="0">
                <a:effectLst/>
                <a:latin typeface="Söhne"/>
              </a:rPr>
              <a:t>Hiểu biết về quy trình an toàn: Người lao động cần phải có kiến thức vững về các quy trình an toàn khi vận hành xe chở bê tông, bao gồm cách sử dụng thiết bị bảo hộ cá nhân và các biện pháp phòng ngừa tai nạn.</a:t>
            </a:r>
          </a:p>
          <a:p>
            <a:r>
              <a:rPr lang="vi-VN" b="0" i="0" dirty="0">
                <a:effectLst/>
                <a:latin typeface="Söhne"/>
              </a:rPr>
              <a:t>Kỹ năng lái xe chuyên nghiệp: Kỹ năng lái xe chuyên nghiệp là yếu tố quyết định trong việc điều khiển xe chở bê tông một cách an toàn trong mọi điều kiện đường.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E00E700-CBFA-3429-65FF-7DF4DB9F4DD1}"/>
              </a:ext>
            </a:extLst>
          </p:cNvPr>
          <p:cNvPicPr>
            <a:picLocks noChangeAspect="1"/>
          </p:cNvPicPr>
          <p:nvPr/>
        </p:nvPicPr>
        <p:blipFill>
          <a:blip r:embed="rId3"/>
          <a:stretch>
            <a:fillRect/>
          </a:stretch>
        </p:blipFill>
        <p:spPr>
          <a:xfrm>
            <a:off x="-890364" y="3501008"/>
            <a:ext cx="4617889" cy="4617889"/>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chở bê tông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Đầu tiên, việc này giúp họ hiểu rõ về các nguy cơ và rủi ro tiềm ẩn trong quá trình vận hành xe, từ việc di chuyển trên đường đến việc xử lý bê tông.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Thứ hai, đào tạo giúp họ nắm vững các kỹ năng lái xe chuyên nghiệp, bao gồm cách kiểm soát xe trong các điều kiện đường khó khăn như trời mưa, tuyết và địa hình đồi núi.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58F1934-8179-53E2-8850-E0CAB2F79B22}"/>
              </a:ext>
            </a:extLst>
          </p:cNvPr>
          <p:cNvPicPr>
            <a:picLocks noChangeAspect="1"/>
          </p:cNvPicPr>
          <p:nvPr/>
        </p:nvPicPr>
        <p:blipFill>
          <a:blip r:embed="rId3"/>
          <a:stretch>
            <a:fillRect/>
          </a:stretch>
        </p:blipFill>
        <p:spPr>
          <a:xfrm>
            <a:off x="6598468" y="1331391"/>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chở</a:t>
            </a:r>
            <a:r>
              <a:rPr lang="en-US" b="1" i="0" dirty="0">
                <a:effectLst/>
                <a:latin typeface="Open Sans" panose="020B0606030504020204" pitchFamily="34" charset="0"/>
              </a:rPr>
              <a:t> </a:t>
            </a:r>
            <a:r>
              <a:rPr lang="en-US" b="1" i="0" dirty="0" err="1">
                <a:effectLst/>
                <a:latin typeface="Open Sans" panose="020B0606030504020204" pitchFamily="34" charset="0"/>
              </a:rPr>
              <a:t>bê</a:t>
            </a:r>
            <a:r>
              <a:rPr lang="en-US" b="1" i="0" dirty="0">
                <a:effectLst/>
                <a:latin typeface="Open Sans" panose="020B0606030504020204" pitchFamily="34" charset="0"/>
              </a:rPr>
              <a:t> </a:t>
            </a:r>
            <a:r>
              <a:rPr lang="en-US" b="1" i="0" dirty="0" err="1">
                <a:effectLst/>
                <a:latin typeface="Open Sans" panose="020B0606030504020204" pitchFamily="34" charset="0"/>
              </a:rPr>
              <a:t>tông</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39F4F9D-5AB5-5BFA-1FBB-D7B572943777}"/>
              </a:ext>
            </a:extLst>
          </p:cNvPr>
          <p:cNvPicPr>
            <a:picLocks noChangeAspect="1"/>
          </p:cNvPicPr>
          <p:nvPr/>
        </p:nvPicPr>
        <p:blipFill>
          <a:blip r:embed="rId3"/>
          <a:stretch>
            <a:fillRect/>
          </a:stretch>
        </p:blipFill>
        <p:spPr>
          <a:xfrm>
            <a:off x="6598468" y="1331391"/>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chở</a:t>
            </a:r>
            <a:r>
              <a:rPr lang="en-US" sz="3200" dirty="0">
                <a:latin typeface="UTM Aptima" panose="02040603050506020204" pitchFamily="18" charset="0"/>
              </a:rPr>
              <a:t> </a:t>
            </a:r>
            <a:r>
              <a:rPr lang="en-US" sz="3200" dirty="0" err="1">
                <a:latin typeface="UTM Aptima" panose="02040603050506020204" pitchFamily="18" charset="0"/>
              </a:rPr>
              <a:t>bê</a:t>
            </a:r>
            <a:r>
              <a:rPr lang="en-US" sz="3200" dirty="0">
                <a:latin typeface="UTM Aptima" panose="02040603050506020204" pitchFamily="18" charset="0"/>
              </a:rPr>
              <a:t> </a:t>
            </a:r>
            <a:r>
              <a:rPr lang="en-US" sz="3200" dirty="0" err="1">
                <a:latin typeface="UTM Aptima" panose="02040603050506020204" pitchFamily="18" charset="0"/>
              </a:rPr>
              <a:t>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chở</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bê</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tông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xe chở bê tông là vô cùng quan trọng vì nhiều lý do. Trước hết, nó đảm bảo sự bảo vệ cho người lái và mọi người xung quanh trên đường.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Với việc xử lý và vận chuyển hàng tấn bê tông, tai nạn có thể gây ra hậu quả nặng nề, đe dọa tính mạng và sức khỏe của mọi người.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007465B-CB8F-8521-506E-98179EB0C1C5}"/>
              </a:ext>
            </a:extLst>
          </p:cNvPr>
          <p:cNvPicPr>
            <a:picLocks noChangeAspect="1"/>
          </p:cNvPicPr>
          <p:nvPr/>
        </p:nvPicPr>
        <p:blipFill>
          <a:blip r:embed="rId3"/>
          <a:stretch>
            <a:fillRect/>
          </a:stretch>
        </p:blipFill>
        <p:spPr>
          <a:xfrm>
            <a:off x="-818356" y="4034411"/>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chở</a:t>
            </a:r>
            <a:r>
              <a:rPr lang="en-US" sz="3200" dirty="0">
                <a:latin typeface="UTM Aptima" panose="02040603050506020204" pitchFamily="18" charset="0"/>
              </a:rPr>
              <a:t> </a:t>
            </a:r>
            <a:r>
              <a:rPr lang="en-US" sz="3200" dirty="0" err="1">
                <a:latin typeface="UTM Aptima" panose="02040603050506020204" pitchFamily="18" charset="0"/>
              </a:rPr>
              <a:t>bê</a:t>
            </a:r>
            <a:r>
              <a:rPr lang="en-US" sz="3200" dirty="0">
                <a:latin typeface="UTM Aptima" panose="02040603050506020204" pitchFamily="18" charset="0"/>
              </a:rPr>
              <a:t> </a:t>
            </a:r>
            <a:r>
              <a:rPr lang="en-US" sz="3200" dirty="0" err="1">
                <a:latin typeface="UTM Aptima" panose="02040603050506020204" pitchFamily="18" charset="0"/>
              </a:rPr>
              <a:t>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chở bê tông</a:t>
            </a:r>
          </a:p>
          <a:p>
            <a:pPr algn="l">
              <a:lnSpc>
                <a:spcPct val="120000"/>
              </a:lnSpc>
            </a:pPr>
            <a:r>
              <a:rPr lang="vi-VN" b="0" i="0" dirty="0">
                <a:effectLst/>
                <a:latin typeface="Open Sans" panose="020B0606030504020204" pitchFamily="34" charset="0"/>
              </a:rPr>
              <a:t>Đầu tiên, họ cần kiểm tra kỹ lưỡng xe, bao gồm hệ thống phanh, hệ thống lái, hệ thống treo và đèn chiếu sáng, để đảm bảo mọi thứ hoạt động đúng cách.</a:t>
            </a:r>
          </a:p>
          <a:p>
            <a:pPr algn="l">
              <a:lnSpc>
                <a:spcPct val="120000"/>
              </a:lnSpc>
            </a:pPr>
            <a:r>
              <a:rPr lang="vi-VN" b="0" i="0" dirty="0">
                <a:effectLst/>
                <a:latin typeface="Open Sans" panose="020B0606030504020204" pitchFamily="34" charset="0"/>
              </a:rPr>
              <a:t>Thứ hai, họ phải đảm bảo rằng bê tông được chất lên xe một cách an toàn và đúng cách, đảm bảo rằng tải trọng được phân bổ một cách cân đối trên toàn bộ xe.</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3870036-6E4F-BD17-86D5-A9504E8CFE9F}"/>
              </a:ext>
            </a:extLst>
          </p:cNvPr>
          <p:cNvPicPr>
            <a:picLocks noChangeAspect="1"/>
          </p:cNvPicPr>
          <p:nvPr/>
        </p:nvPicPr>
        <p:blipFill>
          <a:blip r:embed="rId3"/>
          <a:stretch>
            <a:fillRect/>
          </a:stretch>
        </p:blipFill>
        <p:spPr>
          <a:xfrm>
            <a:off x="-818356" y="4034411"/>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184</TotalTime>
  <Words>3531</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CHỞ BÊ TÔNG</vt:lpstr>
      <vt:lpstr>Một số vụ tai nạn lao động khi vận hành xe chở bê tông</vt:lpstr>
      <vt:lpstr>Tóm tắt bài học</vt:lpstr>
      <vt:lpstr>Giới thiệu</vt:lpstr>
      <vt:lpstr>Giới thiệu</vt:lpstr>
      <vt:lpstr>Thành Phần Và Chức Năng Của xe chở bê tông</vt:lpstr>
      <vt:lpstr>Thành Phần Và Chức Năng Của xe chở bê tông</vt:lpstr>
      <vt:lpstr>Thành Phần Và Chức Năng Của xe chở bê tông</vt:lpstr>
      <vt:lpstr>Thành Phần Và Chức Năng Của xe chở bê tông</vt:lpstr>
      <vt:lpstr>Kiểm tra và bảo trì an toàn trước khi vận hành xe chở bê tông</vt:lpstr>
      <vt:lpstr>Kiểm tra và bảo trì an toàn trước khi vận hành xe chở bê tông</vt:lpstr>
      <vt:lpstr>Quy trình vận hành an toàn xe chở bê tông</vt:lpstr>
      <vt:lpstr>Quy trình vận hành an toàn xe chở bê tông</vt:lpstr>
      <vt:lpstr>Đánh giá rủi ro và quản lý mối nguy khi vận hành xe chở bê tông</vt:lpstr>
      <vt:lpstr>Đánh giá rủi ro và quản lý mối nguy khi vận hành xe chở bê tông</vt:lpstr>
      <vt:lpstr>Đánh giá rủi ro và quản lý mối nguy khi vận hành xe chở bê tông</vt:lpstr>
      <vt:lpstr>Đánh giá rủi ro và quản lý mối nguy khi vận hành xe chở bê tông</vt:lpstr>
      <vt:lpstr>Đánh giá rủi ro và quản lý mối nguy khi vận hành xe chở bê tông</vt:lpstr>
      <vt:lpstr>Đánh giá rủi ro và quản lý mối nguy khi vận hành xe chở bê tông</vt:lpstr>
      <vt:lpstr>Đánh giá rủi ro và quản lý mối nguy khi vận hành xe chở bê tông</vt:lpstr>
      <vt:lpstr>Các yếu tố ảnh hưởng đến an toàn lao động khi vận hành xe chở bê tông</vt:lpstr>
      <vt:lpstr>Các yếu tố ảnh hưởng đến an toàn lao động khi vận hành xe chở bê tông</vt:lpstr>
      <vt:lpstr>Các yếu tố ảnh hưởng đến an toàn lao động khi vận hành xe chở bê tông</vt:lpstr>
      <vt:lpstr>Các yếu tố ảnh hưởng đến an toàn lao động khi vận hành xe chở bê tông</vt:lpstr>
      <vt:lpstr>Đào tạo an toàn lao động về kỹ năng vận hành xe chở bê tông an toàn</vt:lpstr>
      <vt:lpstr>Đào tạo an toàn lao động về kỹ năng vận hành xe chở bê tông an toàn</vt:lpstr>
      <vt:lpstr>Ý nghĩa của an toàn lao động trong việc vận hành xe chở bê tông</vt:lpstr>
      <vt:lpstr>Ý nghĩa của an toàn lao động trong việc vận hành xe chở bê tông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2024-04-24T02:28:03Z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