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606" y="-90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fontScale="90000"/>
          </a:bodyPr>
          <a:lstStyle/>
          <a:p>
            <a:pPr>
              <a:lnSpc>
                <a:spcPct val="100000"/>
              </a:lnSpc>
            </a:pPr>
            <a:r>
              <a:rPr lang="en-US" sz="4800" dirty="0">
                <a:latin typeface="Arial" panose="020B0604020202020204" pitchFamily="34" charset="0"/>
                <a:cs typeface="Arial" panose="020B0604020202020204" pitchFamily="34" charset="0"/>
              </a:rPr>
              <a:t>XE ĐẦU KÉO CONTAINER</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37D6C7AB-C884-1B9C-5AE3-A77AD21E6DFC}"/>
              </a:ext>
            </a:extLst>
          </p:cNvPr>
          <p:cNvPicPr>
            <a:picLocks noChangeAspect="1"/>
          </p:cNvPicPr>
          <p:nvPr/>
        </p:nvPicPr>
        <p:blipFill>
          <a:blip r:embed="rId4"/>
          <a:stretch>
            <a:fillRect/>
          </a:stretch>
        </p:blipFill>
        <p:spPr>
          <a:xfrm>
            <a:off x="4185405" y="3645024"/>
            <a:ext cx="3816424" cy="381642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021759"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xe</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đầu</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kéo</a:t>
            </a:r>
            <a:r>
              <a:rPr lang="en-US" sz="3200" b="1" dirty="0">
                <a:solidFill>
                  <a:schemeClr val="accent1"/>
                </a:solidFill>
                <a:latin typeface="UTM Aptima" panose="02040603050506020204" pitchFamily="18" charset="0"/>
              </a:rPr>
              <a:t> container</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Vận hành xe đầu kéo container là một công việc đòi hỏi sự chú ý và kỹ năng cao, đặc biệt là khi thao tác trong môi trường làm việc nguy hiểm như các cảng biển hoặc khu vực công nghiệp</a:t>
            </a:r>
            <a:r>
              <a:rPr lang="en-US" sz="2000" dirty="0">
                <a:ea typeface="+mn-lt"/>
                <a:cs typeface="+mn-lt"/>
              </a:rPr>
              <a:t>:</a:t>
            </a:r>
            <a:endParaRPr lang="en-US" dirty="0"/>
          </a:p>
          <a:p>
            <a:pPr marL="730885" lvl="1" indent="-304165"/>
            <a:r>
              <a:rPr lang="en-US" i="0" dirty="0">
                <a:solidFill>
                  <a:srgbClr val="0D0D0D"/>
                </a:solidFill>
                <a:effectLst/>
                <a:latin typeface="Söhne"/>
              </a:rPr>
              <a:t>Va </a:t>
            </a:r>
            <a:r>
              <a:rPr lang="en-US" i="0" dirty="0" err="1">
                <a:solidFill>
                  <a:srgbClr val="0D0D0D"/>
                </a:solidFill>
                <a:effectLst/>
                <a:latin typeface="Söhne"/>
              </a:rPr>
              <a:t>chạm</a:t>
            </a:r>
            <a:r>
              <a:rPr lang="en-US" i="0" dirty="0">
                <a:solidFill>
                  <a:srgbClr val="0D0D0D"/>
                </a:solidFill>
                <a:effectLst/>
                <a:latin typeface="Söhne"/>
              </a:rPr>
              <a:t> </a:t>
            </a:r>
            <a:r>
              <a:rPr lang="en-US" i="0" dirty="0" err="1">
                <a:solidFill>
                  <a:srgbClr val="0D0D0D"/>
                </a:solidFill>
                <a:effectLst/>
                <a:latin typeface="Söhne"/>
              </a:rPr>
              <a:t>với</a:t>
            </a:r>
            <a:r>
              <a:rPr lang="en-US" i="0" dirty="0">
                <a:solidFill>
                  <a:srgbClr val="0D0D0D"/>
                </a:solidFill>
                <a:effectLst/>
                <a:latin typeface="Söhne"/>
              </a:rPr>
              <a:t> </a:t>
            </a:r>
            <a:r>
              <a:rPr lang="en-US" i="0" dirty="0" err="1">
                <a:solidFill>
                  <a:srgbClr val="0D0D0D"/>
                </a:solidFill>
                <a:effectLst/>
                <a:latin typeface="Söhne"/>
              </a:rPr>
              <a:t>các</a:t>
            </a:r>
            <a:r>
              <a:rPr lang="en-US" i="0" dirty="0">
                <a:solidFill>
                  <a:srgbClr val="0D0D0D"/>
                </a:solidFill>
                <a:effectLst/>
                <a:latin typeface="Söhne"/>
              </a:rPr>
              <a:t> </a:t>
            </a:r>
            <a:r>
              <a:rPr lang="en-US" i="0" dirty="0" err="1">
                <a:solidFill>
                  <a:srgbClr val="0D0D0D"/>
                </a:solidFill>
                <a:effectLst/>
                <a:latin typeface="Söhne"/>
              </a:rPr>
              <a:t>vật</a:t>
            </a:r>
            <a:r>
              <a:rPr lang="en-US" i="0" dirty="0">
                <a:solidFill>
                  <a:srgbClr val="0D0D0D"/>
                </a:solidFill>
                <a:effectLst/>
                <a:latin typeface="Söhne"/>
              </a:rPr>
              <a:t> </a:t>
            </a:r>
            <a:r>
              <a:rPr lang="en-US" i="0" dirty="0" err="1">
                <a:solidFill>
                  <a:srgbClr val="0D0D0D"/>
                </a:solidFill>
                <a:effectLst/>
                <a:latin typeface="Söhne"/>
              </a:rPr>
              <a:t>cản</a:t>
            </a:r>
            <a:r>
              <a:rPr lang="en-US" i="0" dirty="0">
                <a:solidFill>
                  <a:srgbClr val="0D0D0D"/>
                </a:solidFill>
                <a:effectLst/>
                <a:latin typeface="Söhne"/>
              </a:rPr>
              <a:t> </a:t>
            </a:r>
            <a:r>
              <a:rPr lang="en-US" i="0" dirty="0" err="1">
                <a:solidFill>
                  <a:srgbClr val="0D0D0D"/>
                </a:solidFill>
                <a:effectLst/>
                <a:latin typeface="Söhne"/>
              </a:rPr>
              <a:t>không</a:t>
            </a:r>
            <a:r>
              <a:rPr lang="en-US" i="0" dirty="0">
                <a:solidFill>
                  <a:srgbClr val="0D0D0D"/>
                </a:solidFill>
                <a:effectLst/>
                <a:latin typeface="Söhne"/>
              </a:rPr>
              <a:t> </a:t>
            </a:r>
            <a:r>
              <a:rPr lang="en-US" i="0" dirty="0" err="1">
                <a:solidFill>
                  <a:srgbClr val="0D0D0D"/>
                </a:solidFill>
                <a:effectLst/>
                <a:latin typeface="Söhne"/>
              </a:rPr>
              <a:t>mong</a:t>
            </a:r>
            <a:r>
              <a:rPr lang="en-US" i="0" dirty="0">
                <a:solidFill>
                  <a:srgbClr val="0D0D0D"/>
                </a:solidFill>
                <a:effectLst/>
                <a:latin typeface="Söhne"/>
              </a:rPr>
              <a:t> </a:t>
            </a:r>
            <a:r>
              <a:rPr lang="en-US" i="0" dirty="0" err="1">
                <a:solidFill>
                  <a:srgbClr val="0D0D0D"/>
                </a:solidFill>
                <a:effectLst/>
                <a:latin typeface="Söhne"/>
              </a:rPr>
              <a:t>muốn</a:t>
            </a:r>
            <a:endParaRPr lang="en-US" i="0" dirty="0">
              <a:solidFill>
                <a:srgbClr val="0D0D0D"/>
              </a:solidFill>
              <a:effectLst/>
              <a:latin typeface="Söhne"/>
            </a:endParaRPr>
          </a:p>
          <a:p>
            <a:pPr marL="730885" lvl="1" indent="-304165"/>
            <a:r>
              <a:rPr lang="vi-VN" dirty="0"/>
              <a:t>Rơi vật từ container</a:t>
            </a:r>
            <a:endParaRPr lang="en-US" dirty="0">
              <a:solidFill>
                <a:srgbClr val="0D0D0D"/>
              </a:solidFill>
              <a:latin typeface="Söhne"/>
            </a:endParaRPr>
          </a:p>
          <a:p>
            <a:pPr marL="730885" lvl="1" indent="-304165"/>
            <a:r>
              <a:rPr lang="en-US" dirty="0"/>
              <a:t>Tai </a:t>
            </a:r>
            <a:r>
              <a:rPr lang="en-US" dirty="0" err="1"/>
              <a:t>nạn</a:t>
            </a:r>
            <a:r>
              <a:rPr lang="en-US" dirty="0"/>
              <a:t> </a:t>
            </a:r>
            <a:r>
              <a:rPr lang="en-US" dirty="0" err="1"/>
              <a:t>nghiêm</a:t>
            </a:r>
            <a:r>
              <a:rPr lang="en-US" dirty="0"/>
              <a:t> </a:t>
            </a:r>
            <a:r>
              <a:rPr lang="en-US" dirty="0" err="1"/>
              <a:t>trọng</a:t>
            </a:r>
            <a:r>
              <a:rPr lang="en-US" dirty="0"/>
              <a:t> </a:t>
            </a:r>
            <a:r>
              <a:rPr lang="en-US" dirty="0" err="1"/>
              <a:t>khi</a:t>
            </a:r>
            <a:r>
              <a:rPr lang="en-US" dirty="0"/>
              <a:t> </a:t>
            </a:r>
            <a:r>
              <a:rPr lang="en-US" dirty="0" err="1"/>
              <a:t>cố</a:t>
            </a:r>
            <a:r>
              <a:rPr lang="en-US" dirty="0"/>
              <a:t> </a:t>
            </a:r>
            <a:r>
              <a:rPr lang="en-US" dirty="0" err="1"/>
              <a:t>gắng</a:t>
            </a:r>
            <a:r>
              <a:rPr lang="en-US" dirty="0"/>
              <a:t> </a:t>
            </a:r>
            <a:r>
              <a:rPr lang="en-US" dirty="0" err="1"/>
              <a:t>gắn</a:t>
            </a:r>
            <a:r>
              <a:rPr lang="en-US" dirty="0"/>
              <a:t> </a:t>
            </a:r>
            <a:r>
              <a:rPr lang="en-US" dirty="0" err="1"/>
              <a:t>kết</a:t>
            </a:r>
            <a:r>
              <a:rPr lang="en-US" dirty="0"/>
              <a:t> </a:t>
            </a:r>
            <a:r>
              <a:rPr lang="en-US" dirty="0" err="1"/>
              <a:t>hoặc</a:t>
            </a:r>
            <a:r>
              <a:rPr lang="en-US" dirty="0"/>
              <a:t> </a:t>
            </a:r>
            <a:r>
              <a:rPr lang="en-US" dirty="0" err="1"/>
              <a:t>tháo</a:t>
            </a:r>
            <a:r>
              <a:rPr lang="en-US" dirty="0"/>
              <a:t> container</a:t>
            </a:r>
            <a:endParaRPr lang="en-US" dirty="0">
              <a:solidFill>
                <a:srgbClr val="0D0D0D"/>
              </a:solidFill>
              <a:latin typeface="Söhne"/>
            </a:endParaRPr>
          </a:p>
          <a:p>
            <a:pPr marL="730885" lvl="1" indent="-304165"/>
            <a:r>
              <a:rPr lang="en-US" dirty="0"/>
              <a:t>Tai </a:t>
            </a:r>
            <a:r>
              <a:rPr lang="en-US" dirty="0" err="1"/>
              <a:t>nạn</a:t>
            </a:r>
            <a:r>
              <a:rPr lang="en-US" dirty="0"/>
              <a:t> </a:t>
            </a:r>
            <a:r>
              <a:rPr lang="en-US" dirty="0" err="1"/>
              <a:t>khi</a:t>
            </a:r>
            <a:r>
              <a:rPr lang="en-US" dirty="0"/>
              <a:t> </a:t>
            </a:r>
            <a:r>
              <a:rPr lang="en-US" dirty="0" err="1"/>
              <a:t>lên</a:t>
            </a:r>
            <a:r>
              <a:rPr lang="en-US" dirty="0"/>
              <a:t> </a:t>
            </a:r>
            <a:r>
              <a:rPr lang="en-US" dirty="0" err="1"/>
              <a:t>hoặc</a:t>
            </a:r>
            <a:r>
              <a:rPr lang="en-US" dirty="0"/>
              <a:t> </a:t>
            </a:r>
            <a:r>
              <a:rPr lang="en-US" dirty="0" err="1"/>
              <a:t>xuống</a:t>
            </a:r>
            <a:r>
              <a:rPr lang="en-US" dirty="0"/>
              <a:t> </a:t>
            </a:r>
            <a:r>
              <a:rPr lang="en-US" dirty="0" err="1"/>
              <a:t>xe</a:t>
            </a:r>
            <a:endParaRPr lang="en-US" dirty="0">
              <a:solidFill>
                <a:srgbClr val="0D0D0D"/>
              </a:solidFill>
              <a:latin typeface="Söhne"/>
            </a:endParaRPr>
          </a:p>
          <a:p>
            <a:pPr marL="730885" lvl="1" indent="-304165"/>
            <a:r>
              <a:rPr lang="vi-VN" dirty="0"/>
              <a:t>Nguy cơ cháy nổ</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775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xe</a:t>
            </a:r>
            <a:r>
              <a:rPr lang="en-US" dirty="0"/>
              <a:t> </a:t>
            </a:r>
            <a:r>
              <a:rPr lang="en-US" dirty="0" err="1"/>
              <a:t>đầu</a:t>
            </a:r>
            <a:r>
              <a:rPr lang="en-US" dirty="0"/>
              <a:t> </a:t>
            </a:r>
            <a:r>
              <a:rPr lang="en-US" dirty="0" err="1"/>
              <a:t>kéo</a:t>
            </a:r>
            <a:r>
              <a:rPr lang="en-US" dirty="0"/>
              <a:t> container</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xe</a:t>
            </a:r>
            <a:r>
              <a:rPr lang="en-US" dirty="0"/>
              <a:t> </a:t>
            </a:r>
            <a:r>
              <a:rPr lang="en-US" dirty="0" err="1"/>
              <a:t>đầu</a:t>
            </a:r>
            <a:r>
              <a:rPr lang="en-US" dirty="0"/>
              <a:t> </a:t>
            </a:r>
            <a:r>
              <a:rPr lang="en-US" dirty="0" err="1"/>
              <a:t>kéo</a:t>
            </a:r>
            <a:r>
              <a:rPr lang="en-US" dirty="0"/>
              <a:t> container</a:t>
            </a:r>
            <a:endParaRPr lang="vi-VN" dirty="0"/>
          </a:p>
          <a:p>
            <a:pPr marL="304165" indent="-304165">
              <a:buClr>
                <a:schemeClr val="tx1"/>
              </a:buClr>
            </a:pPr>
            <a:r>
              <a:rPr lang="en-US" dirty="0">
                <a:latin typeface="UTM Avo" panose="02040603050506020204" pitchFamily="18" charset="0"/>
              </a:rPr>
              <a:t>4</a:t>
            </a:r>
            <a:r>
              <a:rPr lang="vi-VN" dirty="0"/>
              <a:t>. Quy trình vận hành an toàn xe đầu kéo container</a:t>
            </a:r>
          </a:p>
          <a:p>
            <a:pPr marL="304165" indent="-304165">
              <a:buClr>
                <a:schemeClr val="tx1"/>
              </a:buClr>
            </a:pPr>
            <a:r>
              <a:rPr lang="en-US" dirty="0">
                <a:latin typeface="UTM Avo" panose="02040603050506020204" pitchFamily="18" charset="0"/>
              </a:rPr>
              <a:t>5</a:t>
            </a:r>
            <a:r>
              <a:rPr lang="vi-VN" dirty="0"/>
              <a:t>. Đánh giá rủi ro và quản lý mối nguy khi vận hành xe đầu kéo container</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xe đầu kéo container</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đầu</a:t>
            </a:r>
            <a:r>
              <a:rPr lang="en-US" dirty="0"/>
              <a:t> </a:t>
            </a:r>
            <a:r>
              <a:rPr lang="en-US" dirty="0" err="1"/>
              <a:t>kéo</a:t>
            </a:r>
            <a:r>
              <a:rPr lang="en-US" dirty="0"/>
              <a:t> container</a:t>
            </a:r>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đầu</a:t>
            </a:r>
            <a:r>
              <a:rPr lang="en-US" dirty="0"/>
              <a:t> </a:t>
            </a:r>
            <a:r>
              <a:rPr lang="en-US" dirty="0" err="1"/>
              <a:t>kéo</a:t>
            </a:r>
            <a:r>
              <a:rPr lang="en-US" dirty="0"/>
              <a:t> container</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đầu</a:t>
            </a:r>
            <a:r>
              <a:rPr lang="en-US" sz="2400" b="1" i="0" dirty="0">
                <a:effectLst/>
                <a:latin typeface="Söhne"/>
              </a:rPr>
              <a:t> </a:t>
            </a:r>
            <a:r>
              <a:rPr lang="en-US" sz="2400" b="1" i="0" dirty="0" err="1">
                <a:effectLst/>
                <a:latin typeface="Söhne"/>
              </a:rPr>
              <a:t>kéo</a:t>
            </a:r>
            <a:r>
              <a:rPr lang="en-US" sz="2400" b="1" i="0" dirty="0">
                <a:effectLst/>
                <a:latin typeface="Söhne"/>
              </a:rPr>
              <a:t> container</a:t>
            </a:r>
          </a:p>
          <a:p>
            <a:r>
              <a:rPr lang="vi-VN" b="0" i="0" dirty="0">
                <a:effectLst/>
                <a:latin typeface="Söhne"/>
              </a:rPr>
              <a:t>An toàn lao động là một yếu tố không thể phủ nhận trong mọi hoạt động vận hành xe đầu kéo container. Việc thực hiện các biện pháp an toàn không chỉ bảo vệ sức khỏe và tính mạng của người lái, mà còn giảm thiểu nguy cơ tai nạn và mất mát về tài sản. </a:t>
            </a:r>
            <a:endParaRPr lang="en-US" b="0" i="0" dirty="0">
              <a:effectLst/>
              <a:latin typeface="Söhne"/>
            </a:endParaRPr>
          </a:p>
          <a:p>
            <a:r>
              <a:rPr lang="vi-VN" b="0" i="0" dirty="0">
                <a:effectLst/>
                <a:latin typeface="Söhne"/>
              </a:rPr>
              <a:t>Trong môi trường làm việc nguy hiểm như vận hành xe đầu kéo container, việc đảm bảo an toàn không chỉ là trách nhiệm của người lái mà còn là trách nhiệm của toàn bộ cộng đồng lao động và doanh nghiệp.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31D33760-49F4-28EE-46C1-BFE77244E2C8}"/>
              </a:ext>
            </a:extLst>
          </p:cNvPr>
          <p:cNvPicPr>
            <a:picLocks noChangeAspect="1"/>
          </p:cNvPicPr>
          <p:nvPr/>
        </p:nvPicPr>
        <p:blipFill>
          <a:blip r:embed="rId3"/>
          <a:stretch>
            <a:fillRect/>
          </a:stretch>
        </p:blipFill>
        <p:spPr>
          <a:xfrm>
            <a:off x="-602332" y="3356992"/>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đầu</a:t>
            </a:r>
            <a:r>
              <a:rPr lang="en-US" sz="2400" b="1" i="0" dirty="0">
                <a:effectLst/>
                <a:latin typeface="Söhne"/>
              </a:rPr>
              <a:t> </a:t>
            </a:r>
            <a:r>
              <a:rPr lang="en-US" sz="2400" b="1" i="0" dirty="0" err="1">
                <a:effectLst/>
                <a:latin typeface="Söhne"/>
              </a:rPr>
              <a:t>kéo</a:t>
            </a:r>
            <a:r>
              <a:rPr lang="en-US" sz="2400" b="1" i="0" dirty="0">
                <a:effectLst/>
                <a:latin typeface="Söhne"/>
              </a:rPr>
              <a:t> container</a:t>
            </a:r>
          </a:p>
          <a:p>
            <a:r>
              <a:rPr lang="vi-VN" b="0" i="0" dirty="0">
                <a:effectLst/>
                <a:latin typeface="Söhne"/>
              </a:rPr>
              <a:t>Quy trình kiểm tra xe định kỳ: Đảm bảo rằng xe đầu kéo và container được kiểm tra định kỳ để phát hiện và sửa chữa các hỏng hóc trước khi chúng trở thành nguy cơ an toàn.</a:t>
            </a:r>
          </a:p>
          <a:p>
            <a:r>
              <a:rPr lang="vi-VN" b="0" i="0" dirty="0">
                <a:effectLst/>
                <a:latin typeface="Söhne"/>
              </a:rPr>
              <a:t>Sử dụng thiết bị bảo vệ cá nhân (PPE): Đảm bảo người lái sử dụng đầy đủ PPE như mũ bảo hiểm, kính bảo hộ và găng tay để bảo vệ chúng khỏi các nguy cơ tiềm ẩn trong quá trình vận hành.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F495F63-F943-05B9-F5A0-3172FCCC78D5}"/>
              </a:ext>
            </a:extLst>
          </p:cNvPr>
          <p:cNvPicPr>
            <a:picLocks noChangeAspect="1"/>
          </p:cNvPicPr>
          <p:nvPr/>
        </p:nvPicPr>
        <p:blipFill>
          <a:blip r:embed="rId3"/>
          <a:stretch>
            <a:fillRect/>
          </a:stretch>
        </p:blipFill>
        <p:spPr>
          <a:xfrm>
            <a:off x="-602332" y="3356992"/>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đầu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kéo</a:t>
            </a:r>
            <a:r>
              <a:rPr lang="en-US" sz="3200" b="1" dirty="0">
                <a:solidFill>
                  <a:schemeClr val="bg1"/>
                </a:solidFill>
                <a:latin typeface="UTM Aptima" panose="02040603050506020204" pitchFamily="18" charset="0"/>
              </a:rPr>
              <a:t> container</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đầu</a:t>
            </a:r>
            <a:r>
              <a:rPr lang="en-US" b="1" i="0" dirty="0">
                <a:effectLst/>
                <a:latin typeface="Open Sans" panose="020B0606030504020204" pitchFamily="34" charset="0"/>
              </a:rPr>
              <a:t> </a:t>
            </a:r>
            <a:r>
              <a:rPr lang="en-US" b="1" i="0" dirty="0" err="1">
                <a:effectLst/>
                <a:latin typeface="Open Sans" panose="020B0606030504020204" pitchFamily="34" charset="0"/>
              </a:rPr>
              <a:t>kéo</a:t>
            </a:r>
            <a:r>
              <a:rPr lang="en-US" b="1" i="0" dirty="0">
                <a:effectLst/>
                <a:latin typeface="Open Sans" panose="020B0606030504020204" pitchFamily="34" charset="0"/>
              </a:rPr>
              <a:t> container</a:t>
            </a:r>
            <a:r>
              <a:rPr lang="en-US" sz="2000" dirty="0">
                <a:solidFill>
                  <a:schemeClr val="bg1"/>
                </a:solidFill>
              </a:rPr>
              <a:t>:</a:t>
            </a:r>
          </a:p>
          <a:p>
            <a:pPr algn="l"/>
            <a:r>
              <a:rPr lang="vi-VN" b="0" i="0" dirty="0">
                <a:effectLst/>
                <a:latin typeface="Open Sans" panose="020B0606030504020204" pitchFamily="34" charset="0"/>
              </a:rPr>
              <a:t>Cabin lái: Là nơi người lái điều khiển xe. Cabin thường được thiết kế thoải mái với các tính năng như ghế lái điều chỉnh được, hệ thống giải trí và điều hòa không khí để đảm bảo sự thoải mái cho người lái trong suốt chuyến đi dài.</a:t>
            </a:r>
          </a:p>
          <a:p>
            <a:pPr algn="l"/>
            <a:r>
              <a:rPr lang="vi-VN" b="0" i="0" dirty="0">
                <a:effectLst/>
                <a:latin typeface="Open Sans" panose="020B0606030504020204" pitchFamily="34" charset="0"/>
              </a:rPr>
              <a:t>Động cơ: Là bộ phận sinh công suất để vận hành xe. Động cơ của xe đầu kéo container thường có công suất lớn và được thiết kế để vận hành một cách hiệu quả trong mọi điều kiện địa hình và thời tiết.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B389890-5DBC-FEA6-CE3B-67F46A04DD67}"/>
              </a:ext>
            </a:extLst>
          </p:cNvPr>
          <p:cNvPicPr>
            <a:picLocks noChangeAspect="1"/>
          </p:cNvPicPr>
          <p:nvPr/>
        </p:nvPicPr>
        <p:blipFill>
          <a:blip r:embed="rId3"/>
          <a:stretch>
            <a:fillRect/>
          </a:stretch>
        </p:blipFill>
        <p:spPr>
          <a:xfrm>
            <a:off x="6094412" y="90872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đầu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kéo</a:t>
            </a:r>
            <a:r>
              <a:rPr lang="en-US" sz="3200" b="1" dirty="0">
                <a:solidFill>
                  <a:schemeClr val="bg1"/>
                </a:solidFill>
                <a:latin typeface="UTM Aptima" panose="02040603050506020204" pitchFamily="18" charset="0"/>
              </a:rPr>
              <a:t> container</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đầu</a:t>
            </a:r>
            <a:r>
              <a:rPr lang="en-US" b="1" i="0" dirty="0">
                <a:effectLst/>
                <a:latin typeface="Open Sans" panose="020B0606030504020204" pitchFamily="34" charset="0"/>
              </a:rPr>
              <a:t> </a:t>
            </a:r>
            <a:r>
              <a:rPr lang="en-US" b="1" i="0" dirty="0" err="1">
                <a:effectLst/>
                <a:latin typeface="Open Sans" panose="020B0606030504020204" pitchFamily="34" charset="0"/>
              </a:rPr>
              <a:t>kéo</a:t>
            </a:r>
            <a:r>
              <a:rPr lang="en-US" b="1" i="0" dirty="0">
                <a:effectLst/>
                <a:latin typeface="Open Sans" panose="020B0606030504020204" pitchFamily="34" charset="0"/>
              </a:rPr>
              <a:t> container</a:t>
            </a:r>
            <a:r>
              <a:rPr lang="en-US" sz="2000" dirty="0">
                <a:solidFill>
                  <a:schemeClr val="bg1"/>
                </a:solidFill>
              </a:rPr>
              <a:t>:</a:t>
            </a:r>
          </a:p>
          <a:p>
            <a:pPr algn="l"/>
            <a:r>
              <a:rPr lang="vi-VN" b="0" i="0" dirty="0">
                <a:effectLst/>
                <a:latin typeface="Open Sans" panose="020B0606030504020204" pitchFamily="34" charset="0"/>
              </a:rPr>
              <a:t>Xe đầu kéo container được thiết kế để vận chuyển các container hàng hóa từ điểm này đến điểm khác một cách hiệu quả và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Cấu trúc của một xe đầu kéo container thường bao gồm các thành phần chính như cabin lái, động cơ, hộp số, hệ thống truyền động, khung chassis và hệ thống treo.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5B89D6B-1441-F182-AAB7-9614B30EEDC3}"/>
              </a:ext>
            </a:extLst>
          </p:cNvPr>
          <p:cNvPicPr>
            <a:picLocks noChangeAspect="1"/>
          </p:cNvPicPr>
          <p:nvPr/>
        </p:nvPicPr>
        <p:blipFill>
          <a:blip r:embed="rId3"/>
          <a:stretch>
            <a:fillRect/>
          </a:stretch>
        </p:blipFill>
        <p:spPr>
          <a:xfrm>
            <a:off x="6094412" y="90872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đầu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kéo</a:t>
            </a:r>
            <a:r>
              <a:rPr lang="en-US" sz="3200" b="1" dirty="0">
                <a:solidFill>
                  <a:schemeClr val="bg1"/>
                </a:solidFill>
                <a:latin typeface="UTM Aptima" panose="02040603050506020204" pitchFamily="18" charset="0"/>
              </a:rPr>
              <a:t> container</a:t>
            </a: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tải</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đầu</a:t>
            </a:r>
            <a:r>
              <a:rPr lang="en-US" b="1" i="0" dirty="0">
                <a:effectLst/>
                <a:latin typeface="Open Sans" panose="020B0606030504020204" pitchFamily="34" charset="0"/>
              </a:rPr>
              <a:t> </a:t>
            </a:r>
            <a:r>
              <a:rPr lang="en-US" b="1" i="0" dirty="0" err="1">
                <a:effectLst/>
                <a:latin typeface="Open Sans" panose="020B0606030504020204" pitchFamily="34" charset="0"/>
              </a:rPr>
              <a:t>kéo</a:t>
            </a:r>
            <a:r>
              <a:rPr lang="en-US" b="1" i="0" dirty="0">
                <a:effectLst/>
                <a:latin typeface="Open Sans" panose="020B0606030504020204" pitchFamily="34" charset="0"/>
              </a:rPr>
              <a:t> container</a:t>
            </a:r>
            <a:r>
              <a:rPr lang="en-US" sz="2000" dirty="0">
                <a:solidFill>
                  <a:schemeClr val="bg1"/>
                </a:solidFill>
              </a:rPr>
              <a:t>:</a:t>
            </a:r>
          </a:p>
          <a:p>
            <a:pPr algn="l"/>
            <a:r>
              <a:rPr lang="vi-VN" b="0" i="0" dirty="0">
                <a:effectLst/>
                <a:latin typeface="Open Sans" panose="020B0606030504020204" pitchFamily="34" charset="0"/>
              </a:rPr>
              <a:t>Vận chuyển hàng hóa quốc tế: Xe đầu kéo container được sử dụng rộng rãi để vận chuyển hàng hóa qua biên giới quốc gia. Với khả năng vận chuyển hàng hóa container trên đường bộ và kết hợp với các phương tiện vận chuyển khác như tàu biển và đường sắt, xe đầu kéo container giúp kết nối các điểm giao thương quốc tế một cách hiệu quả.</a:t>
            </a:r>
          </a:p>
          <a:p>
            <a:pPr algn="l"/>
            <a:r>
              <a:rPr lang="vi-VN" b="0" i="0" dirty="0">
                <a:effectLst/>
                <a:latin typeface="Open Sans" panose="020B0606030504020204" pitchFamily="34" charset="0"/>
              </a:rPr>
              <a:t>Vận chuyển hàng hóa nội địa: Xe đầu kéo container cũng được sử dụng để vận chuyển hàng hóa container trong nước từ cảng biển đến các điểm đích trên toàn quốc.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5396449-E204-F785-9055-14FF13672597}"/>
              </a:ext>
            </a:extLst>
          </p:cNvPr>
          <p:cNvPicPr>
            <a:picLocks noChangeAspect="1"/>
          </p:cNvPicPr>
          <p:nvPr/>
        </p:nvPicPr>
        <p:blipFill>
          <a:blip r:embed="rId3"/>
          <a:stretch>
            <a:fillRect/>
          </a:stretch>
        </p:blipFill>
        <p:spPr>
          <a:xfrm>
            <a:off x="6094412" y="90872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đầu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kéo</a:t>
            </a:r>
            <a:r>
              <a:rPr lang="en-US" sz="3200" b="1" dirty="0">
                <a:solidFill>
                  <a:schemeClr val="bg1"/>
                </a:solidFill>
                <a:latin typeface="UTM Aptima" panose="02040603050506020204" pitchFamily="18" charset="0"/>
              </a:rPr>
              <a:t> container</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đầu</a:t>
            </a:r>
            <a:r>
              <a:rPr lang="en-US" b="1" i="0" dirty="0">
                <a:effectLst/>
                <a:latin typeface="Open Sans" panose="020B0606030504020204" pitchFamily="34" charset="0"/>
              </a:rPr>
              <a:t> </a:t>
            </a:r>
            <a:r>
              <a:rPr lang="en-US" b="1" i="0" dirty="0" err="1">
                <a:effectLst/>
                <a:latin typeface="Open Sans" panose="020B0606030504020204" pitchFamily="34" charset="0"/>
              </a:rPr>
              <a:t>kéo</a:t>
            </a:r>
            <a:r>
              <a:rPr lang="en-US" b="1" i="0" dirty="0">
                <a:effectLst/>
                <a:latin typeface="Open Sans" panose="020B0606030504020204" pitchFamily="34" charset="0"/>
              </a:rPr>
              <a:t> container</a:t>
            </a:r>
            <a:r>
              <a:rPr lang="en-US" sz="2000" dirty="0">
                <a:solidFill>
                  <a:schemeClr val="bg1"/>
                </a:solidFill>
              </a:rPr>
              <a:t>:</a:t>
            </a:r>
          </a:p>
          <a:p>
            <a:pPr algn="l"/>
            <a:r>
              <a:rPr lang="vi-VN" b="0" i="0" dirty="0">
                <a:effectLst/>
                <a:latin typeface="Open Sans" panose="020B0606030504020204" pitchFamily="34" charset="0"/>
              </a:rPr>
              <a:t>Tai nạn giao thông: Vận chuyển hàng hóa container trên đường bộ có thể tạo ra nguy cơ tai nạn giao thông, đặc biệt là khi di chuyển trên đoạn đường có địa hình khó khăn hoặc trong điều kiện thời tiết xấu.</a:t>
            </a:r>
          </a:p>
          <a:p>
            <a:pPr algn="l"/>
            <a:r>
              <a:rPr lang="vi-VN" b="0" i="0" dirty="0">
                <a:effectLst/>
                <a:latin typeface="Open Sans" panose="020B0606030504020204" pitchFamily="34" charset="0"/>
              </a:rPr>
              <a:t>Rủi ro va chạm và lật: Xe đầu kéo container chịu tải trọng lớn và có thể dễ bị mất cân bằng hoặc lật khi di chuyển trên đoạn đường không phẳng hoặc khi thực hiện các manevơ.</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2B21129-3D8D-54F0-13A1-12B04F990944}"/>
              </a:ext>
            </a:extLst>
          </p:cNvPr>
          <p:cNvPicPr>
            <a:picLocks noChangeAspect="1"/>
          </p:cNvPicPr>
          <p:nvPr/>
        </p:nvPicPr>
        <p:blipFill>
          <a:blip r:embed="rId3"/>
          <a:stretch>
            <a:fillRect/>
          </a:stretch>
        </p:blipFill>
        <p:spPr>
          <a:xfrm>
            <a:off x="6094412" y="90872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đầu kéo container</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xe đầu kéo container</a:t>
            </a:r>
          </a:p>
          <a:p>
            <a:pPr algn="l">
              <a:lnSpc>
                <a:spcPct val="120000"/>
              </a:lnSpc>
            </a:pPr>
            <a:r>
              <a:rPr lang="vi-VN" b="0" i="0" dirty="0">
                <a:effectLst/>
                <a:latin typeface="Open Sans" panose="020B0606030504020204" pitchFamily="34" charset="0"/>
              </a:rPr>
              <a:t>Kiểm tra hệ thống phanh: Đảm bảo rằng hệ thống phanh hoạt động bình thường bằng cách kiểm tra áp suất của hệ thống phanh và kiểm tra mức dầu phanh.</a:t>
            </a:r>
          </a:p>
          <a:p>
            <a:pPr algn="l">
              <a:lnSpc>
                <a:spcPct val="120000"/>
              </a:lnSpc>
            </a:pPr>
            <a:r>
              <a:rPr lang="vi-VN" b="0" i="0" dirty="0">
                <a:effectLst/>
                <a:latin typeface="Open Sans" panose="020B0606030504020204" pitchFamily="34" charset="0"/>
              </a:rPr>
              <a:t>Kiểm tra đèn chiếu sáng và đèn tín hiệu: Kiểm tra tất cả các đèn chiếu sáng và đèn tín hiệu để đảm bảo rằng chúng hoạt động đúng cách và có đủ ánh sáng để thông báo cho các phương tiện khác.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E49C66E-69FD-DC38-A233-C58A4090A640}"/>
              </a:ext>
            </a:extLst>
          </p:cNvPr>
          <p:cNvPicPr>
            <a:picLocks noChangeAspect="1"/>
          </p:cNvPicPr>
          <p:nvPr/>
        </p:nvPicPr>
        <p:blipFill>
          <a:blip r:embed="rId3"/>
          <a:stretch>
            <a:fillRect/>
          </a:stretch>
        </p:blipFill>
        <p:spPr>
          <a:xfrm>
            <a:off x="-232203" y="4703916"/>
            <a:ext cx="2798224" cy="279822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đầu kéo container</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xe đầu kéo container định kỳ</a:t>
            </a:r>
          </a:p>
          <a:p>
            <a:pPr algn="l">
              <a:lnSpc>
                <a:spcPct val="120000"/>
              </a:lnSpc>
            </a:pPr>
            <a:r>
              <a:rPr lang="vi-VN" b="0" i="0" dirty="0">
                <a:effectLst/>
                <a:latin typeface="Open Sans" panose="020B0606030504020204" pitchFamily="34" charset="0"/>
              </a:rPr>
              <a:t>Thay dầu động cơ và lọc dầu: Thay dầu động cơ và lọc dầu theo định kỳ được quy định trong hướng dẫn sử dụng của nhà sản xuất. Việc thay dầu định kỳ giúp bảo vệ động cơ và kéo dài tuổi thọ của nó.</a:t>
            </a:r>
          </a:p>
          <a:p>
            <a:pPr algn="l">
              <a:lnSpc>
                <a:spcPct val="120000"/>
              </a:lnSpc>
            </a:pPr>
            <a:r>
              <a:rPr lang="vi-VN" b="0" i="0" dirty="0">
                <a:effectLst/>
                <a:latin typeface="Open Sans" panose="020B0606030504020204" pitchFamily="34" charset="0"/>
              </a:rPr>
              <a:t>Kiểm tra hệ thống phanh: Kiểm tra và bảo dưỡng hệ thống phanh định kỳ để đảm bảo rằng nó hoạt động một cách hiệu quả và an toàn. Thay thế bất kỳ bộ phận phanh cũ hoặc mòn hỏng khi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9D99C58-0908-101C-70C4-D62A44CF65EC}"/>
              </a:ext>
            </a:extLst>
          </p:cNvPr>
          <p:cNvPicPr>
            <a:picLocks noChangeAspect="1"/>
          </p:cNvPicPr>
          <p:nvPr/>
        </p:nvPicPr>
        <p:blipFill>
          <a:blip r:embed="rId3"/>
          <a:stretch>
            <a:fillRect/>
          </a:stretch>
        </p:blipFill>
        <p:spPr>
          <a:xfrm>
            <a:off x="-232203" y="4703916"/>
            <a:ext cx="2798224" cy="279822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đầu</a:t>
            </a:r>
            <a:r>
              <a:rPr lang="en-US" sz="3200" b="1" dirty="0">
                <a:latin typeface="UTM Aptima" panose="02040603050506020204" pitchFamily="18" charset="0"/>
              </a:rPr>
              <a:t> </a:t>
            </a:r>
            <a:r>
              <a:rPr lang="en-US" sz="3200" b="1" dirty="0" err="1">
                <a:latin typeface="UTM Aptima" panose="02040603050506020204" pitchFamily="18" charset="0"/>
              </a:rPr>
              <a:t>kéo</a:t>
            </a:r>
            <a:r>
              <a:rPr lang="en-US" sz="3200" b="1" dirty="0">
                <a:latin typeface="UTM Aptima" panose="02040603050506020204" pitchFamily="18" charset="0"/>
              </a:rPr>
              <a:t> container</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xe đầu kéo container an toàn</a:t>
            </a:r>
            <a:r>
              <a:rPr lang="en-US" sz="2400" dirty="0"/>
              <a:t>:</a:t>
            </a:r>
          </a:p>
          <a:p>
            <a:pPr algn="l"/>
            <a:r>
              <a:rPr lang="vi-VN" b="0" i="0" dirty="0">
                <a:solidFill>
                  <a:srgbClr val="4C4F5A"/>
                </a:solidFill>
                <a:effectLst/>
                <a:latin typeface="Open Sans" panose="020B0606030504020204" pitchFamily="34" charset="0"/>
              </a:rPr>
              <a:t>Kiểm tra trước khi khởi hành: Trước khi khởi hành, hãy thực hiện một kiểm tra tổng thể của xe, bao gồm kiểm tra hệ thống phanh, hệ thống treo, hệ thống lái và các hệ thống điện khác để đảm bảo rằng chúng hoạt động đúng cách.</a:t>
            </a:r>
          </a:p>
          <a:p>
            <a:pPr algn="l"/>
            <a:r>
              <a:rPr lang="vi-VN" b="0" i="0" dirty="0">
                <a:solidFill>
                  <a:srgbClr val="4C4F5A"/>
                </a:solidFill>
                <a:effectLst/>
                <a:latin typeface="Open Sans" panose="020B0606030504020204" pitchFamily="34" charset="0"/>
              </a:rPr>
              <a:t>Kiểm tra hàng hóa và container: Kiểm tra hàng hóa và container để đảm bảo rằng chúng được gắn kết một cách an toàn và chắc chắn trên xe. Đảm bảo rằng trọng tải và phân bố hàng hóa được định kỳ để tránh nguy cơ lật xe hoặc mất cân bằng.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đầu</a:t>
            </a:r>
            <a:r>
              <a:rPr lang="en-US" sz="3200" b="1" dirty="0">
                <a:latin typeface="UTM Aptima" panose="02040603050506020204" pitchFamily="18" charset="0"/>
              </a:rPr>
              <a:t> </a:t>
            </a:r>
            <a:r>
              <a:rPr lang="en-US" sz="3200" b="1" dirty="0" err="1">
                <a:latin typeface="UTM Aptima" panose="02040603050506020204" pitchFamily="18" charset="0"/>
              </a:rPr>
              <a:t>kéo</a:t>
            </a:r>
            <a:r>
              <a:rPr lang="en-US" sz="3200" b="1" dirty="0">
                <a:latin typeface="UTM Aptima" panose="02040603050506020204" pitchFamily="18" charset="0"/>
              </a:rPr>
              <a:t> container</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xe đầu kéo container</a:t>
            </a:r>
            <a:r>
              <a:rPr lang="en-US" sz="2400" dirty="0"/>
              <a:t>:</a:t>
            </a:r>
          </a:p>
          <a:p>
            <a:pPr algn="l"/>
            <a:r>
              <a:rPr lang="vi-VN" b="0" i="0" dirty="0">
                <a:solidFill>
                  <a:srgbClr val="4C4F5A"/>
                </a:solidFill>
                <a:effectLst/>
                <a:latin typeface="Open Sans" panose="020B0606030504020204" pitchFamily="34" charset="0"/>
              </a:rPr>
              <a:t>Dừng lại an toàn: Trong trường hợp có sự cố xảy ra, người lái cần phải dừng lại xe một cách an toàn, bằng cách tìm nơi phù hợp và đảm bảo không gây ra nguy cơ cho các phương tiện khác trên đường.</a:t>
            </a:r>
          </a:p>
          <a:p>
            <a:pPr algn="l"/>
            <a:r>
              <a:rPr lang="vi-VN" b="0" i="0" dirty="0">
                <a:solidFill>
                  <a:srgbClr val="4C4F5A"/>
                </a:solidFill>
                <a:effectLst/>
                <a:latin typeface="Open Sans" panose="020B0606030504020204" pitchFamily="34" charset="0"/>
              </a:rPr>
              <a:t>Bảo vệ môi trường: Nếu sự cố liên quan đến rò rỉ hoặc rủi ro môi trường khác, người lái cần phải áp dụng các biện pháp để ngăn chặn sự cố lan rộng và bảo vệ môi trường xung quanh.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đầu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kéo</a:t>
            </a:r>
            <a:r>
              <a:rPr lang="en-US" sz="3200" dirty="0">
                <a:solidFill>
                  <a:schemeClr val="accent4"/>
                </a:solidFill>
                <a:latin typeface="UTM Aptima" panose="02040603050506020204" pitchFamily="18" charset="0"/>
              </a:rPr>
              <a:t> container</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xe</a:t>
            </a:r>
            <a:r>
              <a:rPr lang="en-US" b="1" i="0" dirty="0">
                <a:effectLst/>
                <a:latin typeface="Söhne"/>
              </a:rPr>
              <a:t> </a:t>
            </a:r>
            <a:r>
              <a:rPr lang="en-US" b="1" i="0" dirty="0" err="1">
                <a:effectLst/>
                <a:latin typeface="Söhne"/>
              </a:rPr>
              <a:t>đầu</a:t>
            </a:r>
            <a:r>
              <a:rPr lang="en-US" b="1" i="0" dirty="0">
                <a:effectLst/>
                <a:latin typeface="Söhne"/>
              </a:rPr>
              <a:t> </a:t>
            </a:r>
            <a:r>
              <a:rPr lang="en-US" b="1" i="0" dirty="0" err="1">
                <a:effectLst/>
                <a:latin typeface="Söhne"/>
              </a:rPr>
              <a:t>kéo</a:t>
            </a:r>
            <a:r>
              <a:rPr lang="en-US" b="1" i="0" dirty="0">
                <a:effectLst/>
                <a:latin typeface="Söhne"/>
              </a:rPr>
              <a:t> container</a:t>
            </a:r>
            <a:r>
              <a:rPr lang="en-US" sz="2000" dirty="0">
                <a:latin typeface="Söhne"/>
              </a:rPr>
              <a:t>:</a:t>
            </a:r>
          </a:p>
          <a:p>
            <a:pPr algn="l"/>
            <a:r>
              <a:rPr lang="vi-VN" b="0" i="0" dirty="0">
                <a:effectLst/>
                <a:latin typeface="Söhne"/>
              </a:rPr>
              <a:t>Rủi ro tại các điểm giao cắt: Các điểm giao cắt, như ngã tư hoặc điểm giao thông lớn, có thể tạo ra nguy cơ va chạm và tai nạn nếu không được quan sát và điều khiển cẩn thận.</a:t>
            </a:r>
          </a:p>
          <a:p>
            <a:pPr algn="l"/>
            <a:r>
              <a:rPr lang="vi-VN" b="0" i="0" dirty="0">
                <a:effectLst/>
                <a:latin typeface="Söhne"/>
              </a:rPr>
              <a:t>Nguy cơ lật xe: Với trọng lượng lớn và cao, xe đầu kéo container có nguy cơ lật khi di chuyển trên địa hình không phẳng hoặc trong điều kiện gió mạnh.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3F412C7A-CAF6-9E29-A4DD-C3CA270A1425}"/>
              </a:ext>
            </a:extLst>
          </p:cNvPr>
          <p:cNvPicPr>
            <a:picLocks noChangeAspect="1"/>
          </p:cNvPicPr>
          <p:nvPr/>
        </p:nvPicPr>
        <p:blipFill>
          <a:blip r:embed="rId4"/>
          <a:stretch>
            <a:fillRect/>
          </a:stretch>
        </p:blipFill>
        <p:spPr>
          <a:xfrm>
            <a:off x="117749" y="4038603"/>
            <a:ext cx="3542700" cy="3542700"/>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đầu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kéo</a:t>
            </a:r>
            <a:r>
              <a:rPr lang="en-US" sz="3200" dirty="0">
                <a:solidFill>
                  <a:schemeClr val="accent4"/>
                </a:solidFill>
                <a:latin typeface="UTM Aptima" panose="02040603050506020204" pitchFamily="18" charset="0"/>
              </a:rPr>
              <a:t> container</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đầu kéo container</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xe đầu kéo container để việc vận hành an toàn</a:t>
            </a:r>
            <a:endParaRPr lang="en-US" b="0" i="0" dirty="0">
              <a:effectLst/>
              <a:latin typeface="Söhne"/>
            </a:endParaRPr>
          </a:p>
          <a:p>
            <a:pPr lvl="1"/>
            <a:r>
              <a:rPr lang="vi-VN" b="0" i="0" dirty="0">
                <a:effectLst/>
                <a:latin typeface="Söhne"/>
              </a:rPr>
              <a:t>Trong quá trình kiểm tra và bảo dưỡng định kỳ, người lái và nhà quản lý xe cần kiểm tra và bảo dưỡng các thành phần quan trọng như hệ thống phanh, hệ thống lái, hệ thống treo, hệ thống điện, và động cơ. </a:t>
            </a:r>
            <a:endParaRPr lang="en-US" b="0" i="0" dirty="0">
              <a:effectLst/>
              <a:latin typeface="Söhne"/>
            </a:endParaRPr>
          </a:p>
          <a:p>
            <a:pPr lvl="1"/>
            <a:r>
              <a:rPr lang="vi-VN" b="0" i="0" dirty="0">
                <a:effectLst/>
                <a:latin typeface="Söhne"/>
              </a:rPr>
              <a:t>Họ cũng nên kiểm tra và thay thế các bộ phận mòn hoặc hỏng hóc, như lốp xe và lọc dầu, để đảm bảo hiệu suất và an toàn của xe.</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6DAEDBE-A746-0EB7-A1ED-659850FE4005}"/>
              </a:ext>
            </a:extLst>
          </p:cNvPr>
          <p:cNvPicPr>
            <a:picLocks noChangeAspect="1"/>
          </p:cNvPicPr>
          <p:nvPr/>
        </p:nvPicPr>
        <p:blipFill>
          <a:blip r:embed="rId4"/>
          <a:stretch>
            <a:fillRect/>
          </a:stretch>
        </p:blipFill>
        <p:spPr>
          <a:xfrm>
            <a:off x="117749" y="4038603"/>
            <a:ext cx="3542700" cy="3542700"/>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đầu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kéo</a:t>
            </a:r>
            <a:r>
              <a:rPr lang="en-US" sz="3200" dirty="0">
                <a:solidFill>
                  <a:schemeClr val="accent4"/>
                </a:solidFill>
                <a:latin typeface="UTM Aptima" panose="02040603050506020204" pitchFamily="18" charset="0"/>
              </a:rPr>
              <a:t> container</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đầu kéo container</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đầu</a:t>
            </a:r>
            <a:r>
              <a:rPr lang="en-US" b="0" i="0" dirty="0">
                <a:effectLst/>
                <a:latin typeface="Söhne"/>
              </a:rPr>
              <a:t> </a:t>
            </a:r>
            <a:r>
              <a:rPr lang="en-US" b="0" i="0" dirty="0" err="1">
                <a:effectLst/>
                <a:latin typeface="Söhne"/>
              </a:rPr>
              <a:t>kéo</a:t>
            </a:r>
            <a:r>
              <a:rPr lang="en-US" b="0" i="0" dirty="0">
                <a:effectLst/>
                <a:latin typeface="Söhne"/>
              </a:rPr>
              <a:t> container an </a:t>
            </a:r>
            <a:r>
              <a:rPr lang="en-US" b="0" i="0" dirty="0" err="1">
                <a:effectLst/>
                <a:latin typeface="Söhne"/>
              </a:rPr>
              <a:t>toàn</a:t>
            </a:r>
            <a:endParaRPr lang="en-US" b="0" i="0" dirty="0">
              <a:effectLst/>
              <a:latin typeface="Söhne"/>
            </a:endParaRPr>
          </a:p>
          <a:p>
            <a:pPr lvl="1"/>
            <a:r>
              <a:rPr lang="vi-VN" b="0" i="0" dirty="0">
                <a:effectLst/>
                <a:latin typeface="Söhne"/>
              </a:rPr>
              <a:t>Các quy định này không chỉ bảo vệ người lái xe mà còn đảm bảo an toàn cho nhân viên cũng như người tham gia giao thông khác trên đường.</a:t>
            </a:r>
          </a:p>
          <a:p>
            <a:pPr lvl="1"/>
            <a:r>
              <a:rPr lang="vi-VN" b="0" i="0" dirty="0">
                <a:effectLst/>
                <a:latin typeface="Söhne"/>
              </a:rPr>
              <a:t>Quy định an toàn lao động có thể bao gồm việc đeo đồ bảo hộ cá nhân như mũ bảo hiểm, giày an toàn, áo phản quang, và găng tay khi thực hiện các công việc liên quan đến xe đầu kéo container.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4C18E8A-038B-4794-23DA-1F0547AF19A2}"/>
              </a:ext>
            </a:extLst>
          </p:cNvPr>
          <p:cNvPicPr>
            <a:picLocks noChangeAspect="1"/>
          </p:cNvPicPr>
          <p:nvPr/>
        </p:nvPicPr>
        <p:blipFill>
          <a:blip r:embed="rId4"/>
          <a:stretch>
            <a:fillRect/>
          </a:stretch>
        </p:blipFill>
        <p:spPr>
          <a:xfrm>
            <a:off x="117749" y="4038603"/>
            <a:ext cx="3542700" cy="3542700"/>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đầu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kéo</a:t>
            </a:r>
            <a:r>
              <a:rPr lang="en-US" sz="3200" dirty="0">
                <a:solidFill>
                  <a:schemeClr val="accent4"/>
                </a:solidFill>
                <a:latin typeface="UTM Aptima" panose="02040603050506020204" pitchFamily="18" charset="0"/>
              </a:rPr>
              <a:t> container</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đầu kéo container</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đầu</a:t>
            </a:r>
            <a:r>
              <a:rPr lang="en-US" b="0" i="0" dirty="0">
                <a:effectLst/>
                <a:latin typeface="Söhne"/>
              </a:rPr>
              <a:t> </a:t>
            </a:r>
            <a:r>
              <a:rPr lang="en-US" b="0" i="0" dirty="0" err="1">
                <a:effectLst/>
                <a:latin typeface="Söhne"/>
              </a:rPr>
              <a:t>kéo</a:t>
            </a:r>
            <a:r>
              <a:rPr lang="en-US" b="0" i="0" dirty="0">
                <a:effectLst/>
                <a:latin typeface="Söhne"/>
              </a:rPr>
              <a:t> container</a:t>
            </a:r>
          </a:p>
          <a:p>
            <a:pPr lvl="1"/>
            <a:r>
              <a:rPr lang="vi-VN" b="0" i="0" dirty="0">
                <a:effectLst/>
                <a:latin typeface="Söhne"/>
              </a:rPr>
              <a:t>Việc xác định và đánh dấu vùng an toàn là một phần quan trọng của việc đảm bảo an toàn khi vận hành xe đầu kéo container. </a:t>
            </a:r>
            <a:endParaRPr lang="en-US" b="0" i="0" dirty="0">
              <a:effectLst/>
              <a:latin typeface="Söhne"/>
            </a:endParaRPr>
          </a:p>
          <a:p>
            <a:pPr lvl="1"/>
            <a:r>
              <a:rPr lang="vi-VN" b="0" i="0" dirty="0">
                <a:effectLst/>
                <a:latin typeface="Söhne"/>
              </a:rPr>
              <a:t>Vùng an toàn được xác định là những khu vực mà người lái cần phải giữ khoảng cách an toàn và tránh tiếp xúc trực tiếp với các nguy cơ tiềm ẩn, như vùng điểm mù, vùng góc hẹp hoặc vùng có nguy cơ va chạm cao.</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40B3FA7-34BE-F376-8027-8921C19B9CCA}"/>
              </a:ext>
            </a:extLst>
          </p:cNvPr>
          <p:cNvPicPr>
            <a:picLocks noChangeAspect="1"/>
          </p:cNvPicPr>
          <p:nvPr/>
        </p:nvPicPr>
        <p:blipFill>
          <a:blip r:embed="rId4"/>
          <a:stretch>
            <a:fillRect/>
          </a:stretch>
        </p:blipFill>
        <p:spPr>
          <a:xfrm>
            <a:off x="117749" y="4038603"/>
            <a:ext cx="3542700" cy="3542700"/>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đầu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kéo</a:t>
            </a:r>
            <a:r>
              <a:rPr lang="en-US" sz="3200" dirty="0">
                <a:solidFill>
                  <a:schemeClr val="accent4"/>
                </a:solidFill>
                <a:latin typeface="UTM Aptima" panose="02040603050506020204" pitchFamily="18" charset="0"/>
              </a:rPr>
              <a:t> container</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đầu kéo container</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đầu</a:t>
            </a:r>
            <a:r>
              <a:rPr lang="en-US" b="0" i="0" dirty="0">
                <a:effectLst/>
                <a:latin typeface="Söhne"/>
              </a:rPr>
              <a:t> </a:t>
            </a:r>
            <a:r>
              <a:rPr lang="en-US" b="0" i="0" dirty="0" err="1">
                <a:effectLst/>
                <a:latin typeface="Söhne"/>
              </a:rPr>
              <a:t>kéo</a:t>
            </a:r>
            <a:r>
              <a:rPr lang="en-US" b="0" i="0" dirty="0">
                <a:effectLst/>
                <a:latin typeface="Söhne"/>
              </a:rPr>
              <a:t> container</a:t>
            </a:r>
          </a:p>
          <a:p>
            <a:pPr lvl="1"/>
            <a:r>
              <a:rPr lang="vi-VN" b="0" i="0" dirty="0">
                <a:effectLst/>
                <a:latin typeface="Söhne"/>
              </a:rPr>
              <a:t>Trong quá trình vận hành xe đầu kéo container, việc sử dụng thiết bị bảo hộ cá nhân là điều cực kỳ quan trọng để bảo vệ sức khỏe và an toàn của người lái. </a:t>
            </a:r>
            <a:endParaRPr lang="en-US" b="0" i="0" dirty="0">
              <a:effectLst/>
              <a:latin typeface="Söhne"/>
            </a:endParaRPr>
          </a:p>
          <a:p>
            <a:pPr lvl="1"/>
            <a:r>
              <a:rPr lang="vi-VN" b="0" i="0" dirty="0">
                <a:effectLst/>
                <a:latin typeface="Söhne"/>
              </a:rPr>
              <a:t>Các thiết bị bảo hộ cá nhân bao gồm mũ bảo hiểm, giày an toàn, áo phản quang, găng tay, và kính bảo hộ.</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52FAA02-B084-5228-E748-3E4047C86EF1}"/>
              </a:ext>
            </a:extLst>
          </p:cNvPr>
          <p:cNvPicPr>
            <a:picLocks noChangeAspect="1"/>
          </p:cNvPicPr>
          <p:nvPr/>
        </p:nvPicPr>
        <p:blipFill>
          <a:blip r:embed="rId4"/>
          <a:stretch>
            <a:fillRect/>
          </a:stretch>
        </p:blipFill>
        <p:spPr>
          <a:xfrm>
            <a:off x="117749" y="4038603"/>
            <a:ext cx="3542700" cy="3542700"/>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đầu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kéo</a:t>
            </a:r>
            <a:r>
              <a:rPr lang="en-US" sz="3200" dirty="0">
                <a:solidFill>
                  <a:schemeClr val="accent4"/>
                </a:solidFill>
                <a:latin typeface="UTM Aptima" panose="02040603050506020204" pitchFamily="18" charset="0"/>
              </a:rPr>
              <a:t> container</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đầu kéo container</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xe đầu kéo container</a:t>
            </a:r>
            <a:endParaRPr lang="en-US" b="0" i="0" dirty="0">
              <a:effectLst/>
              <a:latin typeface="Söhne"/>
            </a:endParaRPr>
          </a:p>
          <a:p>
            <a:pPr lvl="1"/>
            <a:r>
              <a:rPr lang="vi-VN" b="0" i="0" dirty="0">
                <a:effectLst/>
                <a:latin typeface="Söhne"/>
              </a:rPr>
              <a:t>Dừng xe an toàn: Người lái cần phải dừng xe một cách an toàn ngay lập tức khi phát hiện sự cố, sử dụng các tín hiệu và đèn báo hiệu để cảnh báo cho các phương tiện khác.</a:t>
            </a:r>
          </a:p>
          <a:p>
            <a:pPr lvl="1"/>
            <a:r>
              <a:rPr lang="vi-VN" b="0" i="0" dirty="0">
                <a:effectLst/>
                <a:latin typeface="Söhne"/>
              </a:rPr>
              <a:t>Bảo vệ khu vực sự cố: Người lái cần phải bảo vệ khu vực xảy ra sự cố bằng cách đặt biển báo hoặc sử dụng các công cụ bảo vệ để tránh nguy cơ tai nạn tiếp theo.</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943093C-6CC7-16B5-14DA-B581DC0E1ED2}"/>
              </a:ext>
            </a:extLst>
          </p:cNvPr>
          <p:cNvPicPr>
            <a:picLocks noChangeAspect="1"/>
          </p:cNvPicPr>
          <p:nvPr/>
        </p:nvPicPr>
        <p:blipFill>
          <a:blip r:embed="rId4"/>
          <a:stretch>
            <a:fillRect/>
          </a:stretch>
        </p:blipFill>
        <p:spPr>
          <a:xfrm>
            <a:off x="117749" y="4038603"/>
            <a:ext cx="3542700" cy="3542700"/>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đầu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kéo</a:t>
            </a:r>
            <a:r>
              <a:rPr lang="en-US" sz="3200" dirty="0">
                <a:solidFill>
                  <a:schemeClr val="accent4"/>
                </a:solidFill>
                <a:latin typeface="UTM Aptima" panose="02040603050506020204" pitchFamily="18" charset="0"/>
              </a:rPr>
              <a:t> container</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đầu kéo container</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đầu</a:t>
            </a:r>
            <a:r>
              <a:rPr lang="en-US" b="0" i="0" dirty="0">
                <a:effectLst/>
                <a:latin typeface="Söhne"/>
              </a:rPr>
              <a:t> </a:t>
            </a:r>
            <a:r>
              <a:rPr lang="en-US" b="0" i="0" dirty="0" err="1">
                <a:effectLst/>
                <a:latin typeface="Söhne"/>
              </a:rPr>
              <a:t>kéo</a:t>
            </a:r>
            <a:r>
              <a:rPr lang="en-US" b="0" i="0" dirty="0">
                <a:effectLst/>
                <a:latin typeface="Söhne"/>
              </a:rPr>
              <a:t> container</a:t>
            </a:r>
          </a:p>
          <a:p>
            <a:pPr lvl="1"/>
            <a:r>
              <a:rPr lang="vi-VN" b="0" i="0" dirty="0">
                <a:effectLst/>
                <a:latin typeface="Söhne"/>
              </a:rPr>
              <a:t>Huấn luyện an toàn vệ sinh lao động không chỉ là yêu cầu pháp lý mà còn là cam kết đối với sự an toàn và sức khỏe của người lao động. Nó giúp nhân viên nhận biết và đối phó với các nguy cơ và tình huống nguy hiểm, từ đó giảm thiểu tai nạn, thương tích hoặc tử vong trong công việc hàng ngày.</a:t>
            </a:r>
          </a:p>
          <a:p>
            <a:pPr lvl="1"/>
            <a:r>
              <a:rPr lang="vi-VN" b="0" i="0" dirty="0">
                <a:effectLst/>
                <a:latin typeface="Söhne"/>
              </a:rPr>
              <a:t>Nguy cơ tai nạn luôn hiện diện và có thể xảy ra bất cứ lúc nào trong môi trường làm việc do khả năng con người gặp sai sót và sự không lường trước được mọi tình huống.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F505965-5D75-0B18-7542-3C8F1834838F}"/>
              </a:ext>
            </a:extLst>
          </p:cNvPr>
          <p:cNvPicPr>
            <a:picLocks noChangeAspect="1"/>
          </p:cNvPicPr>
          <p:nvPr/>
        </p:nvPicPr>
        <p:blipFill>
          <a:blip r:embed="rId4"/>
          <a:stretch>
            <a:fillRect/>
          </a:stretch>
        </p:blipFill>
        <p:spPr>
          <a:xfrm>
            <a:off x="117749" y="4038603"/>
            <a:ext cx="3542700" cy="3542700"/>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đầu kéo container</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xe đầu kéo container</a:t>
            </a:r>
            <a:endParaRPr lang="en-US" sz="2400" b="1" i="0" dirty="0">
              <a:effectLst/>
              <a:latin typeface="Söhne"/>
            </a:endParaRPr>
          </a:p>
          <a:p>
            <a:r>
              <a:rPr lang="vi-VN" b="0" i="0" dirty="0">
                <a:effectLst/>
                <a:latin typeface="Söhne"/>
              </a:rPr>
              <a:t>Điều kiện thời tiết đóng vai trò quan trọng trong việc quyết định đến mức độ an toàn và hiệu suất khi vận hành xe đầu kéo container. </a:t>
            </a:r>
            <a:endParaRPr lang="en-US" b="0" i="0" dirty="0">
              <a:effectLst/>
              <a:latin typeface="Söhne"/>
            </a:endParaRPr>
          </a:p>
          <a:p>
            <a:r>
              <a:rPr lang="vi-VN" b="0" i="0" dirty="0">
                <a:effectLst/>
                <a:latin typeface="Söhne"/>
              </a:rPr>
              <a:t>Các yếu tố như mưa, tuyết, gió mạnh, sương mù và nhiệt độ cao có thể tác động đến khả năng lái xe, tầm nhìn, và khả năng kiểm soát của người lái.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94E37F7-E55A-8D3A-D063-EC5C09C4E438}"/>
              </a:ext>
            </a:extLst>
          </p:cNvPr>
          <p:cNvPicPr>
            <a:picLocks noChangeAspect="1"/>
          </p:cNvPicPr>
          <p:nvPr/>
        </p:nvPicPr>
        <p:blipFill>
          <a:blip r:embed="rId3"/>
          <a:stretch>
            <a:fillRect/>
          </a:stretch>
        </p:blipFill>
        <p:spPr>
          <a:xfrm>
            <a:off x="-98276" y="4437112"/>
            <a:ext cx="3105721" cy="3105721"/>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đầu kéo container</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xe đầu kéo container</a:t>
            </a:r>
            <a:endParaRPr lang="en-US" sz="2400" b="1" i="0" dirty="0">
              <a:effectLst/>
              <a:latin typeface="Söhne"/>
            </a:endParaRPr>
          </a:p>
          <a:p>
            <a:r>
              <a:rPr lang="vi-VN" b="0" i="0" dirty="0">
                <a:effectLst/>
                <a:latin typeface="Söhne"/>
              </a:rPr>
              <a:t>Môi trường làm việc có ảnh hưởng đáng kể đến việc vận hành xe đầu kéo container, ảnh hưởng đến hiệu suất làm việc và sự an toàn của người lái. Một số yếu tố môi trường có thể bao gồm điều kiện ánh sáng, độ ẩm, nhiệt độ, và mức độ ồn.</a:t>
            </a:r>
          </a:p>
          <a:p>
            <a:r>
              <a:rPr lang="vi-VN" b="0" i="0" dirty="0">
                <a:effectLst/>
                <a:latin typeface="Söhne"/>
              </a:rPr>
              <a:t>Ánh sáng yếu có thể làm giảm tầm nhìn của người lái, đặc biệt là vào buổi tối hoặc trong điều kiện thời tiết xấu như mưa lớn hoặc sương mù. Điều này có thể làm tăng nguy cơ tai nạn giao thông và làm giảm hiệu suất của người lái.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5356E85-9C70-63EA-F396-393CC7D17A6C}"/>
              </a:ext>
            </a:extLst>
          </p:cNvPr>
          <p:cNvPicPr>
            <a:picLocks noChangeAspect="1"/>
          </p:cNvPicPr>
          <p:nvPr/>
        </p:nvPicPr>
        <p:blipFill>
          <a:blip r:embed="rId3"/>
          <a:stretch>
            <a:fillRect/>
          </a:stretch>
        </p:blipFill>
        <p:spPr>
          <a:xfrm>
            <a:off x="-98276" y="4437112"/>
            <a:ext cx="3105721" cy="3105721"/>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đầu kéo container</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xe đầu kéo container ảnh hưởng như thế nào đến việc vận hành xe đầu kéo container</a:t>
            </a:r>
            <a:endParaRPr lang="en-US" sz="2400" b="1" i="0" dirty="0">
              <a:effectLst/>
              <a:latin typeface="Söhne"/>
            </a:endParaRPr>
          </a:p>
          <a:p>
            <a:r>
              <a:rPr lang="vi-VN" b="0" i="0" dirty="0">
                <a:effectLst/>
                <a:latin typeface="Söhne"/>
              </a:rPr>
              <a:t>Tình trạng kỹ thuật của xe đầu kéo container chính là yếu tố quyết định đến mức độ an toàn và hiệu suất khi vận hành. Nếu xe đang trong tình trạng kỹ thuật tốt, điều này có thể làm giảm nguy cơ sự cố và đảm bảo rằng xe hoạt động một cách an toàn và hiệu quả. </a:t>
            </a:r>
            <a:endParaRPr lang="en-US" b="0" i="0" dirty="0">
              <a:effectLst/>
              <a:latin typeface="Söhne"/>
            </a:endParaRPr>
          </a:p>
          <a:p>
            <a:r>
              <a:rPr lang="vi-VN" b="0" i="0" dirty="0">
                <a:effectLst/>
                <a:latin typeface="Söhne"/>
              </a:rPr>
              <a:t>Ngược lại, nếu xe gặp phải các vấn đề kỹ thuật, điều này có thể ảnh hưởng đến khả năng kiểm soát và an toàn khi vận hành.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18A6C34-83BA-4B74-6263-436E53655A3A}"/>
              </a:ext>
            </a:extLst>
          </p:cNvPr>
          <p:cNvPicPr>
            <a:picLocks noChangeAspect="1"/>
          </p:cNvPicPr>
          <p:nvPr/>
        </p:nvPicPr>
        <p:blipFill>
          <a:blip r:embed="rId3"/>
          <a:stretch>
            <a:fillRect/>
          </a:stretch>
        </p:blipFill>
        <p:spPr>
          <a:xfrm>
            <a:off x="-98276" y="4437112"/>
            <a:ext cx="3105721" cy="3105721"/>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đầu kéo container</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xe đầu kéo container</a:t>
            </a:r>
            <a:endParaRPr lang="en-US" sz="2400" b="1" i="0" dirty="0">
              <a:effectLst/>
              <a:latin typeface="Söhne"/>
            </a:endParaRPr>
          </a:p>
          <a:p>
            <a:r>
              <a:rPr lang="vi-VN" b="0" i="0" dirty="0">
                <a:effectLst/>
                <a:latin typeface="Söhne"/>
              </a:rPr>
              <a:t>Kiến thức an toàn và kỹ năng của người lao động chơi vai trò quan trọng trong việc đảm bảo an toàn và hiệu suất khi vận hành xe đầu kéo container. </a:t>
            </a:r>
            <a:endParaRPr lang="en-US" b="0" i="0" dirty="0">
              <a:effectLst/>
              <a:latin typeface="Söhne"/>
            </a:endParaRPr>
          </a:p>
          <a:p>
            <a:r>
              <a:rPr lang="vi-VN" b="0" i="0" dirty="0">
                <a:effectLst/>
                <a:latin typeface="Söhne"/>
              </a:rPr>
              <a:t>Người lái cần phải có kiến thức vững về các quy tắc và quy định an toàn, cũng như hiểu biết sâu sắc về các yếu tố kỹ thuật của xe và cách xử lý các tình huống khẩn cấp.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EB25AB6-E2C3-F5F9-8D26-3446805E64CC}"/>
              </a:ext>
            </a:extLst>
          </p:cNvPr>
          <p:cNvPicPr>
            <a:picLocks noChangeAspect="1"/>
          </p:cNvPicPr>
          <p:nvPr/>
        </p:nvPicPr>
        <p:blipFill>
          <a:blip r:embed="rId3"/>
          <a:stretch>
            <a:fillRect/>
          </a:stretch>
        </p:blipFill>
        <p:spPr>
          <a:xfrm>
            <a:off x="-98276" y="4437112"/>
            <a:ext cx="3105721" cy="3105721"/>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037983"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đầu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kéo</a:t>
            </a:r>
            <a:r>
              <a:rPr lang="en-US" sz="3200" b="1" dirty="0">
                <a:solidFill>
                  <a:schemeClr val="bg1"/>
                </a:solidFill>
                <a:latin typeface="UTM Aptima" panose="02040603050506020204" pitchFamily="18" charset="0"/>
              </a:rPr>
              <a:t> container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xe đầu kéo container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Hiểu biết về quy tắc và quy định an toàn: Đào tạo giúp người lái hiểu rõ về các quy tắc và quy định an toàn giao thông, bao gồm cách sử dụng thiết bị bảo hộ cá nhân, quy trình khẩn cấp trong trường hợp sự cố, và các biện pháp phòng ngừa tai nạn.</a:t>
            </a:r>
          </a:p>
          <a:p>
            <a:pPr algn="l"/>
            <a:r>
              <a:rPr lang="vi-VN" b="0" i="0" dirty="0">
                <a:effectLst/>
                <a:latin typeface="Open Sans" panose="020B0606030504020204" pitchFamily="34" charset="0"/>
              </a:rPr>
              <a:t>Nâng cao kỹ năng và nhận thức an toàn: Đào tạo cung cấp cho người lái các kỹ năng cần thiết để đối phó với các tình huống nguy hiểm và đảm bảo an toàn cho bản thân và mọi người xung quanh.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77B57C9-3363-E6AA-10CE-621C9392F3CA}"/>
              </a:ext>
            </a:extLst>
          </p:cNvPr>
          <p:cNvPicPr>
            <a:picLocks noChangeAspect="1"/>
          </p:cNvPicPr>
          <p:nvPr/>
        </p:nvPicPr>
        <p:blipFill>
          <a:blip r:embed="rId3"/>
          <a:stretch>
            <a:fillRect/>
          </a:stretch>
        </p:blipFill>
        <p:spPr>
          <a:xfrm>
            <a:off x="6377755" y="1352516"/>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10999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đầu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kéo</a:t>
            </a:r>
            <a:r>
              <a:rPr lang="en-US" sz="3200" b="1" dirty="0">
                <a:solidFill>
                  <a:schemeClr val="bg1"/>
                </a:solidFill>
                <a:latin typeface="UTM Aptima" panose="02040603050506020204" pitchFamily="18" charset="0"/>
              </a:rPr>
              <a:t> container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đầu</a:t>
            </a:r>
            <a:r>
              <a:rPr lang="en-US" b="1" i="0" dirty="0">
                <a:effectLst/>
                <a:latin typeface="Open Sans" panose="020B0606030504020204" pitchFamily="34" charset="0"/>
              </a:rPr>
              <a:t> </a:t>
            </a:r>
            <a:r>
              <a:rPr lang="en-US" b="1" i="0" dirty="0" err="1">
                <a:effectLst/>
                <a:latin typeface="Open Sans" panose="020B0606030504020204" pitchFamily="34" charset="0"/>
              </a:rPr>
              <a:t>kéo</a:t>
            </a:r>
            <a:r>
              <a:rPr lang="en-US" b="1" i="0" dirty="0">
                <a:effectLst/>
                <a:latin typeface="Open Sans" panose="020B0606030504020204" pitchFamily="34" charset="0"/>
              </a:rPr>
              <a:t> container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D152D04-17A2-9CF0-99A6-A6135ECA807D}"/>
              </a:ext>
            </a:extLst>
          </p:cNvPr>
          <p:cNvPicPr>
            <a:picLocks noChangeAspect="1"/>
          </p:cNvPicPr>
          <p:nvPr/>
        </p:nvPicPr>
        <p:blipFill>
          <a:blip r:embed="rId3"/>
          <a:stretch>
            <a:fillRect/>
          </a:stretch>
        </p:blipFill>
        <p:spPr>
          <a:xfrm>
            <a:off x="6377755" y="1352516"/>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đầu</a:t>
            </a:r>
            <a:r>
              <a:rPr lang="en-US" sz="3200" dirty="0">
                <a:latin typeface="UTM Aptima" panose="02040603050506020204" pitchFamily="18" charset="0"/>
              </a:rPr>
              <a:t> </a:t>
            </a:r>
            <a:r>
              <a:rPr lang="en-US" sz="3200" dirty="0" err="1">
                <a:latin typeface="UTM Aptima" panose="02040603050506020204" pitchFamily="18" charset="0"/>
              </a:rPr>
              <a:t>kéo</a:t>
            </a:r>
            <a:r>
              <a:rPr lang="en-US" sz="3200" dirty="0">
                <a:latin typeface="UTM Aptima" panose="02040603050506020204" pitchFamily="18" charset="0"/>
              </a:rPr>
              <a:t> container</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xe</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kéo</a:t>
            </a:r>
            <a:r>
              <a:rPr lang="en-US" sz="2000" b="1" i="0" dirty="0">
                <a:effectLst/>
                <a:latin typeface="Open Sans" panose="020B0606030504020204" pitchFamily="34" charset="0"/>
              </a:rPr>
              <a:t> container</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sức khỏe và sự an toàn của nhân viên: Việc duy trì môi trường làm việc an toàn giúp bảo vệ sức khỏe và sự an toàn của nhân viên. </a:t>
            </a:r>
          </a:p>
          <a:p>
            <a:pPr algn="l">
              <a:lnSpc>
                <a:spcPct val="120000"/>
              </a:lnSpc>
            </a:pPr>
            <a:r>
              <a:rPr lang="vi-VN" b="0" i="0" dirty="0">
                <a:effectLst/>
                <a:latin typeface="Open Sans" panose="020B0606030504020204" pitchFamily="34" charset="0"/>
              </a:rPr>
              <a:t>Giảm thiểu rủi ro và tổn thất tài sản: Việc thực hiện các biện pháp an toàn lao động có thể giảm thiểu rủi ro và tổn thất tài sản cho doanh nghiệp. Những biện pháp này bao gồm duy trì và kiểm tra định kỳ các thiết bị và hệ thống, đào tạo nhân viên về an toàn lao động và thực hiện các quy trình an toàn khi vận hành.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AD1B4D70-22D1-9B3F-A65F-59CE3D634BFD}"/>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đầu</a:t>
            </a:r>
            <a:r>
              <a:rPr lang="en-US" sz="3200" dirty="0">
                <a:latin typeface="UTM Aptima" panose="02040603050506020204" pitchFamily="18" charset="0"/>
              </a:rPr>
              <a:t> </a:t>
            </a:r>
            <a:r>
              <a:rPr lang="en-US" sz="3200" dirty="0" err="1">
                <a:latin typeface="UTM Aptima" panose="02040603050506020204" pitchFamily="18" charset="0"/>
              </a:rPr>
              <a:t>kéo</a:t>
            </a:r>
            <a:r>
              <a:rPr lang="en-US" sz="3200" dirty="0">
                <a:latin typeface="UTM Aptima" panose="02040603050506020204" pitchFamily="18" charset="0"/>
              </a:rPr>
              <a:t> container</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xe đầu kéo container</a:t>
            </a:r>
          </a:p>
          <a:p>
            <a:pPr algn="l">
              <a:lnSpc>
                <a:spcPct val="120000"/>
              </a:lnSpc>
            </a:pPr>
            <a:r>
              <a:rPr lang="vi-VN" b="0" i="0" dirty="0">
                <a:effectLst/>
                <a:latin typeface="Open Sans" panose="020B0606030504020204" pitchFamily="34" charset="0"/>
              </a:rPr>
              <a:t>Trước khi vận hành xe đầu kéo container, người lái cần phải nắm vững một số biện pháp an toàn để đảm bảo sự an toàn cho bản thân và mọi người xung quanh.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biện pháp quan trọng nhất là kiểm tra kỹ thuật trước khi khởi hành. Điều này bao gồm kiểm tra hệ thống phanh, hệ thống lái, ánh sáng, và các phụ tùng khác của xe để đảm bảo chúng hoạt động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56BD4AE-4F8A-6FD5-A2CA-23F6FE48F2C5}"/>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177</TotalTime>
  <Words>3522</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XE ĐẦU KÉO CONTAINER</vt:lpstr>
      <vt:lpstr>Một số vụ tai nạn lao động khi vận hành xe đầu kéo container</vt:lpstr>
      <vt:lpstr>Tóm tắt bài học</vt:lpstr>
      <vt:lpstr>Giới thiệu</vt:lpstr>
      <vt:lpstr>Giới thiệu</vt:lpstr>
      <vt:lpstr>Thành Phần Và Chức Năng Của xe đầu kéo container</vt:lpstr>
      <vt:lpstr>Thành Phần Và Chức Năng Của xe đầu kéo container</vt:lpstr>
      <vt:lpstr>Thành Phần Và Chức Năng Của xe đầu kéo container</vt:lpstr>
      <vt:lpstr>Thành Phần Và Chức Năng Của xe đầu kéo container</vt:lpstr>
      <vt:lpstr>Kiểm tra và bảo trì an toàn trước khi vận hành xe đầu kéo container</vt:lpstr>
      <vt:lpstr>Kiểm tra và bảo trì an toàn trước khi vận hành xe đầu kéo container</vt:lpstr>
      <vt:lpstr>Quy trình vận hành an toàn xe đầu kéo container</vt:lpstr>
      <vt:lpstr>Quy trình vận hành an toàn xe đầu kéo container</vt:lpstr>
      <vt:lpstr>Đánh giá rủi ro và quản lý mối nguy khi vận hành xe đầu kéo container</vt:lpstr>
      <vt:lpstr>Đánh giá rủi ro và quản lý mối nguy khi vận hành xe đầu kéo container</vt:lpstr>
      <vt:lpstr>Đánh giá rủi ro và quản lý mối nguy khi vận hành xe đầu kéo container</vt:lpstr>
      <vt:lpstr>Đánh giá rủi ro và quản lý mối nguy khi vận hành xe đầu kéo container</vt:lpstr>
      <vt:lpstr>Đánh giá rủi ro và quản lý mối nguy khi vận hành xe đầu kéo container</vt:lpstr>
      <vt:lpstr>Đánh giá rủi ro và quản lý mối nguy khi vận hành xe đầu kéo container</vt:lpstr>
      <vt:lpstr>Đánh giá rủi ro và quản lý mối nguy khi vận hành xe đầu kéo container</vt:lpstr>
      <vt:lpstr>Các yếu tố ảnh hưởng đến an toàn lao động khi vận hành xe đầu kéo container</vt:lpstr>
      <vt:lpstr>Các yếu tố ảnh hưởng đến an toàn lao động khi vận hành xe đầu kéo container</vt:lpstr>
      <vt:lpstr>Các yếu tố ảnh hưởng đến an toàn lao động khi vận hành xe đầu kéo container</vt:lpstr>
      <vt:lpstr>Các yếu tố ảnh hưởng đến an toàn lao động khi vận hành xe đầu kéo container</vt:lpstr>
      <vt:lpstr>Đào tạo an toàn lao động về kỹ năng vận hành xe đầu kéo container an toàn</vt:lpstr>
      <vt:lpstr>Đào tạo an toàn lao động về kỹ năng vận hành xe đầu kéo container an toàn</vt:lpstr>
      <vt:lpstr>Ý nghĩa của an toàn lao động trong việc vận hành xe đầu kéo container</vt:lpstr>
      <vt:lpstr>Ý nghĩa của an toàn lao động trong việc vận hành xe đầu kéo container</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26</cp:revision>
  <dcterms:created xsi:type="dcterms:W3CDTF">2024-03-23T04:43:33Z</dcterms:created>
  <dcterms:modified xsi:type="dcterms:W3CDTF">2024-05-09T16:28:49Z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