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1" d="100"/>
          <a:sy n="111" d="100"/>
        </p:scale>
        <p:origin x="1002" y="7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XE LU</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1DEC6317-5D73-7C83-5617-D4589BDE3158}"/>
              </a:ext>
            </a:extLst>
          </p:cNvPr>
          <p:cNvPicPr>
            <a:picLocks noChangeAspect="1"/>
          </p:cNvPicPr>
          <p:nvPr/>
        </p:nvPicPr>
        <p:blipFill>
          <a:blip r:embed="rId4"/>
          <a:stretch>
            <a:fillRect/>
          </a:stretch>
        </p:blipFill>
        <p:spPr>
          <a:xfrm>
            <a:off x="4580475" y="4005064"/>
            <a:ext cx="3027873" cy="302787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lu</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xe lu, hay còn được gọi là rollers truck, là một công việc đòi hỏi sự cẩn trọng và kiến thức kỹ thuật cao</a:t>
            </a:r>
            <a:r>
              <a:rPr lang="en-US" sz="2000" dirty="0">
                <a:ea typeface="+mn-lt"/>
                <a:cs typeface="+mn-lt"/>
              </a:rPr>
              <a:t>:</a:t>
            </a:r>
            <a:endParaRPr lang="en-US" dirty="0"/>
          </a:p>
          <a:p>
            <a:pPr marL="730885" lvl="1" indent="-304165"/>
            <a:r>
              <a:rPr lang="en-US" i="0" dirty="0" err="1">
                <a:solidFill>
                  <a:srgbClr val="0D0D0D"/>
                </a:solidFill>
                <a:effectLst/>
                <a:latin typeface="Söhne"/>
              </a:rPr>
              <a:t>Lật</a:t>
            </a:r>
            <a:r>
              <a:rPr lang="en-US" i="0" dirty="0">
                <a:solidFill>
                  <a:srgbClr val="0D0D0D"/>
                </a:solidFill>
                <a:effectLst/>
                <a:latin typeface="Söhne"/>
              </a:rPr>
              <a:t> </a:t>
            </a:r>
            <a:r>
              <a:rPr lang="en-US" i="0" dirty="0" err="1">
                <a:solidFill>
                  <a:srgbClr val="0D0D0D"/>
                </a:solidFill>
                <a:effectLst/>
                <a:latin typeface="Söhne"/>
              </a:rPr>
              <a:t>xe</a:t>
            </a:r>
            <a:r>
              <a:rPr lang="en-US" i="0" dirty="0">
                <a:solidFill>
                  <a:srgbClr val="0D0D0D"/>
                </a:solidFill>
                <a:effectLst/>
                <a:latin typeface="Söhne"/>
              </a:rPr>
              <a:t> </a:t>
            </a:r>
            <a:r>
              <a:rPr lang="en-US" i="0" dirty="0" err="1">
                <a:solidFill>
                  <a:srgbClr val="0D0D0D"/>
                </a:solidFill>
                <a:effectLst/>
                <a:latin typeface="Söhne"/>
              </a:rPr>
              <a:t>lu</a:t>
            </a:r>
            <a:endParaRPr lang="en-US" i="0" dirty="0">
              <a:solidFill>
                <a:srgbClr val="0D0D0D"/>
              </a:solidFill>
              <a:effectLst/>
              <a:latin typeface="Söhne"/>
            </a:endParaRPr>
          </a:p>
          <a:p>
            <a:pPr marL="730885" lvl="1" indent="-304165"/>
            <a:r>
              <a:rPr lang="it-IT" dirty="0"/>
              <a:t>Va chạm với vật cản</a:t>
            </a:r>
            <a:endParaRPr lang="en-US" dirty="0">
              <a:solidFill>
                <a:srgbClr val="0D0D0D"/>
              </a:solidFill>
              <a:latin typeface="Söhne"/>
            </a:endParaRPr>
          </a:p>
          <a:p>
            <a:pPr marL="730885" lvl="1" indent="-304165"/>
            <a:r>
              <a:rPr lang="vi-VN" dirty="0"/>
              <a:t>Rơi từ độ cao</a:t>
            </a:r>
            <a:endParaRPr lang="en-US" dirty="0">
              <a:solidFill>
                <a:srgbClr val="0D0D0D"/>
              </a:solidFill>
              <a:latin typeface="Söhne"/>
            </a:endParaRPr>
          </a:p>
          <a:p>
            <a:pPr marL="730885" lvl="1" indent="-304165"/>
            <a:r>
              <a:rPr lang="en-US" dirty="0" err="1"/>
              <a:t>Nổ</a:t>
            </a:r>
            <a:r>
              <a:rPr lang="en-US" dirty="0"/>
              <a:t> </a:t>
            </a:r>
            <a:r>
              <a:rPr lang="en-US" dirty="0" err="1"/>
              <a:t>lốp</a:t>
            </a:r>
            <a:r>
              <a:rPr lang="en-US" dirty="0"/>
              <a:t> </a:t>
            </a:r>
            <a:r>
              <a:rPr lang="en-US" dirty="0" err="1"/>
              <a:t>hoặc</a:t>
            </a:r>
            <a:r>
              <a:rPr lang="en-US" dirty="0"/>
              <a:t> bánh </a:t>
            </a:r>
            <a:r>
              <a:rPr lang="en-US" dirty="0" err="1"/>
              <a:t>xe</a:t>
            </a:r>
            <a:endParaRPr lang="en-US" dirty="0">
              <a:solidFill>
                <a:srgbClr val="0D0D0D"/>
              </a:solidFill>
              <a:latin typeface="Söhne"/>
            </a:endParaRPr>
          </a:p>
          <a:p>
            <a:pPr marL="730885" lvl="1" indent="-304165"/>
            <a:r>
              <a:rPr lang="vi-VN" dirty="0"/>
              <a:t>Nguy cơ hóa chất</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1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lu</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lu</a:t>
            </a:r>
            <a:endParaRPr lang="vi-VN" dirty="0"/>
          </a:p>
          <a:p>
            <a:pPr marL="304165" indent="-304165">
              <a:buClr>
                <a:schemeClr val="tx1"/>
              </a:buClr>
            </a:pPr>
            <a:r>
              <a:rPr lang="en-US" dirty="0">
                <a:latin typeface="UTM Avo" panose="02040603050506020204" pitchFamily="18" charset="0"/>
              </a:rPr>
              <a:t>4</a:t>
            </a:r>
            <a:r>
              <a:rPr lang="vi-VN" dirty="0"/>
              <a:t>. Quy trình vận hành an toàn xe lu</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lu</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lu</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lu</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lu</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lu</a:t>
            </a:r>
            <a:endParaRPr lang="en-US" sz="2400" b="1" i="0" dirty="0">
              <a:effectLst/>
              <a:latin typeface="Söhne"/>
            </a:endParaRPr>
          </a:p>
          <a:p>
            <a:r>
              <a:rPr lang="vi-VN" b="0" i="0" dirty="0">
                <a:effectLst/>
                <a:latin typeface="Söhne"/>
              </a:rPr>
              <a:t>An toàn lao động trong việc vận hành xe lu đóng vai trò quan trọng không chỉ đảm bảo sự an toàn cho tài xế mà còn bảo vệ sức khỏe và tính mạng của mọi người trong môi trường làm việc. </a:t>
            </a:r>
            <a:endParaRPr lang="en-US" b="0" i="0" dirty="0">
              <a:effectLst/>
              <a:latin typeface="Söhne"/>
            </a:endParaRPr>
          </a:p>
          <a:p>
            <a:r>
              <a:rPr lang="vi-VN" b="0" i="0" dirty="0">
                <a:effectLst/>
                <a:latin typeface="Söhne"/>
              </a:rPr>
              <a:t>Việc thực hiện các biện pháp an toàn không chỉ là trách nhiệm pháp lý mà còn là một phần quan trọng của nền văn hóa an toàn trong ngành xây dựng và vận tải.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8AB3C03-E818-53E4-F219-A2C2A12E6CAB}"/>
              </a:ext>
            </a:extLst>
          </p:cNvPr>
          <p:cNvPicPr>
            <a:picLocks noChangeAspect="1"/>
          </p:cNvPicPr>
          <p:nvPr/>
        </p:nvPicPr>
        <p:blipFill>
          <a:blip r:embed="rId3"/>
          <a:stretch>
            <a:fillRect/>
          </a:stretch>
        </p:blipFill>
        <p:spPr>
          <a:xfrm>
            <a:off x="-1250404" y="3140968"/>
            <a:ext cx="5266184" cy="526618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lu</a:t>
            </a:r>
            <a:endParaRPr lang="en-US" sz="2400" b="1" i="0" dirty="0">
              <a:effectLst/>
              <a:latin typeface="Söhne"/>
            </a:endParaRPr>
          </a:p>
          <a:p>
            <a:r>
              <a:rPr lang="vi-VN" b="0" i="0" dirty="0">
                <a:effectLst/>
                <a:latin typeface="Söhne"/>
              </a:rPr>
              <a:t>Kiểm tra và bảo dưỡng định kỳ: Tất cả các xe lu cần phải được kiểm tra định kỳ và bảo dưỡng để đảm bảo chúng hoạt động một cách an toàn và hiệu quả. </a:t>
            </a:r>
          </a:p>
          <a:p>
            <a:r>
              <a:rPr lang="vi-VN" b="0" i="0" dirty="0">
                <a:effectLst/>
                <a:latin typeface="Söhne"/>
              </a:rPr>
              <a:t>Đào tạo và huấn luyện: Tài xế và nhân viên vận hành xe lu cần được đào tạo về các quy trình an toàn và kỹ thuật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77F0FB7-14E1-003D-733C-32A5AC0DC4C3}"/>
              </a:ext>
            </a:extLst>
          </p:cNvPr>
          <p:cNvPicPr>
            <a:picLocks noChangeAspect="1"/>
          </p:cNvPicPr>
          <p:nvPr/>
        </p:nvPicPr>
        <p:blipFill>
          <a:blip r:embed="rId3"/>
          <a:stretch>
            <a:fillRect/>
          </a:stretch>
        </p:blipFill>
        <p:spPr>
          <a:xfrm>
            <a:off x="-1250404" y="3140968"/>
            <a:ext cx="5266184" cy="526618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lu</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lu</a:t>
            </a:r>
            <a:r>
              <a:rPr lang="en-US" sz="2000" dirty="0">
                <a:solidFill>
                  <a:schemeClr val="bg1"/>
                </a:solidFill>
              </a:rPr>
              <a:t>:</a:t>
            </a:r>
          </a:p>
          <a:p>
            <a:pPr algn="l"/>
            <a:r>
              <a:rPr lang="vi-VN" b="0" i="0" dirty="0">
                <a:effectLst/>
                <a:latin typeface="Open Sans" panose="020B0606030504020204" pitchFamily="34" charset="0"/>
              </a:rPr>
              <a:t>Khung xe: Là phần cấu trúc chính của xe, khung xe chịu trách nhiệm chịu lực và trọng tải của xe lu cũng như tải trọng được chở.</a:t>
            </a:r>
          </a:p>
          <a:p>
            <a:pPr algn="l"/>
            <a:r>
              <a:rPr lang="vi-VN" b="0" i="0" dirty="0">
                <a:effectLst/>
                <a:latin typeface="Open Sans" panose="020B0606030504020204" pitchFamily="34" charset="0"/>
              </a:rPr>
              <a:t>Hệ thống lái và treo: Bao gồm các bộ phận như bánh xe, hệ thống treo, hệ thống lái và cơ cấu điều khiển, giúp tạo ra sự ổn định và kiểm soát khi vận hành xe.</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CD2D4D4-4F9B-89CF-727E-7061F5BFDC7D}"/>
              </a:ext>
            </a:extLst>
          </p:cNvPr>
          <p:cNvPicPr>
            <a:picLocks noChangeAspect="1"/>
          </p:cNvPicPr>
          <p:nvPr/>
        </p:nvPicPr>
        <p:blipFill>
          <a:blip r:embed="rId3"/>
          <a:stretch>
            <a:fillRect/>
          </a:stretch>
        </p:blipFill>
        <p:spPr>
          <a:xfrm>
            <a:off x="4800408" y="-171400"/>
            <a:ext cx="6696744" cy="6696744"/>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lu</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lu</a:t>
            </a:r>
            <a:r>
              <a:rPr lang="en-US" sz="2000" dirty="0">
                <a:solidFill>
                  <a:schemeClr val="bg1"/>
                </a:solidFill>
              </a:rPr>
              <a:t>:</a:t>
            </a:r>
          </a:p>
          <a:p>
            <a:pPr algn="l"/>
            <a:r>
              <a:rPr lang="vi-VN" b="0" i="0" dirty="0">
                <a:effectLst/>
                <a:latin typeface="Open Sans" panose="020B0606030504020204" pitchFamily="34" charset="0"/>
              </a:rPr>
              <a:t>Xe lu, hay rollers truck, được thiết kế để di chuyển và nén các loại vật liệu như đất, cát, hoặc bê tông trong các công trình xây dựng và làm đường.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xe lu thường bao gồm một khung xe chịu lực, hệ thống lái và treo, hệ thống phanh, động cơ, và thùng chứa vật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E0FDA4D-FA33-D1AC-BEFE-3B2EF4209418}"/>
              </a:ext>
            </a:extLst>
          </p:cNvPr>
          <p:cNvPicPr>
            <a:picLocks noChangeAspect="1"/>
          </p:cNvPicPr>
          <p:nvPr/>
        </p:nvPicPr>
        <p:blipFill>
          <a:blip r:embed="rId3"/>
          <a:stretch>
            <a:fillRect/>
          </a:stretch>
        </p:blipFill>
        <p:spPr>
          <a:xfrm>
            <a:off x="4800408" y="-171400"/>
            <a:ext cx="6696744" cy="6696744"/>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lu</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lu</a:t>
            </a:r>
            <a:r>
              <a:rPr lang="en-US" sz="2000" dirty="0">
                <a:solidFill>
                  <a:schemeClr val="bg1"/>
                </a:solidFill>
              </a:rPr>
              <a:t>:</a:t>
            </a:r>
          </a:p>
          <a:p>
            <a:pPr algn="l"/>
            <a:r>
              <a:rPr lang="vi-VN" b="0" i="0" dirty="0">
                <a:effectLst/>
                <a:latin typeface="Open Sans" panose="020B0606030504020204" pitchFamily="34" charset="0"/>
              </a:rPr>
              <a:t>Làm phẳng bề mặt đất: Xe lu được sử dụng để làm phẳng bề mặt đất trước khi xây dựng các công trình như đường, bãi đỗ xe, hoặc sân chơi.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Nén đất và cát: Xe lu cũng được sử dụng để nén và làm chặt các lớp đất và cát trong quá trình xây dựng đường, lề đường, và các cơ sở hạ tầng khác. Việc nén vật liệu giúp tăng cường sự ổn định và chắc chắn của các công trình xây dựng.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2D87E7C-4551-9A8E-F4A3-A6A5E820DB8F}"/>
              </a:ext>
            </a:extLst>
          </p:cNvPr>
          <p:cNvPicPr>
            <a:picLocks noChangeAspect="1"/>
          </p:cNvPicPr>
          <p:nvPr/>
        </p:nvPicPr>
        <p:blipFill>
          <a:blip r:embed="rId3"/>
          <a:stretch>
            <a:fillRect/>
          </a:stretch>
        </p:blipFill>
        <p:spPr>
          <a:xfrm>
            <a:off x="4800408" y="-171400"/>
            <a:ext cx="6696744" cy="6696744"/>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lu</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lu</a:t>
            </a:r>
            <a:r>
              <a:rPr lang="en-US" sz="2000" dirty="0">
                <a:solidFill>
                  <a:schemeClr val="bg1"/>
                </a:solidFill>
              </a:rPr>
              <a:t>:</a:t>
            </a:r>
          </a:p>
          <a:p>
            <a:pPr algn="l"/>
            <a:r>
              <a:rPr lang="vi-VN" b="0" i="0" dirty="0">
                <a:effectLst/>
                <a:latin typeface="Open Sans" panose="020B0606030504020204" pitchFamily="34" charset="0"/>
              </a:rPr>
              <a:t>Tai nạn lật xe: Xe lu có thể dễ dàng lật khi vận hành trên địa hình không phẳng hoặc khi tài xế không cân nhắc về trọng tải của xe. Tai nạn lật xe có thể gây chấn thương nặng hoặc thậm chí là tử vong cho tài xế và nhân viên khác.</a:t>
            </a:r>
          </a:p>
          <a:p>
            <a:pPr algn="l"/>
            <a:r>
              <a:rPr lang="vi-VN" b="0" i="0" dirty="0">
                <a:effectLst/>
                <a:latin typeface="Open Sans" panose="020B0606030504020204" pitchFamily="34" charset="0"/>
              </a:rPr>
              <a:t>Va chạm với vật cản: Trong quá trình vận hành, xe lu có thể va chạm với các vật cản như công cụ xây dựng, cấu trúc nhà, hoặc các phương tiện khác trong khu vực làm việc. Điều này có thể gây ra thương tích và tổn thất về tài sản.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BC04C41-EABD-DD0D-E967-366FA6D755FB}"/>
              </a:ext>
            </a:extLst>
          </p:cNvPr>
          <p:cNvPicPr>
            <a:picLocks noChangeAspect="1"/>
          </p:cNvPicPr>
          <p:nvPr/>
        </p:nvPicPr>
        <p:blipFill>
          <a:blip r:embed="rId3"/>
          <a:stretch>
            <a:fillRect/>
          </a:stretch>
        </p:blipFill>
        <p:spPr>
          <a:xfrm>
            <a:off x="4800408" y="-171400"/>
            <a:ext cx="6696744" cy="6696744"/>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lu</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lu</a:t>
            </a:r>
          </a:p>
          <a:p>
            <a:pPr algn="l">
              <a:lnSpc>
                <a:spcPct val="120000"/>
              </a:lnSpc>
            </a:pPr>
            <a:r>
              <a:rPr lang="vi-VN" b="0" i="0" dirty="0">
                <a:effectLst/>
                <a:latin typeface="Open Sans" panose="020B0606030504020204" pitchFamily="34" charset="0"/>
              </a:rPr>
              <a:t>Kiểm tra hệ thống phanh: Đảm bảo rằng hệ thống phanh hoạt động tốt bằng cách kiểm tra cả phanh chân và phanh tay. Thử phanh để đảm bảo rằng xe dừng lại một cách an toàn và không có dấu hiệu của sự trượt.</a:t>
            </a:r>
          </a:p>
          <a:p>
            <a:pPr algn="l">
              <a:lnSpc>
                <a:spcPct val="120000"/>
              </a:lnSpc>
            </a:pPr>
            <a:r>
              <a:rPr lang="vi-VN" b="0" i="0" dirty="0">
                <a:effectLst/>
                <a:latin typeface="Open Sans" panose="020B0606030504020204" pitchFamily="34" charset="0"/>
              </a:rPr>
              <a:t>Kiểm tra hệ thống lái và treo: Kiểm tra các bộ phận của hệ thống lái và treo như bánh xe, cơ cấu lái, và hệ thống treo. Đảm bảo rằng không có bất kỳ động tác lạ nào và các bộ phận đều hoạt động một cách mượt mà.</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51CB1A4-B018-E7EF-70C5-B84FFC8A1BB5}"/>
              </a:ext>
            </a:extLst>
          </p:cNvPr>
          <p:cNvPicPr>
            <a:picLocks noChangeAspect="1"/>
          </p:cNvPicPr>
          <p:nvPr/>
        </p:nvPicPr>
        <p:blipFill>
          <a:blip r:embed="rId3"/>
          <a:stretch>
            <a:fillRect/>
          </a:stretch>
        </p:blipFill>
        <p:spPr>
          <a:xfrm>
            <a:off x="-1682452" y="2996952"/>
            <a:ext cx="5832648" cy="583264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lu</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lu định kỳ</a:t>
            </a:r>
          </a:p>
          <a:p>
            <a:pPr algn="l">
              <a:lnSpc>
                <a:spcPct val="120000"/>
              </a:lnSpc>
            </a:pPr>
            <a:r>
              <a:rPr lang="vi-VN" b="0" i="0" dirty="0">
                <a:effectLst/>
                <a:latin typeface="Open Sans" panose="020B0606030504020204" pitchFamily="34" charset="0"/>
              </a:rPr>
              <a:t>Bảo dưỡng động cơ: Bảo dưỡng định kỳ động cơ là cực kỳ quan trọng để đảm bảo rằng động cơ hoạt động một cách hiệu quả và không gặp sự cố trong quá trình vận hành. </a:t>
            </a:r>
          </a:p>
          <a:p>
            <a:pPr algn="l">
              <a:lnSpc>
                <a:spcPct val="120000"/>
              </a:lnSpc>
            </a:pPr>
            <a:r>
              <a:rPr lang="vi-VN" b="0" i="0" dirty="0">
                <a:effectLst/>
                <a:latin typeface="Open Sans" panose="020B0606030504020204" pitchFamily="34" charset="0"/>
              </a:rPr>
              <a:t>Kiểm tra hệ thống phanh: Hệ thống phanh là một phần quan trọng đảm bảo an toàn khi vận hành xe lu. Kiểm tra định kỳ và bảo dưỡng các bộ phận của hệ thống phanh như bốn phanh và lốp để đảm bảo rằng chúng hoạt động một cách chính xác và đáng tin cậy.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A4B3921-6A65-2E2E-8523-980231673935}"/>
              </a:ext>
            </a:extLst>
          </p:cNvPr>
          <p:cNvPicPr>
            <a:picLocks noChangeAspect="1"/>
          </p:cNvPicPr>
          <p:nvPr/>
        </p:nvPicPr>
        <p:blipFill>
          <a:blip r:embed="rId3"/>
          <a:stretch>
            <a:fillRect/>
          </a:stretch>
        </p:blipFill>
        <p:spPr>
          <a:xfrm>
            <a:off x="-1682452" y="2996952"/>
            <a:ext cx="5832648" cy="583264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lu</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lu an toàn</a:t>
            </a:r>
            <a:r>
              <a:rPr lang="en-US" sz="2400" dirty="0"/>
              <a:t>:</a:t>
            </a:r>
          </a:p>
          <a:p>
            <a:pPr algn="l"/>
            <a:r>
              <a:rPr lang="vi-VN" b="0" i="0" dirty="0">
                <a:solidFill>
                  <a:srgbClr val="4C4F5A"/>
                </a:solidFill>
                <a:effectLst/>
                <a:latin typeface="Open Sans" panose="020B0606030504020204" pitchFamily="34" charset="0"/>
              </a:rPr>
              <a:t>Kiểm tra trước khi khởi động: Trước khi bắt đầu vận hành, hãy kiểm tra tổng quan xe lu để đảm bảo rằng tất cả các hệ thống và thiết bị hoạt động bình thường. </a:t>
            </a:r>
          </a:p>
          <a:p>
            <a:pPr algn="l"/>
            <a:r>
              <a:rPr lang="vi-VN" b="0" i="0" dirty="0">
                <a:solidFill>
                  <a:srgbClr val="4C4F5A"/>
                </a:solidFill>
                <a:effectLst/>
                <a:latin typeface="Open Sans" panose="020B0606030504020204" pitchFamily="34" charset="0"/>
              </a:rPr>
              <a:t>Định vị môi trường: Trước khi di chuyển, hãy đảm bảo rằng bạn đã định vị môi trường xung quanh, bao gồm các vật cản, địa hình, và các công nhân khác. Hãy chắc chắn rằng không có ai ở gần hoặc phía sau xe trước khi di chuyển.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lu</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lu</a:t>
            </a:r>
            <a:r>
              <a:rPr lang="en-US" sz="2400" dirty="0"/>
              <a:t>:</a:t>
            </a:r>
          </a:p>
          <a:p>
            <a:pPr algn="l"/>
            <a:r>
              <a:rPr lang="vi-VN" b="0" i="0" dirty="0">
                <a:solidFill>
                  <a:srgbClr val="4C4F5A"/>
                </a:solidFill>
                <a:effectLst/>
                <a:latin typeface="Open Sans" panose="020B0606030504020204" pitchFamily="34" charset="0"/>
              </a:rPr>
              <a:t>Tắt máy và bảo vệ khu vực: Trong trường hợp sự cố xảy ra, ngay lập tức tắt máy của xe và đảm bảo rằng khu vực xung quanh được bảo vệ an toàn.</a:t>
            </a:r>
          </a:p>
          <a:p>
            <a:pPr algn="l"/>
            <a:r>
              <a:rPr lang="vi-VN" b="0" i="0" dirty="0">
                <a:solidFill>
                  <a:srgbClr val="4C4F5A"/>
                </a:solidFill>
                <a:effectLst/>
                <a:latin typeface="Open Sans" panose="020B0606030504020204" pitchFamily="34" charset="0"/>
              </a:rPr>
              <a:t>Báo cáo sự cố: Ngay sau khi sự cố xảy ra, hãy báo cáo về tình hình cho người quản lý hoặc nhân viên an toàn trên công trường. Việc thông báo kịp thời sẽ giúp chủ động trong việc xử lý sự cố và giảm thiểu nguy cơ tai nạn tiếp theo.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lu</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lu</a:t>
            </a:r>
            <a:r>
              <a:rPr lang="en-US" sz="2000" dirty="0">
                <a:latin typeface="Söhne"/>
              </a:rPr>
              <a:t>:</a:t>
            </a:r>
          </a:p>
          <a:p>
            <a:pPr algn="l"/>
            <a:r>
              <a:rPr lang="vi-VN" b="0" i="0" dirty="0">
                <a:effectLst/>
                <a:latin typeface="Söhne"/>
              </a:rPr>
              <a:t>Rủi ro từ địa hình: Địa hình đồi núi, đất đá không đồng đều có thể tạo ra rủi ro cho việc vận hành xe lu. Sự thay đổi đột ngột trong địa hình có thể gây ra nguy cơ lật xe hoặc mất kiểm soát.</a:t>
            </a:r>
          </a:p>
          <a:p>
            <a:pPr algn="l"/>
            <a:r>
              <a:rPr lang="vi-VN" b="0" i="0" dirty="0">
                <a:effectLst/>
                <a:latin typeface="Söhne"/>
              </a:rPr>
              <a:t>Nguy cơ va chạm: Trong môi trường xây dựng, xe lu thường phải di chuyển gần các máy móc khác và công nhân. Sự va chạm có thể xảy ra dễ dàng nếu tài xế không chú ý hoặc thiếu kiểm soát.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771793C2-362C-AF77-A3C7-9A7ABAA8AD7E}"/>
              </a:ext>
            </a:extLst>
          </p:cNvPr>
          <p:cNvPicPr>
            <a:picLocks noChangeAspect="1"/>
          </p:cNvPicPr>
          <p:nvPr/>
        </p:nvPicPr>
        <p:blipFill>
          <a:blip r:embed="rId4"/>
          <a:stretch>
            <a:fillRect/>
          </a:stretch>
        </p:blipFill>
        <p:spPr>
          <a:xfrm>
            <a:off x="-1538436" y="3284984"/>
            <a:ext cx="5544616" cy="5544616"/>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lu</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lu</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lu để việc vận hành an toàn</a:t>
            </a:r>
            <a:endParaRPr lang="en-US" b="0" i="0" dirty="0">
              <a:effectLst/>
              <a:latin typeface="Söhne"/>
            </a:endParaRPr>
          </a:p>
          <a:p>
            <a:pPr lvl="1"/>
            <a:r>
              <a:rPr lang="vi-VN" b="0" i="0" dirty="0">
                <a:effectLst/>
                <a:latin typeface="Söhne"/>
              </a:rPr>
              <a:t>Kiểm tra hệ thống phanh: Hệ thống phanh là một phần quan trọng giúp đảm bảo an toàn khi vận hành. Thực hiện kiểm tra định kỳ về độ mòn của bốn phanh và lốp xe, cũng như kiểm tra dầu phanh và thắng tay để đảm bảo chúng hoạt động hiệu quả.</a:t>
            </a:r>
          </a:p>
          <a:p>
            <a:pPr lvl="1"/>
            <a:r>
              <a:rPr lang="vi-VN" b="0" i="0" dirty="0">
                <a:effectLst/>
                <a:latin typeface="Söhne"/>
              </a:rPr>
              <a:t>Bảo dưỡng động cơ: Bảo dưỡng định kỳ động cơ là quan trọng để đảm bảo động cơ hoạt động một cách an toàn và hiệu quả. Thực hiện việc thay dầu động cơ, lọc dầu, lọc khí, và kiểm tra các bộ phận quan trọng như buồng đốt và hệ thống làm mát.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1632C48-4231-E06B-5E1A-D526E2C31253}"/>
              </a:ext>
            </a:extLst>
          </p:cNvPr>
          <p:cNvPicPr>
            <a:picLocks noChangeAspect="1"/>
          </p:cNvPicPr>
          <p:nvPr/>
        </p:nvPicPr>
        <p:blipFill>
          <a:blip r:embed="rId4"/>
          <a:stretch>
            <a:fillRect/>
          </a:stretch>
        </p:blipFill>
        <p:spPr>
          <a:xfrm>
            <a:off x="-1538436" y="3284984"/>
            <a:ext cx="5544616" cy="5544616"/>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lu</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lu</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lu</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Tất cả nhân viên lái xe lu cần được đào tạo và huấn luyện về quy trình vận hành an toàn, bao gồm cả các biện pháp phòng ngừa tai nạn và xử lý sự cố.</a:t>
            </a:r>
          </a:p>
          <a:p>
            <a:pPr lvl="1"/>
            <a:r>
              <a:rPr lang="vi-VN" b="0" i="0" dirty="0">
                <a:effectLst/>
                <a:latin typeface="Söhne"/>
              </a:rPr>
              <a:t>Sử dụng thiết bị an toàn: Đảm bảo rằng tất cả các thiết bị an toàn như dây an toàn, mũ bảo hiểm, và áo phản quang được sử dụng đúng cách và đầy đủ.</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8295797-9B3C-6CE7-DCA1-04D2526E4912}"/>
              </a:ext>
            </a:extLst>
          </p:cNvPr>
          <p:cNvPicPr>
            <a:picLocks noChangeAspect="1"/>
          </p:cNvPicPr>
          <p:nvPr/>
        </p:nvPicPr>
        <p:blipFill>
          <a:blip r:embed="rId4"/>
          <a:stretch>
            <a:fillRect/>
          </a:stretch>
        </p:blipFill>
        <p:spPr>
          <a:xfrm>
            <a:off x="-1538436" y="3284984"/>
            <a:ext cx="5544616" cy="5544616"/>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lu</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lu</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lu</a:t>
            </a:r>
            <a:endParaRPr lang="en-US" b="0" i="0" dirty="0">
              <a:effectLst/>
              <a:latin typeface="Söhne"/>
            </a:endParaRPr>
          </a:p>
          <a:p>
            <a:pPr lvl="1"/>
            <a:r>
              <a:rPr lang="vi-VN" b="0" i="0" dirty="0">
                <a:effectLst/>
                <a:latin typeface="Söhne"/>
              </a:rPr>
              <a:t>Xác định các vùng nguy hiểm: Trước hết, cần phải xác định và đánh dấu các vùng nguy hiểm như cạnh đường, các khu vực làm việc gần xe lu, và những khu vực có nguy cơ va chạm hoặc lật xe.</a:t>
            </a:r>
          </a:p>
          <a:p>
            <a:pPr lvl="1"/>
            <a:r>
              <a:rPr lang="vi-VN" b="0" i="0" dirty="0">
                <a:effectLst/>
                <a:latin typeface="Söhne"/>
              </a:rPr>
              <a:t>Sử dụng biển báo và vạch kẻ đường: Sử dụng biển báo cảnh báo và vạch kẻ đường để chỉ định các vùng an toàn và vùng nguy hiểm. Đảm bảo rằng biển báo và vạch kẻ đường được đặt ở vị trí dễ nhìn thấy và dễ hiểu.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D4EC897-F919-A734-43A2-2020F97F320F}"/>
              </a:ext>
            </a:extLst>
          </p:cNvPr>
          <p:cNvPicPr>
            <a:picLocks noChangeAspect="1"/>
          </p:cNvPicPr>
          <p:nvPr/>
        </p:nvPicPr>
        <p:blipFill>
          <a:blip r:embed="rId4"/>
          <a:stretch>
            <a:fillRect/>
          </a:stretch>
        </p:blipFill>
        <p:spPr>
          <a:xfrm>
            <a:off x="-1538436" y="3284984"/>
            <a:ext cx="5544616" cy="5544616"/>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lu</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lu</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lu</a:t>
            </a:r>
            <a:endParaRPr lang="en-US" b="0" i="0" dirty="0">
              <a:effectLst/>
              <a:latin typeface="Söhne"/>
            </a:endParaRPr>
          </a:p>
          <a:p>
            <a:pPr lvl="1"/>
            <a:r>
              <a:rPr lang="vi-VN" b="0" i="0" dirty="0">
                <a:effectLst/>
                <a:latin typeface="Söhne"/>
              </a:rPr>
              <a:t>Mũ bảo hiểm: Mũ bảo hiểm là thiết bị bảo hộ quan trọng nhất để bảo vệ đầu và não của tài xế khỏi các chấn thương nghiêm trọng trong trường hợp tai nạn xảy ra.</a:t>
            </a:r>
          </a:p>
          <a:p>
            <a:pPr lvl="1"/>
            <a:r>
              <a:rPr lang="vi-VN" b="0" i="0" dirty="0">
                <a:effectLst/>
                <a:latin typeface="Söhne"/>
              </a:rPr>
              <a:t>Kính bảo hộ: Kính bảo hộ giúp bảo vệ mắt khỏi các vật liệu rơi từ xe hoặc từ môi trường làm việc khác, giúp tránh được các chấn thương và tổn thương cho mắt.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D714EF0-1321-410A-B8F8-7D6720FB769D}"/>
              </a:ext>
            </a:extLst>
          </p:cNvPr>
          <p:cNvPicPr>
            <a:picLocks noChangeAspect="1"/>
          </p:cNvPicPr>
          <p:nvPr/>
        </p:nvPicPr>
        <p:blipFill>
          <a:blip r:embed="rId4"/>
          <a:stretch>
            <a:fillRect/>
          </a:stretch>
        </p:blipFill>
        <p:spPr>
          <a:xfrm>
            <a:off x="-1538436" y="3284984"/>
            <a:ext cx="5544616" cy="5544616"/>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lu</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lu</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lu</a:t>
            </a:r>
            <a:endParaRPr lang="en-US" b="0" i="0" dirty="0">
              <a:effectLst/>
              <a:latin typeface="Söhne"/>
            </a:endParaRPr>
          </a:p>
          <a:p>
            <a:pPr lvl="1"/>
            <a:r>
              <a:rPr lang="vi-VN" b="0" i="0" dirty="0">
                <a:effectLst/>
                <a:latin typeface="Söhne"/>
              </a:rPr>
              <a:t>Bảo vệ bản thân: Ngay khi nhận ra có sự cố xảy ra, tài xế cần dừng xe lu ngay lập tức và bảo vệ bản thân bằng cách sử dụng dây an toàn và rời khỏi vùng nguy hiểm nếu có thể.</a:t>
            </a:r>
          </a:p>
          <a:p>
            <a:pPr lvl="1"/>
            <a:r>
              <a:rPr lang="vi-VN" b="0" i="0" dirty="0">
                <a:effectLst/>
                <a:latin typeface="Söhne"/>
              </a:rPr>
              <a:t>Báo cáo sự cố: Báo cáo ngay lập tức về sự cố cho người quản lý hoặc nhân viên an toàn trên công trường để họ có thể thực hiện các biện pháp cần thiết và cung cấp sự hỗ trợ.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43BECC0-D825-A224-DF31-840512B564B2}"/>
              </a:ext>
            </a:extLst>
          </p:cNvPr>
          <p:cNvPicPr>
            <a:picLocks noChangeAspect="1"/>
          </p:cNvPicPr>
          <p:nvPr/>
        </p:nvPicPr>
        <p:blipFill>
          <a:blip r:embed="rId4"/>
          <a:stretch>
            <a:fillRect/>
          </a:stretch>
        </p:blipFill>
        <p:spPr>
          <a:xfrm>
            <a:off x="-1538436" y="3284984"/>
            <a:ext cx="5544616" cy="5544616"/>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lu</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lu</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lu</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C4E9198-96EF-9E95-1AC5-47041560ACEB}"/>
              </a:ext>
            </a:extLst>
          </p:cNvPr>
          <p:cNvPicPr>
            <a:picLocks noChangeAspect="1"/>
          </p:cNvPicPr>
          <p:nvPr/>
        </p:nvPicPr>
        <p:blipFill>
          <a:blip r:embed="rId4"/>
          <a:stretch>
            <a:fillRect/>
          </a:stretch>
        </p:blipFill>
        <p:spPr>
          <a:xfrm>
            <a:off x="-1538436" y="3284984"/>
            <a:ext cx="5544616" cy="5544616"/>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lu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lu</a:t>
            </a:r>
            <a:endParaRPr lang="en-US" sz="2400" b="1" i="0" dirty="0">
              <a:effectLst/>
              <a:latin typeface="Söhne"/>
            </a:endParaRPr>
          </a:p>
          <a:p>
            <a:r>
              <a:rPr lang="vi-VN" b="0" i="0" dirty="0">
                <a:effectLst/>
                <a:latin typeface="Söhne"/>
              </a:rPr>
              <a:t>Mưa và tuyết: Trong điều kiện mưa hoặc tuyết, đường trơn trượt và trơn trượt là nguyên nhân phổ biến gây ra tai nạn. Xe lu có thể mất kiểm soát dễ dàng trên các bề mặt trơn trượt, đặc biệt khi phanh hoặc lái xe trong tốc độ cao.</a:t>
            </a:r>
          </a:p>
          <a:p>
            <a:r>
              <a:rPr lang="vi-VN" b="0" i="0" dirty="0">
                <a:effectLst/>
                <a:latin typeface="Söhne"/>
              </a:rPr>
              <a:t>Điều kiện ánh sáng yếu: Trong điều kiện ánh sáng yếu, như vào buổi sáng sớm hoặc buổi tối, việc nhận diện các vật cản và nguy hiểm trên đường có thể trở nên khó khăn hơn. Điều này đặc biệt đúng khi vận hành xe lu trong khu vực có nhiều công nhân hoặc vật liệu xây dựng.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CCD4168-E43F-BF8B-E4D1-7EEC906CBB19}"/>
              </a:ext>
            </a:extLst>
          </p:cNvPr>
          <p:cNvPicPr>
            <a:picLocks noChangeAspect="1"/>
          </p:cNvPicPr>
          <p:nvPr/>
        </p:nvPicPr>
        <p:blipFill>
          <a:blip r:embed="rId3"/>
          <a:stretch>
            <a:fillRect/>
          </a:stretch>
        </p:blipFill>
        <p:spPr>
          <a:xfrm>
            <a:off x="-1043195" y="3492192"/>
            <a:ext cx="5049375" cy="504937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lu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lu</a:t>
            </a:r>
            <a:endParaRPr lang="en-US" sz="2400" b="1" i="0" dirty="0">
              <a:effectLst/>
              <a:latin typeface="Söhne"/>
            </a:endParaRPr>
          </a:p>
          <a:p>
            <a:r>
              <a:rPr lang="vi-VN" b="0" i="0" dirty="0">
                <a:effectLst/>
                <a:latin typeface="Söhne"/>
              </a:rPr>
              <a:t>Địa hình và bề mặt đường: Bề mặt đường không đồng đều hoặc địa hình khó khăn có thể làm tăng nguy cơ tai nạn và làm giảm khả năng kiểm soát của tài xế trên xe lu.</a:t>
            </a:r>
          </a:p>
          <a:p>
            <a:r>
              <a:rPr lang="vi-VN" b="0" i="0" dirty="0">
                <a:effectLst/>
                <a:latin typeface="Söhne"/>
              </a:rPr>
              <a:t>Mật độ công nhân và máy móc: Khi làm việc trong một môi trường xây dựng đông đúc, việc di chuyển qua lại giữa các công nhân và máy móc khác nhau có thể tạo ra các tình huống nguy hiểm cho việc vận hành xe lu.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562342E-A1FC-B168-FCA5-BE3516E8AF17}"/>
              </a:ext>
            </a:extLst>
          </p:cNvPr>
          <p:cNvPicPr>
            <a:picLocks noChangeAspect="1"/>
          </p:cNvPicPr>
          <p:nvPr/>
        </p:nvPicPr>
        <p:blipFill>
          <a:blip r:embed="rId3"/>
          <a:stretch>
            <a:fillRect/>
          </a:stretch>
        </p:blipFill>
        <p:spPr>
          <a:xfrm>
            <a:off x="-1043195" y="3492192"/>
            <a:ext cx="5049375" cy="504937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lu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C. </a:t>
            </a:r>
            <a:r>
              <a:rPr lang="vi-VN" sz="2400" b="1" i="0" dirty="0">
                <a:effectLst/>
                <a:latin typeface="Söhne"/>
              </a:rPr>
              <a:t>Tình trạng kỹ thuật của xe lu ảnh hưởng như thế nào đến việc vận hành xe lu</a:t>
            </a:r>
            <a:endParaRPr lang="en-US" sz="2400" b="1" i="0" dirty="0">
              <a:effectLst/>
              <a:latin typeface="Söhne"/>
            </a:endParaRPr>
          </a:p>
          <a:p>
            <a:r>
              <a:rPr lang="vi-VN" b="0" i="0" dirty="0">
                <a:effectLst/>
                <a:latin typeface="Söhne"/>
              </a:rPr>
              <a:t>Hệ thống phanh và lái: Hệ thống phanh và lái hoạt động không đúng cách có thể dẫn đến mất kiểm soát và tai nạn. Phanh yếu hoặc lái xe mất độ chính xác có thể gây ra nguy hiểm không chỉ cho tài xế mà còn cho mọi người xung quanh.</a:t>
            </a:r>
          </a:p>
          <a:p>
            <a:r>
              <a:rPr lang="vi-VN" b="0" i="0" dirty="0">
                <a:effectLst/>
                <a:latin typeface="Söhne"/>
              </a:rPr>
              <a:t>Hệ thống treo và bánh xe: Tình trạng của hệ thống treo và bánh xe ảnh hưởng đến khả năng kiểm soát và ổn định của xe lu. Các bộ phận treo hỏng hóc hoặc lốp bị mòn có thể làm giảm khả năng kiểm soát và tăng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51F2784-9F12-A3DC-04F6-F34CC5FDE795}"/>
              </a:ext>
            </a:extLst>
          </p:cNvPr>
          <p:cNvPicPr>
            <a:picLocks noChangeAspect="1"/>
          </p:cNvPicPr>
          <p:nvPr/>
        </p:nvPicPr>
        <p:blipFill>
          <a:blip r:embed="rId3"/>
          <a:stretch>
            <a:fillRect/>
          </a:stretch>
        </p:blipFill>
        <p:spPr>
          <a:xfrm>
            <a:off x="-1043195" y="3492192"/>
            <a:ext cx="5049375" cy="504937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lu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lu</a:t>
            </a:r>
            <a:endParaRPr lang="en-US" sz="2400" b="1" i="0" dirty="0">
              <a:effectLst/>
              <a:latin typeface="Söhne"/>
            </a:endParaRPr>
          </a:p>
          <a:p>
            <a:r>
              <a:rPr lang="vi-VN" b="0" i="0" dirty="0">
                <a:effectLst/>
                <a:latin typeface="Söhne"/>
              </a:rPr>
              <a:t>Hiểu biết về quy trình và quy định an toàn: Người lao động cần phải có hiểu biết vững về quy trình và quy định an toàn khi vận hành xe lu, bao gồm cả các biện pháp phòng ngừa tai nạn và phản ứng trong trường hợp xảy ra sự cố.</a:t>
            </a:r>
          </a:p>
          <a:p>
            <a:r>
              <a:rPr lang="vi-VN" b="0" i="0" dirty="0">
                <a:effectLst/>
                <a:latin typeface="Söhne"/>
              </a:rPr>
              <a:t>Kỹ năng vận hành xe lu: Kỹ năng lái xe lu một cách an toàn và hiệu quả là điều cần thiết. Người lao động cần phải biết cách điều khiển xe lu một cách chính xác, duy trì tốc độ an toàn và phản ứng nhanh chóng trong các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8CC61D0-D23A-F228-342B-A7CDFEC11F22}"/>
              </a:ext>
            </a:extLst>
          </p:cNvPr>
          <p:cNvPicPr>
            <a:picLocks noChangeAspect="1"/>
          </p:cNvPicPr>
          <p:nvPr/>
        </p:nvPicPr>
        <p:blipFill>
          <a:blip r:embed="rId3"/>
          <a:stretch>
            <a:fillRect/>
          </a:stretch>
        </p:blipFill>
        <p:spPr>
          <a:xfrm>
            <a:off x="-1043195" y="3492192"/>
            <a:ext cx="5049375" cy="504937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lu</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lu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Giảm nguy cơ tai nạn: Đào tạo an toàn lao động giúp người vận hành xe lu nhận biết và đánh giá các nguy cơ tiềm ẩn, từ đó giảm thiểu nguy cơ tai nạn trong quá trình vận hành.</a:t>
            </a:r>
          </a:p>
          <a:p>
            <a:pPr algn="l"/>
            <a:r>
              <a:rPr lang="vi-VN" b="0" i="0" dirty="0">
                <a:effectLst/>
                <a:latin typeface="Open Sans" panose="020B0606030504020204" pitchFamily="34" charset="0"/>
              </a:rPr>
              <a:t>Hiểu biết về quy định và quy trình an toàn: Đào tạo cung cấp cho người vận hành xe lu kiến thức về quy định và quy trình an toàn, giúp họ hiểu rõ và tuân thủ các quy tắc an toàn khi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8DFE071-B6F9-5161-2F00-17D2E2C7628E}"/>
              </a:ext>
            </a:extLst>
          </p:cNvPr>
          <p:cNvPicPr>
            <a:picLocks noChangeAspect="1"/>
          </p:cNvPicPr>
          <p:nvPr/>
        </p:nvPicPr>
        <p:blipFill>
          <a:blip r:embed="rId3"/>
          <a:stretch>
            <a:fillRect/>
          </a:stretch>
        </p:blipFill>
        <p:spPr>
          <a:xfrm>
            <a:off x="4654252" y="-675456"/>
            <a:ext cx="7755141" cy="7755141"/>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95786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lu</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lu</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F9C05A2-7282-F931-1016-2D2E1CC5680C}"/>
              </a:ext>
            </a:extLst>
          </p:cNvPr>
          <p:cNvPicPr>
            <a:picLocks noChangeAspect="1"/>
          </p:cNvPicPr>
          <p:nvPr/>
        </p:nvPicPr>
        <p:blipFill>
          <a:blip r:embed="rId3"/>
          <a:stretch>
            <a:fillRect/>
          </a:stretch>
        </p:blipFill>
        <p:spPr>
          <a:xfrm>
            <a:off x="4654252" y="-675456"/>
            <a:ext cx="7755141" cy="7755141"/>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lu</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lu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tính mạng và sức khỏe: Duy trì an toàn lao động giúp bảo vệ tính mạng và sức khỏe của người vận hành xe lu cũng như các nhân viên và người tham gia giao thông khác. Điều này giúp giảm thiểu nguy cơ tai nạn và tổn thương nghiêm trọng.</a:t>
            </a:r>
          </a:p>
          <a:p>
            <a:pPr algn="l">
              <a:lnSpc>
                <a:spcPct val="120000"/>
              </a:lnSpc>
            </a:pPr>
            <a:r>
              <a:rPr lang="vi-VN" b="0" i="0" dirty="0">
                <a:effectLst/>
                <a:latin typeface="Open Sans" panose="020B0606030504020204" pitchFamily="34" charset="0"/>
              </a:rPr>
              <a:t>Tăng cường hiệu suất làm việc: Một môi trường làm việc an toàn thúc đẩy tinh thần làm việc tích cực và tăng cường hiệu suất làm việc của nhân viên. Khi người vận hành xe lu cảm thấy an toàn và được bảo vệ, họ có thể tập trung hơn vào công việc và làm việc hiệu quả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D3690E5-4088-B387-7A89-1AD22B5992D6}"/>
              </a:ext>
            </a:extLst>
          </p:cNvPr>
          <p:cNvPicPr>
            <a:picLocks noChangeAspect="1"/>
          </p:cNvPicPr>
          <p:nvPr/>
        </p:nvPicPr>
        <p:blipFill>
          <a:blip r:embed="rId3"/>
          <a:stretch>
            <a:fillRect/>
          </a:stretch>
        </p:blipFill>
        <p:spPr>
          <a:xfrm>
            <a:off x="-1322411" y="3726409"/>
            <a:ext cx="4608512" cy="4608512"/>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lu</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lu</a:t>
            </a:r>
          </a:p>
          <a:p>
            <a:pPr algn="l">
              <a:lnSpc>
                <a:spcPct val="120000"/>
              </a:lnSpc>
            </a:pPr>
            <a:r>
              <a:rPr lang="vi-VN" b="0" i="0" dirty="0">
                <a:effectLst/>
                <a:latin typeface="Open Sans" panose="020B0606030504020204" pitchFamily="34" charset="0"/>
              </a:rPr>
              <a:t>Kiểm tra xe trước khi khởi hành: Trước khi bắt đầu hành trình, tài xế cần kiểm tra các hệ thống cơ bản của xe lu như hệ thống phanh, đèn, lốp xe và dầu nhớt để đảm bảo chúng hoạt động đúng cách.</a:t>
            </a:r>
          </a:p>
          <a:p>
            <a:pPr algn="l">
              <a:lnSpc>
                <a:spcPct val="120000"/>
              </a:lnSpc>
            </a:pPr>
            <a:r>
              <a:rPr lang="vi-VN" b="0" i="0" dirty="0">
                <a:effectLst/>
                <a:latin typeface="Open Sans" panose="020B0606030504020204" pitchFamily="34" charset="0"/>
              </a:rPr>
              <a:t>Thực hiện quy trình khởi động và dừng xe an toàn: Tài xế cần phải biết cách khởi động và dừng xe một cách an toàn, bao gồm việc sử dụng phanh tay và phanh chân một cách chính xác để tránh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0EC9B5-589D-1450-D46F-3F4BAD3856C5}"/>
              </a:ext>
            </a:extLst>
          </p:cNvPr>
          <p:cNvPicPr>
            <a:picLocks noChangeAspect="1"/>
          </p:cNvPicPr>
          <p:nvPr/>
        </p:nvPicPr>
        <p:blipFill>
          <a:blip r:embed="rId3"/>
          <a:stretch>
            <a:fillRect/>
          </a:stretch>
        </p:blipFill>
        <p:spPr>
          <a:xfrm>
            <a:off x="-1322411" y="3726409"/>
            <a:ext cx="4608512" cy="4608512"/>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180</TotalTime>
  <Words>3475</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XE LU</vt:lpstr>
      <vt:lpstr>Một số vụ tai nạn lao động khi vận hành xe lu</vt:lpstr>
      <vt:lpstr>Tóm tắt bài học</vt:lpstr>
      <vt:lpstr>Giới thiệu</vt:lpstr>
      <vt:lpstr>Giới thiệu</vt:lpstr>
      <vt:lpstr>Thành Phần Và Chức Năng Của xe lu</vt:lpstr>
      <vt:lpstr>Thành Phần Và Chức Năng Của xe lu</vt:lpstr>
      <vt:lpstr>Thành Phần Và Chức Năng Của xe lu</vt:lpstr>
      <vt:lpstr>Thành Phần Và Chức Năng Của xe lu</vt:lpstr>
      <vt:lpstr>Kiểm tra và bảo trì an toàn trước khi vận hành xe lu</vt:lpstr>
      <vt:lpstr>Kiểm tra và bảo trì an toàn trước khi vận hành xe lu</vt:lpstr>
      <vt:lpstr>Quy trình vận hành an toàn xe lu</vt:lpstr>
      <vt:lpstr>Quy trình vận hành an toàn xe lu</vt:lpstr>
      <vt:lpstr>Đánh giá rủi ro và quản lý mối nguy khi vận hành xe lu</vt:lpstr>
      <vt:lpstr>Đánh giá rủi ro và quản lý mối nguy khi vận hành xe lu</vt:lpstr>
      <vt:lpstr>Đánh giá rủi ro và quản lý mối nguy khi vận hành xe lu</vt:lpstr>
      <vt:lpstr>Đánh giá rủi ro và quản lý mối nguy khi vận hành xe lu</vt:lpstr>
      <vt:lpstr>Đánh giá rủi ro và quản lý mối nguy khi vận hành xe lu</vt:lpstr>
      <vt:lpstr>Đánh giá rủi ro và quản lý mối nguy khi vận hành xe lu</vt:lpstr>
      <vt:lpstr>Đánh giá rủi ro và quản lý mối nguy khi vận hành xe lu</vt:lpstr>
      <vt:lpstr>Các yếu tố ảnh hưởng đến an toàn lao động khi vận hành xe lu</vt:lpstr>
      <vt:lpstr>Các yếu tố ảnh hưởng đến an toàn lao động khi vận hành xe lu</vt:lpstr>
      <vt:lpstr>Các yếu tố ảnh hưởng đến an toàn lao động khi vận hành xe lu</vt:lpstr>
      <vt:lpstr>Các yếu tố ảnh hưởng đến an toàn lao động khi vận hành xe lu</vt:lpstr>
      <vt:lpstr>Đào tạo an toàn lao động về kỹ năng vận hành xe lu an toàn</vt:lpstr>
      <vt:lpstr>Đào tạo an toàn lao động về kỹ năng vận hành xe lu an toàn</vt:lpstr>
      <vt:lpstr>Ý nghĩa của an toàn lao động trong việc vận hành xe lu</vt:lpstr>
      <vt:lpstr>Ý nghĩa của an toàn lao động trong việc vận hành xe lu</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2024-04-23T01:52:58Z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