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948" y="-105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NÂNG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9DD551B-9F5C-F7EB-5F60-81C3E1414EC5}"/>
              </a:ext>
            </a:extLst>
          </p:cNvPr>
          <p:cNvPicPr>
            <a:picLocks noChangeAspect="1"/>
          </p:cNvPicPr>
          <p:nvPr/>
        </p:nvPicPr>
        <p:blipFill>
          <a:blip r:embed="rId4"/>
          <a:stretch>
            <a:fillRect/>
          </a:stretch>
        </p:blipFill>
        <p:spPr>
          <a:xfrm>
            <a:off x="4438228" y="3861048"/>
            <a:ext cx="3312367" cy="3312367"/>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nâng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điện</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Việc vận hành xe nâng điện, đặc biệt là xe nâng điện loại cần cẩu (Electric Scissor Lifts), có thể đem lại nhiều lợi ích trong các công việc xây dựng, bảo trì cơ sở hạ tầng, hoặc trong các ngành công nghiệp khác</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it-IT" dirty="0"/>
              <a:t>Va chạm với vật cản</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hệ</a:t>
            </a:r>
            <a:r>
              <a:rPr lang="en-US" dirty="0"/>
              <a:t> </a:t>
            </a:r>
            <a:r>
              <a:rPr lang="en-US" dirty="0" err="1"/>
              <a:t>thống</a:t>
            </a:r>
            <a:endParaRPr lang="en-US" dirty="0">
              <a:solidFill>
                <a:srgbClr val="0D0D0D"/>
              </a:solidFill>
              <a:latin typeface="Söhne"/>
            </a:endParaRPr>
          </a:p>
          <a:p>
            <a:pPr marL="730885" lvl="1" indent="-304165"/>
            <a:r>
              <a:rPr lang="en-US" dirty="0"/>
              <a:t>Sai </a:t>
            </a:r>
            <a:r>
              <a:rPr lang="en-US" dirty="0" err="1"/>
              <a:t>sử</a:t>
            </a:r>
            <a:r>
              <a:rPr lang="en-US" dirty="0"/>
              <a:t> </a:t>
            </a:r>
            <a:r>
              <a:rPr lang="en-US" dirty="0" err="1"/>
              <a:t>dụng</a:t>
            </a:r>
            <a:r>
              <a:rPr lang="en-US" dirty="0"/>
              <a:t> </a:t>
            </a:r>
            <a:r>
              <a:rPr lang="en-US" dirty="0" err="1"/>
              <a:t>hoặc</a:t>
            </a:r>
            <a:r>
              <a:rPr lang="en-US" dirty="0"/>
              <a:t> </a:t>
            </a:r>
            <a:r>
              <a:rPr lang="en-US" dirty="0" err="1"/>
              <a:t>thiếu</a:t>
            </a:r>
            <a:r>
              <a:rPr lang="en-US" dirty="0"/>
              <a:t> </a:t>
            </a:r>
            <a:r>
              <a:rPr lang="en-US" dirty="0" err="1"/>
              <a:t>đào</a:t>
            </a:r>
            <a:r>
              <a:rPr lang="en-US" dirty="0"/>
              <a:t> </a:t>
            </a:r>
            <a:r>
              <a:rPr lang="en-US" dirty="0" err="1"/>
              <a:t>tạo</a:t>
            </a:r>
            <a:endParaRPr lang="en-US" dirty="0">
              <a:solidFill>
                <a:srgbClr val="0D0D0D"/>
              </a:solidFill>
              <a:latin typeface="Söhne"/>
            </a:endParaRPr>
          </a:p>
          <a:p>
            <a:pPr marL="730885" lvl="1" indent="-304165"/>
            <a:r>
              <a:rPr lang="en-US" dirty="0" err="1"/>
              <a:t>Quản</a:t>
            </a:r>
            <a:r>
              <a:rPr lang="en-US" dirty="0"/>
              <a:t> </a:t>
            </a:r>
            <a:r>
              <a:rPr lang="en-US" dirty="0" err="1"/>
              <a:t>lý</a:t>
            </a:r>
            <a:r>
              <a:rPr lang="en-US" dirty="0"/>
              <a:t> an </a:t>
            </a:r>
            <a:r>
              <a:rPr lang="en-US" dirty="0" err="1"/>
              <a:t>toàn</a:t>
            </a:r>
            <a:r>
              <a:rPr lang="en-US" dirty="0"/>
              <a:t> </a:t>
            </a:r>
            <a:r>
              <a:rPr lang="en-US" dirty="0" err="1"/>
              <a:t>không</a:t>
            </a:r>
            <a:r>
              <a:rPr lang="en-US" dirty="0"/>
              <a:t> </a:t>
            </a:r>
            <a:r>
              <a:rPr lang="en-US" dirty="0" err="1"/>
              <a:t>đúng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nâng</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nâng</a:t>
            </a:r>
            <a:r>
              <a:rPr lang="en-US" dirty="0"/>
              <a:t> </a:t>
            </a:r>
            <a:r>
              <a:rPr lang="en-US" dirty="0" err="1"/>
              <a:t>điện</a:t>
            </a:r>
            <a:endParaRPr lang="vi-VN" dirty="0"/>
          </a:p>
          <a:p>
            <a:pPr marL="304165" indent="-304165">
              <a:buClr>
                <a:schemeClr val="tx1"/>
              </a:buClr>
            </a:pPr>
            <a:r>
              <a:rPr lang="en-US" dirty="0">
                <a:latin typeface="UTM Avo" panose="02040603050506020204" pitchFamily="18" charset="0"/>
              </a:rPr>
              <a:t>4</a:t>
            </a:r>
            <a:r>
              <a:rPr lang="vi-VN" dirty="0"/>
              <a:t>. Quy trình vận hành an toàn xe nâng điện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nâng điện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nâng điện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nâng</a:t>
            </a:r>
            <a:r>
              <a:rPr lang="en-US" dirty="0"/>
              <a:t> </a:t>
            </a:r>
            <a:r>
              <a:rPr lang="en-US" dirty="0" err="1"/>
              <a:t>điện</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nâng</a:t>
            </a:r>
            <a:r>
              <a:rPr lang="en-US" dirty="0"/>
              <a:t> </a:t>
            </a:r>
            <a:r>
              <a:rPr lang="en-US" dirty="0" err="1"/>
              <a:t>điện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nâng</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An toàn lao động khi vận hành xe nâng điện là vô cùng quan trọng do nhiều lý do. Trước tiên, việc tuân thủ các quy tắc an toàn giúp giảm thiểu nguy cơ tai nạn lao động, bảo vệ sức khỏe và tính mạng của người lao động. </a:t>
            </a:r>
            <a:endParaRPr lang="en-US" b="0" i="0" dirty="0">
              <a:effectLst/>
              <a:latin typeface="Söhne"/>
            </a:endParaRPr>
          </a:p>
          <a:p>
            <a:r>
              <a:rPr lang="vi-VN" b="0" i="0" dirty="0">
                <a:effectLst/>
                <a:latin typeface="Söhne"/>
              </a:rPr>
              <a:t>Nhân viên được đào tạo đúng cách và áp dụng các biện pháp bảo vệ an toàn khi vận hành xe nâng sẽ giảm thiểu nguy cơ rơi từ độ cao, va chạm với vật cản và các vụ tai nạn khác.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C55AE42-3DE4-88B6-2624-E00B5EA60EDE}"/>
              </a:ext>
            </a:extLst>
          </p:cNvPr>
          <p:cNvPicPr>
            <a:picLocks noChangeAspect="1"/>
          </p:cNvPicPr>
          <p:nvPr/>
        </p:nvPicPr>
        <p:blipFill>
          <a:blip r:embed="rId3"/>
          <a:stretch>
            <a:fillRect/>
          </a:stretch>
        </p:blipFill>
        <p:spPr>
          <a:xfrm>
            <a:off x="-1342411" y="3140968"/>
            <a:ext cx="5410200" cy="541020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nâng</a:t>
            </a:r>
            <a:r>
              <a:rPr lang="en-US" sz="2400" b="1" i="0" dirty="0">
                <a:effectLst/>
                <a:latin typeface="Söhne"/>
              </a:rPr>
              <a:t> </a:t>
            </a:r>
            <a:r>
              <a:rPr lang="en-US" sz="2400" b="1" i="0" dirty="0" err="1">
                <a:effectLst/>
                <a:latin typeface="Söhne"/>
              </a:rPr>
              <a:t>điện</a:t>
            </a:r>
            <a:endParaRPr lang="en-US" sz="2400" b="1" i="0" dirty="0">
              <a:effectLst/>
              <a:latin typeface="Söhne"/>
            </a:endParaRPr>
          </a:p>
          <a:p>
            <a:r>
              <a:rPr lang="vi-VN" b="0" i="0" dirty="0">
                <a:effectLst/>
                <a:latin typeface="Söhne"/>
              </a:rPr>
              <a:t>Khi vận hành xe nâng điện, việc tuân thủ các giao thức và quy định an toàn là vô cùng quan trọng để đảm bảo an toàn cho người vận hành và nhân viên xung quanh. Đầu tiên, việc đảm bảo rằng người vận hành đã được đào tạo đúng cách là một yếu tố cực kỳ quan trọng. </a:t>
            </a:r>
            <a:endParaRPr lang="en-US" b="0" i="0" dirty="0">
              <a:effectLst/>
              <a:latin typeface="Söhne"/>
            </a:endParaRPr>
          </a:p>
          <a:p>
            <a:r>
              <a:rPr lang="vi-VN" b="0" i="0" dirty="0">
                <a:effectLst/>
                <a:latin typeface="Söhne"/>
              </a:rPr>
              <a:t>Đào tạo cần phải bao gồm cả lý thuyết và thực hành, giúp họ hiểu rõ về cách vận hành và bảo dưỡng xe nâng, cũng như biết cách xử lý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B656295-9D46-5157-BD56-2270A13189DE}"/>
              </a:ext>
            </a:extLst>
          </p:cNvPr>
          <p:cNvPicPr>
            <a:picLocks noChangeAspect="1"/>
          </p:cNvPicPr>
          <p:nvPr/>
        </p:nvPicPr>
        <p:blipFill>
          <a:blip r:embed="rId3"/>
          <a:stretch>
            <a:fillRect/>
          </a:stretch>
        </p:blipFill>
        <p:spPr>
          <a:xfrm>
            <a:off x="-1342411" y="3140968"/>
            <a:ext cx="5410200" cy="541020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nâng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Xe nâng điện (Electric Scissor Lifts) bao gồm nhiều thành phần quan trọng, mỗi cái đều đóng vai trò riêng trong việc hoạt động của chiếc xe. </a:t>
            </a:r>
            <a:endParaRPr lang="en-US" dirty="0">
              <a:latin typeface="Open Sans" panose="020B0606030504020204" pitchFamily="34" charset="0"/>
            </a:endParaRPr>
          </a:p>
          <a:p>
            <a:pPr algn="l"/>
            <a:r>
              <a:rPr lang="vi-VN" b="0" i="0" dirty="0">
                <a:effectLst/>
                <a:latin typeface="Open Sans" panose="020B0606030504020204" pitchFamily="34" charset="0"/>
              </a:rPr>
              <a:t>Một trong những thành phần chính là nền xe, là phần chịu tải trọng và nơi mà các bộ phận khác được gắn vào. Tiếp theo là cột nâng, là thành phần chính để nâng và hạ nền xe, thường được điều khiển bằng hệ thống thủy lực hoặc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4CB81FE-854C-00F7-A5D7-9EFCD79EC755}"/>
              </a:ext>
            </a:extLst>
          </p:cNvPr>
          <p:cNvPicPr>
            <a:picLocks noChangeAspect="1"/>
          </p:cNvPicPr>
          <p:nvPr/>
        </p:nvPicPr>
        <p:blipFill>
          <a:blip r:embed="rId3"/>
          <a:stretch>
            <a:fillRect/>
          </a:stretch>
        </p:blipFill>
        <p:spPr>
          <a:xfrm>
            <a:off x="6212161" y="322536"/>
            <a:ext cx="5976664" cy="597666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nâng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Xe nâng điện, hay còn được gọi là xe nâng cần cẩu, có cấu trúc chính gồm ba phần chính: nền xe, cột nâng và bộ điều khiển. Nền xe là phần cơ bản của xe, nơi mà tất cả các bộ phận khác được gắn kết.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Cột nâng là thành phần chịu trách nhiệm cho việc nâng và hạ nền xe. Thông thường, cột nâng được điều khiển bằng hệ thống thủy lực hoặc điện.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213E4F1-728F-6CAB-7EAC-34598F3E2AC5}"/>
              </a:ext>
            </a:extLst>
          </p:cNvPr>
          <p:cNvPicPr>
            <a:picLocks noChangeAspect="1"/>
          </p:cNvPicPr>
          <p:nvPr/>
        </p:nvPicPr>
        <p:blipFill>
          <a:blip r:embed="rId3"/>
          <a:stretch>
            <a:fillRect/>
          </a:stretch>
        </p:blipFill>
        <p:spPr>
          <a:xfrm>
            <a:off x="6212161" y="322536"/>
            <a:ext cx="5976664" cy="597666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nâng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Trong ngành xây dựng, chúng thường được sử dụng để cung cấp nền tảng làm việc cho các công việc trên cao như lắp đặt cửa sổ, sơn trang trí, hoặc thậm chí là xây dựng kết cấu thép.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biệt, trong các công trình có kết cấu cao hoặc hạn chế không gian, xe nâng điện giúp nhân viên tiếp cận các khu vực khó tiếp cận một cách dễ dàng và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0C84E54-4F0D-5CD4-CDD0-61E9B0EF03F2}"/>
              </a:ext>
            </a:extLst>
          </p:cNvPr>
          <p:cNvPicPr>
            <a:picLocks noChangeAspect="1"/>
          </p:cNvPicPr>
          <p:nvPr/>
        </p:nvPicPr>
        <p:blipFill>
          <a:blip r:embed="rId3"/>
          <a:stretch>
            <a:fillRect/>
          </a:stretch>
        </p:blipFill>
        <p:spPr>
          <a:xfrm>
            <a:off x="6212161" y="322536"/>
            <a:ext cx="5976664" cy="597666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nâng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sz="2000" dirty="0">
                <a:solidFill>
                  <a:schemeClr val="bg1"/>
                </a:solidFill>
              </a:rPr>
              <a:t>:</a:t>
            </a:r>
          </a:p>
          <a:p>
            <a:pPr algn="l"/>
            <a:r>
              <a:rPr lang="vi-VN" b="0" i="0" dirty="0">
                <a:effectLst/>
                <a:latin typeface="Open Sans" panose="020B0606030504020204" pitchFamily="34" charset="0"/>
              </a:rPr>
              <a:t>Việc vận hành xe nâng điện có thể mang lại nhiều rủi ro và nguy cơ cho người vận hành và nhân viên xung quanh. Một trong những rủi ro lớn nhất là nguy cơ rơi từ độ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người vận hành không tuân thủ các quy tắc an toàn hoặc sử dụng xe nâng không đúng cách, có thể dẫn đến tình huống mất thăng bằng và rơi từ độ cao, gây ra thương tích nghiêm trọng hoặc thậm chí tử vong.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BC67B17-5936-0A31-2185-C780227DB69C}"/>
              </a:ext>
            </a:extLst>
          </p:cNvPr>
          <p:cNvPicPr>
            <a:picLocks noChangeAspect="1"/>
          </p:cNvPicPr>
          <p:nvPr/>
        </p:nvPicPr>
        <p:blipFill>
          <a:blip r:embed="rId3"/>
          <a:stretch>
            <a:fillRect/>
          </a:stretch>
        </p:blipFill>
        <p:spPr>
          <a:xfrm>
            <a:off x="6212161" y="322536"/>
            <a:ext cx="5976664" cy="597666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nâng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nâng điện</a:t>
            </a:r>
          </a:p>
          <a:p>
            <a:pPr algn="l">
              <a:lnSpc>
                <a:spcPct val="120000"/>
              </a:lnSpc>
            </a:pPr>
            <a:r>
              <a:rPr lang="vi-VN" b="0" i="0" dirty="0">
                <a:effectLst/>
                <a:latin typeface="Open Sans" panose="020B0606030504020204" pitchFamily="34" charset="0"/>
              </a:rPr>
              <a:t>Trước khi vận hành xe nâng điện, việc thực hiện kiểm tra an toàn là vô cùng quan trọng để đảm bảo rằng xe nâng đang hoạt động ổn định và an toàn. Một trong những điều cần kiểm tra là tổng thể của xe nâng, bao gồm việc kiểm tra có bất kỳ hỏng hóc hoặc thiếu sót nào trên nền xe, cột nâng và các bộ phận khác.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không có dấu hiệu của sự cố hoặc hỏng hóc nào có thể ảnh hưởng đến an toàn khi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C08ECC4-6B21-4F4D-69DF-54B8402D6F82}"/>
              </a:ext>
            </a:extLst>
          </p:cNvPr>
          <p:cNvPicPr>
            <a:picLocks noChangeAspect="1"/>
          </p:cNvPicPr>
          <p:nvPr/>
        </p:nvPicPr>
        <p:blipFill>
          <a:blip r:embed="rId3"/>
          <a:stretch>
            <a:fillRect/>
          </a:stretch>
        </p:blipFill>
        <p:spPr>
          <a:xfrm>
            <a:off x="-1552724" y="321297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nâng 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nâng điện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an toàn của xe nâng điện. Để bảo trì xe nâng điện một cách hiệu quả, đầu tiên, cần phải thực hiện việc kiểm tra tổng thể của xe.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kiểm tra các bộ phận cơ bản như nền xe, cột nâng, và hệ thống điện hoặc thủy lực để đảm bảo rằng chúng không có dấu hiệu của hỏng hóc hoặc thiếu sót.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0FD1116-4DAC-1BB1-F7C1-5346A0E5D1A5}"/>
              </a:ext>
            </a:extLst>
          </p:cNvPr>
          <p:cNvPicPr>
            <a:picLocks noChangeAspect="1"/>
          </p:cNvPicPr>
          <p:nvPr/>
        </p:nvPicPr>
        <p:blipFill>
          <a:blip r:embed="rId3"/>
          <a:stretch>
            <a:fillRect/>
          </a:stretch>
        </p:blipFill>
        <p:spPr>
          <a:xfrm>
            <a:off x="-1552724" y="321297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nâng</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nâng điện an toàn</a:t>
            </a:r>
            <a:r>
              <a:rPr lang="en-US" sz="2400" dirty="0"/>
              <a:t>:</a:t>
            </a:r>
          </a:p>
          <a:p>
            <a:pPr algn="l"/>
            <a:r>
              <a:rPr lang="vi-VN" b="0" i="0" dirty="0">
                <a:solidFill>
                  <a:srgbClr val="4C4F5A"/>
                </a:solidFill>
                <a:effectLst/>
                <a:latin typeface="Open Sans" panose="020B0606030504020204" pitchFamily="34" charset="0"/>
              </a:rPr>
              <a:t>Kiểm tra trước khi sử dụng: Trước khi bắt đầu vận hành, hãy kiểm tra tổng thể của xe nâng điện để đảm bảo rằng không có hỏng hóc hoặc thiếu sót nào. Kiểm tra cột nâng, hệ thống điện và thủy lực để đảm bảo chúng hoạt động đúng cách.</a:t>
            </a:r>
          </a:p>
          <a:p>
            <a:pPr algn="l"/>
            <a:r>
              <a:rPr lang="vi-VN" b="0" i="0" dirty="0">
                <a:solidFill>
                  <a:srgbClr val="4C4F5A"/>
                </a:solidFill>
                <a:effectLst/>
                <a:latin typeface="Open Sans" panose="020B0606030504020204" pitchFamily="34" charset="0"/>
              </a:rPr>
              <a:t>Đào tạo và đọc hướng dẫn sử dụng: Trước khi vận hành, đảm bảo rằng bạn đã được đào tạo đầy đủ về cách vận hành xe nâng điện và đã đọc và hiểu hướng dẫn sử dụng của nhà sản xuất.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nâng</a:t>
            </a:r>
            <a:r>
              <a:rPr lang="en-US" sz="3200" b="1" dirty="0">
                <a:latin typeface="UTM Aptima" panose="02040603050506020204" pitchFamily="18" charset="0"/>
              </a:rPr>
              <a:t> </a:t>
            </a:r>
            <a:r>
              <a:rPr lang="en-US" sz="3200" b="1" dirty="0" err="1">
                <a:latin typeface="UTM Aptima" panose="02040603050506020204" pitchFamily="18" charset="0"/>
              </a:rPr>
              <a:t>điện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nâng điện</a:t>
            </a:r>
            <a:r>
              <a:rPr lang="en-US" sz="2400" dirty="0"/>
              <a:t>:</a:t>
            </a:r>
          </a:p>
          <a:p>
            <a:pPr algn="l"/>
            <a:r>
              <a:rPr lang="vi-VN" b="0" i="0" dirty="0">
                <a:solidFill>
                  <a:srgbClr val="4C4F5A"/>
                </a:solidFill>
                <a:effectLst/>
                <a:latin typeface="Open Sans" panose="020B0606030504020204" pitchFamily="34" charset="0"/>
              </a:rPr>
              <a:t>Trong trường hợp xảy ra sự cố khi vận hành xe nâng điện, việc áp dụng các biện pháp xử lý khẩn cấp là cực kỳ quan trọng để đảm bảo an toàn cho người vận hành và nhân viên xung quanh.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biện pháp quan trọng nhất là dừng lại ngay lập tức nếu phát hiện bất kỳ dấu hiệu nào của sự cố hoặc nguy hiểm. Người vận hành cần ngừng vận hành xe nâng và thông báo ngay cho người quản lý hoặc bộ phận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nâng</a:t>
            </a:r>
            <a:r>
              <a:rPr lang="en-US" b="1" i="0" dirty="0">
                <a:effectLst/>
                <a:latin typeface="Söhne"/>
              </a:rPr>
              <a:t> </a:t>
            </a:r>
            <a:r>
              <a:rPr lang="en-US" b="1" i="0" dirty="0" err="1">
                <a:effectLst/>
                <a:latin typeface="Söhne"/>
              </a:rPr>
              <a:t>điện</a:t>
            </a:r>
            <a:r>
              <a:rPr lang="en-US" sz="2000" dirty="0">
                <a:latin typeface="Söhne"/>
              </a:rPr>
              <a:t>:</a:t>
            </a:r>
          </a:p>
          <a:p>
            <a:pPr algn="l"/>
            <a:r>
              <a:rPr lang="vi-VN" b="0" i="0" dirty="0">
                <a:effectLst/>
                <a:latin typeface="Söhne"/>
              </a:rPr>
              <a:t>Trong quá trình vận hành xe nâng điện, việc nhận diện và đánh giá các rủi ro và mối nguy hiểm tiềm ẩn là vô cùng quan trọng để đảm bảo an toàn cho người vận hành và nhân viên xung quanh. </a:t>
            </a:r>
            <a:endParaRPr lang="en-US" dirty="0">
              <a:latin typeface="Söhne"/>
            </a:endParaRPr>
          </a:p>
          <a:p>
            <a:pPr algn="l"/>
            <a:r>
              <a:rPr lang="vi-VN" b="0" i="0" dirty="0">
                <a:effectLst/>
                <a:latin typeface="Söhne"/>
              </a:rPr>
              <a:t>Một trong những rủi ro chính là nguy cơ rơi từ độ cao khi người vận hành không tuân thủ các quy tắc an toàn hoặc di chuyển xe nâng quá gần cạnh lề hoặc các vật cản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5BEE65E-48C8-6D51-5B17-3E6C8CAA972C}"/>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nâng điện để việc vận hành an toàn</a:t>
            </a:r>
            <a:endParaRPr lang="en-US" b="0" i="0" dirty="0">
              <a:effectLst/>
              <a:latin typeface="Söhne"/>
            </a:endParaRPr>
          </a:p>
          <a:p>
            <a:pPr lvl="1"/>
            <a:r>
              <a:rPr lang="vi-VN" b="0" i="0" dirty="0">
                <a:effectLst/>
                <a:latin typeface="Söhne"/>
              </a:rPr>
              <a:t>Để đảm bảo an toàn cho việc vận hành xe nâng điện, việc thực hiện kiểm tra và bảo dưỡng định kỳ là rất quan trọng. Đầu tiên, cần thực hiện các kiểm tra cơ bản trước khi sử dụng để đảm bảo rằng xe nâng đang hoạt động đúng cách. </a:t>
            </a:r>
            <a:endParaRPr lang="en-US" b="0" i="0" dirty="0">
              <a:effectLst/>
              <a:latin typeface="Söhne"/>
            </a:endParaRPr>
          </a:p>
          <a:p>
            <a:pPr lvl="1"/>
            <a:r>
              <a:rPr lang="vi-VN" b="0" i="0" dirty="0">
                <a:effectLst/>
                <a:latin typeface="Söhne"/>
              </a:rPr>
              <a:t>Kiểm tra nền xe, cột nâng và các bộ phận khác để đảm bảo không có dấu hiệu của hỏng hóc hoặc thiếu sót.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3169E5-BD44-3F0C-6D20-0D520B89B8A2}"/>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điện</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Việc tuân thủ các quy định an toàn lao động là điều cực kỳ quan trọng để đảm bảo vận hành xe nâng điện diễn ra một cách an toàn và hiệu quả. Đầu tiên, người vận hành cần được đào tạo đầy đủ về cách sử dụng và vận hành xe nâng điện. </a:t>
            </a:r>
            <a:endParaRPr lang="en-US" b="0" i="0" dirty="0">
              <a:effectLst/>
              <a:latin typeface="Söhne"/>
            </a:endParaRPr>
          </a:p>
          <a:p>
            <a:pPr lvl="1"/>
            <a:r>
              <a:rPr lang="vi-VN" b="0" i="0" dirty="0">
                <a:effectLst/>
                <a:latin typeface="Söhne"/>
              </a:rPr>
              <a:t>Đào tạo bao gồm cả việc học cách vận hành xe an toàn, cách kiểm tra trước khi sử dụng, và cách ứng phó với tình huống khẩn cấp.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1154D3-1854-56DB-2EBC-AFCEA63749F9}"/>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Việc xác định và đánh dấu vùng an toàn là một phần quan trọng của quy trình vận hành xe nâng điện. </a:t>
            </a:r>
            <a:endParaRPr lang="en-US" b="0" i="0" dirty="0">
              <a:effectLst/>
              <a:latin typeface="Söhne"/>
            </a:endParaRPr>
          </a:p>
          <a:p>
            <a:pPr lvl="1"/>
            <a:r>
              <a:rPr lang="vi-VN" b="0" i="0" dirty="0">
                <a:effectLst/>
                <a:latin typeface="Söhne"/>
              </a:rPr>
              <a:t>Trước khi bắt đầu công việc, người vận hành cần phải xác định các vùng an toàn xung quanh xe nâng và đảm bảo rằng chúng được đánh dấu một cách rõ ràng và đầy đủ.</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1692877-9F86-5D06-95E9-32E0551BECDA}"/>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Trong quá trình vận hành xe nâng điện, việc sử dụng thiết bị bảo hộ cá nhân là bước quan trọng để bảo vệ bản thân khỏi các nguy cơ và tai nạn có thể xảy ra. </a:t>
            </a:r>
            <a:endParaRPr lang="en-US" b="0" i="0" dirty="0">
              <a:effectLst/>
              <a:latin typeface="Söhne"/>
            </a:endParaRPr>
          </a:p>
          <a:p>
            <a:pPr lvl="1"/>
            <a:r>
              <a:rPr lang="vi-VN" b="0" i="0" dirty="0">
                <a:effectLst/>
                <a:latin typeface="Söhne"/>
              </a:rPr>
              <a:t>Một số thiết bị bảo hộ cá nhân quan trọng bao gồm mũ bảo hiểm, kính bảo hộ, găng tay và giày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CBA8E9-6287-4A62-5205-6E814C9362CA}"/>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nâng điện</a:t>
            </a:r>
            <a:endParaRPr lang="en-US" b="0" i="0" dirty="0">
              <a:effectLst/>
              <a:latin typeface="Söhne"/>
            </a:endParaRPr>
          </a:p>
          <a:p>
            <a:pPr lvl="1"/>
            <a:r>
              <a:rPr lang="vi-VN" b="0" i="0" dirty="0">
                <a:effectLst/>
                <a:latin typeface="Söhne"/>
              </a:rPr>
              <a:t>Đầu tiên và quan trọng nhất, người vận hành cần phải dừng lại ngay lập tức nếu phát hiện bất kỳ dấu hiệu nào của sự cố hoặc nguy hiểm.</a:t>
            </a:r>
          </a:p>
          <a:p>
            <a:pPr lvl="1"/>
            <a:r>
              <a:rPr lang="vi-VN" b="0" i="0" dirty="0">
                <a:effectLst/>
                <a:latin typeface="Söhne"/>
              </a:rPr>
              <a:t>Tiếp theo, người vận hành cần phải thông báo ngay cho người quản lý hoặc bộ phận an toàn của công ty về sự cố. Thông tin chi tiết về sự cố sẽ giúp cho các biện pháp khắc phục được triển khai nhanh chóng và hiệu quả.</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E27A67-3BD4-08DC-7D9B-71A737BCF71D}"/>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nâng</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điện</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nâng điện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nâng</a:t>
            </a:r>
            <a:r>
              <a:rPr lang="en-US" b="0" i="0" dirty="0">
                <a:effectLst/>
                <a:latin typeface="Söhne"/>
              </a:rPr>
              <a:t> </a:t>
            </a:r>
            <a:r>
              <a:rPr lang="en-US" b="0" i="0" dirty="0" err="1">
                <a:effectLst/>
                <a:latin typeface="Söhne"/>
              </a:rPr>
              <a:t>điện</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BD981A-3306-5C1B-EF5A-D1136D3A5AB7}"/>
              </a:ext>
            </a:extLst>
          </p:cNvPr>
          <p:cNvPicPr>
            <a:picLocks noChangeAspect="1"/>
          </p:cNvPicPr>
          <p:nvPr/>
        </p:nvPicPr>
        <p:blipFill>
          <a:blip r:embed="rId4"/>
          <a:stretch>
            <a:fillRect/>
          </a:stretch>
        </p:blipFill>
        <p:spPr>
          <a:xfrm>
            <a:off x="-1466428" y="335699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nâng điện</a:t>
            </a:r>
            <a:endParaRPr lang="en-US" sz="2400" b="1" i="0" dirty="0">
              <a:effectLst/>
              <a:latin typeface="Söhne"/>
            </a:endParaRPr>
          </a:p>
          <a:p>
            <a:r>
              <a:rPr lang="vi-VN" b="0" i="0" dirty="0">
                <a:effectLst/>
                <a:latin typeface="Söhne"/>
              </a:rPr>
              <a:t>Trong trường hợp mưa, điều kiện đường trơn trượt có thể làm tăng nguy cơ trượt hoặc mất kiểm soát của xe nâng. Ngoài ra, mưa cũng có thể làm giảm tầm nhìn của người vận hành và gây ra sự chú ý yếu khi di chuyển xe nâng trong không gian hạn chế.</a:t>
            </a:r>
          </a:p>
          <a:p>
            <a:r>
              <a:rPr lang="vi-VN" b="0" i="0" dirty="0">
                <a:effectLst/>
                <a:latin typeface="Söhne"/>
              </a:rPr>
              <a:t>Gió mạnh cũng có thể làm mất cân bằng và gây ra nguy cơ làm đổ xe nâng điện, đặc biệt là khi nâng cao lên cao hơn mặt đất. Nếu không cẩn thận, gió mạnh cũng có thể làm mất kiểm soát của xe nâng và gây ra nguy hiểm cho người vận hành và nhân viên khác trong khu vực.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4030928-1161-94E4-6F9D-E33F3CA89531}"/>
              </a:ext>
            </a:extLst>
          </p:cNvPr>
          <p:cNvPicPr>
            <a:picLocks noChangeAspect="1"/>
          </p:cNvPicPr>
          <p:nvPr/>
        </p:nvPicPr>
        <p:blipFill>
          <a:blip r:embed="rId3"/>
          <a:stretch>
            <a:fillRect/>
          </a:stretch>
        </p:blipFill>
        <p:spPr>
          <a:xfrm>
            <a:off x="-1538436" y="321297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nâng điện</a:t>
            </a:r>
            <a:endParaRPr lang="en-US" sz="2400" b="1" i="0" dirty="0">
              <a:effectLst/>
              <a:latin typeface="Söhne"/>
            </a:endParaRPr>
          </a:p>
          <a:p>
            <a:r>
              <a:rPr lang="vi-VN" b="0" i="0" dirty="0">
                <a:effectLst/>
                <a:latin typeface="Söhne"/>
              </a:rPr>
              <a:t>Môi trường làm việc có thể có ảnh hưởng đáng kể đến việc vận hành xe nâng điện, ảnh hưởng từ nhiều yếu tố như không gian hạn chế, môi trường có nguy cơ cháy nổ, hay môi trường có chất ăn mòn hoặc độc hại.</a:t>
            </a:r>
          </a:p>
          <a:p>
            <a:r>
              <a:rPr lang="vi-VN" b="0" i="0" dirty="0">
                <a:effectLst/>
                <a:latin typeface="Söhne"/>
              </a:rPr>
              <a:t>Trong các không gian làm việc hẹp hơn, việc di chuyển và manevơ của xe nâng điện có thể trở nên khó khăn hơn, đặc biệt là trong việc quay đầu hoặc di chuyển qua các khu vực chật hẹp.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322000C-3540-ADF1-6C76-28D0675BA942}"/>
              </a:ext>
            </a:extLst>
          </p:cNvPr>
          <p:cNvPicPr>
            <a:picLocks noChangeAspect="1"/>
          </p:cNvPicPr>
          <p:nvPr/>
        </p:nvPicPr>
        <p:blipFill>
          <a:blip r:embed="rId3"/>
          <a:stretch>
            <a:fillRect/>
          </a:stretch>
        </p:blipFill>
        <p:spPr>
          <a:xfrm>
            <a:off x="-1538436" y="321297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xe nâng điện ảnh hưởng như thế nào đến việc vận hành xe nâng điện</a:t>
            </a:r>
            <a:endParaRPr lang="en-US" sz="2400" b="1" i="0" dirty="0">
              <a:effectLst/>
              <a:latin typeface="Söhne"/>
            </a:endParaRPr>
          </a:p>
          <a:p>
            <a:r>
              <a:rPr lang="vi-VN" b="0" i="0" dirty="0">
                <a:effectLst/>
                <a:latin typeface="Söhne"/>
              </a:rPr>
              <a:t>Tình trạng kỹ thuật của xe nâng điện đóng vai trò quan trọng trong việc ảnh hưởng đến việc vận hành của chúng. Nếu xe nâng điện không được bảo dưỡng định kỳ và bảo trì đúng cách, có thể xuất hiện các vấn đề kỹ thuật như hỏng hóc hoặc suy giảm hiệu suất.</a:t>
            </a:r>
          </a:p>
          <a:p>
            <a:r>
              <a:rPr lang="vi-VN" b="0" i="0" dirty="0">
                <a:effectLst/>
                <a:latin typeface="Söhne"/>
              </a:rPr>
              <a:t>Một số vấn đề kỹ thuật phổ biến có thể gặp phải là hỏng hóc trong hệ thống điện, hệ thống thủy lực, hoặc các bộ phận cơ khí khác của xe nâng.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3D72D6-ADAF-50B6-21ED-78DAD7DC607F}"/>
              </a:ext>
            </a:extLst>
          </p:cNvPr>
          <p:cNvPicPr>
            <a:picLocks noChangeAspect="1"/>
          </p:cNvPicPr>
          <p:nvPr/>
        </p:nvPicPr>
        <p:blipFill>
          <a:blip r:embed="rId3"/>
          <a:stretch>
            <a:fillRect/>
          </a:stretch>
        </p:blipFill>
        <p:spPr>
          <a:xfrm>
            <a:off x="-1538436" y="321297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nâng điện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nâng điện</a:t>
            </a:r>
            <a:endParaRPr lang="en-US" sz="2400" b="1" i="0" dirty="0">
              <a:effectLst/>
              <a:latin typeface="Söhne"/>
            </a:endParaRPr>
          </a:p>
          <a:p>
            <a:r>
              <a:rPr lang="vi-VN" b="0" i="0" dirty="0">
                <a:effectLst/>
                <a:latin typeface="Söhne"/>
              </a:rPr>
              <a:t>Trước hết, người vận hành cần phải có kiến thức vững về các quy tắc an toàn cơ bản, bao gồm cách sử dụng thiết bị bảo hộ cá nhân, quy trình khẩn cấp và các biện pháp phòng ngừa tai nạn. </a:t>
            </a:r>
          </a:p>
          <a:p>
            <a:r>
              <a:rPr lang="vi-VN" b="0" i="0" dirty="0">
                <a:effectLst/>
                <a:latin typeface="Söhne"/>
              </a:rPr>
              <a:t>Kỹ năng vận hành chính xác và tự tin cũng rất quan trọng. Người vận hành cần phải biết cách điều khiển xe nâng điện một cách chính xác, đặc biệt là trong các tình huống khó khăn như di chuyển qua các khu vực hẹp hoặc vận chuyển hàng hóa lớn.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4B7414F-CD0F-F410-660A-F6878DA04E9E}"/>
              </a:ext>
            </a:extLst>
          </p:cNvPr>
          <p:cNvPicPr>
            <a:picLocks noChangeAspect="1"/>
          </p:cNvPicPr>
          <p:nvPr/>
        </p:nvPicPr>
        <p:blipFill>
          <a:blip r:embed="rId3"/>
          <a:stretch>
            <a:fillRect/>
          </a:stretch>
        </p:blipFill>
        <p:spPr>
          <a:xfrm>
            <a:off x="-1538436" y="321297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nâng điện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đào tạo an toàn lao động giúp người vận hành hiểu rõ về các quy tắc an toàn và biết cách sử dụng thiết bị bảo hộ cá nhân. Việc đảm bảo rằng người vận hành luôn đeo mũ bảo hiểm, kính bảo hộ và các thiết bị bảo hộ khác là cực kỳ quan trọng để giảm thiểu nguy cơ tai nạn.</a:t>
            </a:r>
          </a:p>
          <a:p>
            <a:pPr algn="l"/>
            <a:r>
              <a:rPr lang="vi-VN" b="0" i="0" dirty="0">
                <a:effectLst/>
                <a:latin typeface="Open Sans" panose="020B0606030504020204" pitchFamily="34" charset="0"/>
              </a:rPr>
              <a:t>Thứ hai, đào tạo cung cấp cho người vận hành kiến thức và kỹ năng cần thiết để vận hành xe nâng điện một cách an toàn và hiệu quả.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9215A1D-CE69-1F0B-109F-56E9D95B770F}"/>
              </a:ext>
            </a:extLst>
          </p:cNvPr>
          <p:cNvPicPr>
            <a:picLocks noChangeAspect="1"/>
          </p:cNvPicPr>
          <p:nvPr/>
        </p:nvPicPr>
        <p:blipFill>
          <a:blip r:embed="rId3"/>
          <a:stretch>
            <a:fillRect/>
          </a:stretch>
        </p:blipFill>
        <p:spPr>
          <a:xfrm>
            <a:off x="6598468" y="1322842"/>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nâng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điện</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nâng</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44B042F-A51F-4941-FAD0-E95A56437F7B}"/>
              </a:ext>
            </a:extLst>
          </p:cNvPr>
          <p:cNvPicPr>
            <a:picLocks noChangeAspect="1"/>
          </p:cNvPicPr>
          <p:nvPr/>
        </p:nvPicPr>
        <p:blipFill>
          <a:blip r:embed="rId3"/>
          <a:stretch>
            <a:fillRect/>
          </a:stretch>
        </p:blipFill>
        <p:spPr>
          <a:xfrm>
            <a:off x="6598468" y="1322842"/>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nâng</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nâng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duy trì an toàn lao động giúp tạo ra một môi trường làm việc an toàn và đảm bảo cho tất cả nhân viên. Những quy tắc và biện pháp an toàn được áp dụng đều đặn không chỉ làm giảm nguy cơ tai nạn mà còn tạo ra sự yên tâm và sự hài lòng trong công việc.</a:t>
            </a:r>
          </a:p>
          <a:p>
            <a:pPr algn="l">
              <a:lnSpc>
                <a:spcPct val="120000"/>
              </a:lnSpc>
            </a:pPr>
            <a:r>
              <a:rPr lang="vi-VN" b="0" i="0" dirty="0">
                <a:effectLst/>
                <a:latin typeface="Open Sans" panose="020B0606030504020204" pitchFamily="34" charset="0"/>
              </a:rPr>
              <a:t>Thứ hai, việc duy trì an toàn lao động trong vận hành xe nâng điện giúp tăng cường hiệu suất làm việc.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0FEBA08-9F09-1BF0-895E-CE125DBAE6CF}"/>
              </a:ext>
            </a:extLst>
          </p:cNvPr>
          <p:cNvPicPr>
            <a:picLocks noChangeAspect="1"/>
          </p:cNvPicPr>
          <p:nvPr/>
        </p:nvPicPr>
        <p:blipFill>
          <a:blip r:embed="rId3"/>
          <a:stretch>
            <a:fillRect/>
          </a:stretch>
        </p:blipFill>
        <p:spPr>
          <a:xfrm>
            <a:off x="-1250404" y="379124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nâng</a:t>
            </a:r>
            <a:r>
              <a:rPr lang="en-US" sz="3200" dirty="0">
                <a:latin typeface="UTM Aptima" panose="02040603050506020204" pitchFamily="18" charset="0"/>
              </a:rPr>
              <a:t> </a:t>
            </a:r>
            <a:r>
              <a:rPr lang="en-US" sz="3200" dirty="0" err="1">
                <a:latin typeface="UTM Aptima" panose="02040603050506020204" pitchFamily="18" charset="0"/>
              </a:rPr>
              <a:t>điện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nâng điện</a:t>
            </a:r>
          </a:p>
          <a:p>
            <a:pPr algn="l">
              <a:lnSpc>
                <a:spcPct val="120000"/>
              </a:lnSpc>
            </a:pPr>
            <a:r>
              <a:rPr lang="vi-VN" b="0" i="0" dirty="0">
                <a:effectLst/>
                <a:latin typeface="Open Sans" panose="020B0606030504020204" pitchFamily="34" charset="0"/>
              </a:rPr>
              <a:t>Kiểm tra kỹ thuật định kỳ: Trước khi sử dụng, người vận hành cần kiểm tra kỹ thuật và bảo dưỡng xe nâng điện định kỳ để đảm bảo rằng tất cả các hệ thống hoạt động đúng cách và an toàn.</a:t>
            </a:r>
          </a:p>
          <a:p>
            <a:pPr algn="l">
              <a:lnSpc>
                <a:spcPct val="120000"/>
              </a:lnSpc>
            </a:pPr>
            <a:r>
              <a:rPr lang="vi-VN" b="0" i="0" dirty="0">
                <a:effectLst/>
                <a:latin typeface="Open Sans" panose="020B0606030504020204" pitchFamily="34" charset="0"/>
              </a:rPr>
              <a:t>Đào tạo an toàn: Mọi người vận hành cần được đào tạo về cách sử dụng xe nâng điện một cách an toàn và hiệu quả, bao gồm cách điều khiển, quy trình khẩn cấp, và các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6362EB0-EC85-F009-9AC5-0F455B33E0BB}"/>
              </a:ext>
            </a:extLst>
          </p:cNvPr>
          <p:cNvPicPr>
            <a:picLocks noChangeAspect="1"/>
          </p:cNvPicPr>
          <p:nvPr/>
        </p:nvPicPr>
        <p:blipFill>
          <a:blip r:embed="rId3"/>
          <a:stretch>
            <a:fillRect/>
          </a:stretch>
        </p:blipFill>
        <p:spPr>
          <a:xfrm>
            <a:off x="-1250404" y="379124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3466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NÂNG ĐIỆN</vt:lpstr>
      <vt:lpstr>Một số vụ tai nạn lao động khi vận hành xe nâng điện</vt:lpstr>
      <vt:lpstr>Tóm tắt bài học</vt:lpstr>
      <vt:lpstr>Giới thiệu</vt:lpstr>
      <vt:lpstr>Giới thiệu</vt:lpstr>
      <vt:lpstr>Thành Phần Và Chức Năng Của xe nâng điện</vt:lpstr>
      <vt:lpstr>Thành Phần Và Chức Năng Của xe nâng điện</vt:lpstr>
      <vt:lpstr>Thành Phần Và Chức Năng Của xe nâng điện</vt:lpstr>
      <vt:lpstr>Thành Phần Và Chức Năng Của xe nâng điện</vt:lpstr>
      <vt:lpstr>Kiểm tra và bảo trì an toàn trước khi vận hành xe nâng điện</vt:lpstr>
      <vt:lpstr>Kiểm tra và bảo trì an toàn trước khi vận hành xe nâng điện</vt:lpstr>
      <vt:lpstr>Quy trình vận hành an toàn xe nâng điện</vt:lpstr>
      <vt:lpstr>Quy trình vận hành an toàn xe nâng điện</vt:lpstr>
      <vt:lpstr>Đánh giá rủi ro và quản lý mối nguy khi vận hành xe nâng điện</vt:lpstr>
      <vt:lpstr>Đánh giá rủi ro và quản lý mối nguy khi vận hành xe nâng điện</vt:lpstr>
      <vt:lpstr>Đánh giá rủi ro và quản lý mối nguy khi vận hành xe nâng điện</vt:lpstr>
      <vt:lpstr>Đánh giá rủi ro và quản lý mối nguy khi vận hành xe nâng điện</vt:lpstr>
      <vt:lpstr>Đánh giá rủi ro và quản lý mối nguy khi vận hành xe nâng điện</vt:lpstr>
      <vt:lpstr>Đánh giá rủi ro và quản lý mối nguy khi vận hành xe nâng điện</vt:lpstr>
      <vt:lpstr>Đánh giá rủi ro và quản lý mối nguy khi vận hành xe nâng điện</vt:lpstr>
      <vt:lpstr>Các yếu tố ảnh hưởng đến an toàn lao động khi vận hành xe nâng điện</vt:lpstr>
      <vt:lpstr>Các yếu tố ảnh hưởng đến an toàn lao động khi vận hành xe nâng điện</vt:lpstr>
      <vt:lpstr>Các yếu tố ảnh hưởng đến an toàn lao động khi vận hành xe nâng điện</vt:lpstr>
      <vt:lpstr>Các yếu tố ảnh hưởng đến an toàn lao động khi vận hành xe nâng điện</vt:lpstr>
      <vt:lpstr>Đào tạo an toàn lao động về kỹ năng vận hành xe nâng điện an toàn</vt:lpstr>
      <vt:lpstr>Đào tạo an toàn lao động về kỹ năng vận hành xe nâng điện an toàn</vt:lpstr>
      <vt:lpstr>Ý nghĩa của an toàn lao động trong việc vận hành xe nâng điện</vt:lpstr>
      <vt:lpstr>Ý nghĩa của an toàn lao động trong việc vận hành xe nâng điện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2024-05-09T15:57:52Z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