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3" d="100"/>
          <a:sy n="113" d="100"/>
        </p:scale>
        <p:origin x="468"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4/22/2024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4/22/2024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4/22/2024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821669" y="2188029"/>
            <a:ext cx="4543897"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VẬN HÀNH XE NÂNG NGƯỜI</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LAO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D6D006EA-F3E9-950F-EA27-D3A981017151}"/>
              </a:ext>
            </a:extLst>
          </p:cNvPr>
          <p:cNvPicPr>
            <a:picLocks noChangeAspect="1"/>
          </p:cNvPicPr>
          <p:nvPr/>
        </p:nvPicPr>
        <p:blipFill>
          <a:blip r:embed="rId4"/>
          <a:stretch>
            <a:fillRect/>
          </a:stretch>
        </p:blipFill>
        <p:spPr>
          <a:xfrm>
            <a:off x="4695173" y="4255533"/>
            <a:ext cx="2577976" cy="2577976"/>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vi-VN" sz="3200" b="1" dirty="0">
                <a:solidFill>
                  <a:schemeClr val="accent1"/>
                </a:solidFill>
                <a:latin typeface="UTM Aptima" panose="02040603050506020204" pitchFamily="18" charset="0"/>
              </a:rPr>
              <a:t>xe nâng người</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Việc sử dụng xe nâng người, hay còn gọi là Boom Lifts, là một phần quan trọng trong nhiều công việc xây dựng và bảo trì</a:t>
            </a:r>
            <a:r>
              <a:rPr lang="en-US" sz="2000" dirty="0">
                <a:ea typeface="+mn-lt"/>
                <a:cs typeface="+mn-lt"/>
              </a:rPr>
              <a:t>:</a:t>
            </a:r>
            <a:endParaRPr lang="en-US" dirty="0"/>
          </a:p>
          <a:p>
            <a:pPr marL="730885" lvl="1" indent="-304165"/>
            <a:r>
              <a:rPr lang="vi-VN" i="0" dirty="0">
                <a:solidFill>
                  <a:srgbClr val="0D0D0D"/>
                </a:solidFill>
                <a:effectLst/>
                <a:latin typeface="Söhne"/>
              </a:rPr>
              <a:t>Rơi từ độ cao</a:t>
            </a:r>
            <a:endParaRPr lang="en-US" i="0" dirty="0">
              <a:solidFill>
                <a:srgbClr val="0D0D0D"/>
              </a:solidFill>
              <a:effectLst/>
              <a:latin typeface="Söhne"/>
            </a:endParaRPr>
          </a:p>
          <a:p>
            <a:pPr marL="730885" lvl="1" indent="-304165"/>
            <a:r>
              <a:rPr lang="en-US" dirty="0"/>
              <a:t>Va </a:t>
            </a:r>
            <a:r>
              <a:rPr lang="en-US" dirty="0" err="1"/>
              <a:t>chạm</a:t>
            </a:r>
            <a:r>
              <a:rPr lang="en-US" dirty="0"/>
              <a:t> </a:t>
            </a:r>
            <a:r>
              <a:rPr lang="en-US" dirty="0" err="1"/>
              <a:t>với</a:t>
            </a:r>
            <a:r>
              <a:rPr lang="en-US" dirty="0"/>
              <a:t> </a:t>
            </a:r>
            <a:r>
              <a:rPr lang="en-US" dirty="0" err="1"/>
              <a:t>cấu</a:t>
            </a:r>
            <a:r>
              <a:rPr lang="en-US" dirty="0"/>
              <a:t> </a:t>
            </a:r>
            <a:r>
              <a:rPr lang="en-US" dirty="0" err="1"/>
              <a:t>trúc</a:t>
            </a:r>
            <a:r>
              <a:rPr lang="en-US" dirty="0"/>
              <a:t> </a:t>
            </a:r>
            <a:r>
              <a:rPr lang="en-US" dirty="0" err="1"/>
              <a:t>hoặc</a:t>
            </a:r>
            <a:r>
              <a:rPr lang="en-US" dirty="0"/>
              <a:t> </a:t>
            </a:r>
            <a:r>
              <a:rPr lang="en-US" dirty="0" err="1"/>
              <a:t>vật</a:t>
            </a:r>
            <a:r>
              <a:rPr lang="en-US" dirty="0"/>
              <a:t> </a:t>
            </a:r>
            <a:r>
              <a:rPr lang="en-US" dirty="0" err="1"/>
              <a:t>dụng</a:t>
            </a:r>
            <a:r>
              <a:rPr lang="en-US" dirty="0"/>
              <a:t> </a:t>
            </a:r>
            <a:r>
              <a:rPr lang="en-US" dirty="0" err="1"/>
              <a:t>khác</a:t>
            </a:r>
            <a:endParaRPr lang="en-US" dirty="0">
              <a:solidFill>
                <a:srgbClr val="0D0D0D"/>
              </a:solidFill>
              <a:latin typeface="Söhne"/>
            </a:endParaRPr>
          </a:p>
          <a:p>
            <a:pPr marL="730885" lvl="1" indent="-304165"/>
            <a:r>
              <a:rPr lang="en-US" dirty="0" err="1"/>
              <a:t>Mất</a:t>
            </a:r>
            <a:r>
              <a:rPr lang="en-US" dirty="0"/>
              <a:t> </a:t>
            </a:r>
            <a:r>
              <a:rPr lang="en-US" dirty="0" err="1"/>
              <a:t>kiểm</a:t>
            </a:r>
            <a:r>
              <a:rPr lang="en-US" dirty="0"/>
              <a:t> </a:t>
            </a:r>
            <a:r>
              <a:rPr lang="en-US" dirty="0" err="1"/>
              <a:t>soát</a:t>
            </a:r>
            <a:r>
              <a:rPr lang="en-US" dirty="0"/>
              <a:t> </a:t>
            </a:r>
            <a:r>
              <a:rPr lang="en-US" dirty="0" err="1"/>
              <a:t>của</a:t>
            </a:r>
            <a:r>
              <a:rPr lang="en-US" dirty="0"/>
              <a:t> Boom Lifts</a:t>
            </a:r>
            <a:endParaRPr lang="en-US" dirty="0">
              <a:solidFill>
                <a:srgbClr val="0D0D0D"/>
              </a:solidFill>
              <a:latin typeface="Söhne"/>
            </a:endParaRPr>
          </a:p>
          <a:p>
            <a:pPr marL="730885" lvl="1" indent="-304165"/>
            <a:r>
              <a:rPr lang="en-US" dirty="0" err="1"/>
              <a:t>Điện</a:t>
            </a:r>
            <a:r>
              <a:rPr lang="en-US" dirty="0"/>
              <a:t> </a:t>
            </a:r>
            <a:r>
              <a:rPr lang="en-US" dirty="0" err="1"/>
              <a:t>giật</a:t>
            </a:r>
            <a:endParaRPr lang="en-US" dirty="0">
              <a:solidFill>
                <a:srgbClr val="0D0D0D"/>
              </a:solidFill>
              <a:latin typeface="Söhne"/>
            </a:endParaRPr>
          </a:p>
          <a:p>
            <a:pPr marL="730885" lvl="1" indent="-304165"/>
            <a:r>
              <a:rPr lang="en-US" dirty="0" err="1"/>
              <a:t>Cháy</a:t>
            </a:r>
            <a:r>
              <a:rPr lang="en-US" dirty="0"/>
              <a:t> </a:t>
            </a:r>
            <a:r>
              <a:rPr lang="en-US" dirty="0" err="1"/>
              <a:t>nổ</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xe nâng người</a:t>
            </a:r>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vi-VN" dirty="0"/>
              <a:t>xe nâng người</a:t>
            </a:r>
          </a:p>
          <a:p>
            <a:pPr marL="304165" indent="-304165">
              <a:buClr>
                <a:schemeClr val="tx1"/>
              </a:buClr>
            </a:pPr>
            <a:r>
              <a:rPr lang="en-US" dirty="0">
                <a:latin typeface="UTM Avo" panose="02040603050506020204" pitchFamily="18" charset="0"/>
              </a:rPr>
              <a:t>4</a:t>
            </a:r>
            <a:r>
              <a:rPr lang="vi-VN" dirty="0"/>
              <a:t>. Quy trình vận hành an toàn xe nâng người</a:t>
            </a:r>
          </a:p>
          <a:p>
            <a:pPr marL="304165" indent="-304165">
              <a:buClr>
                <a:schemeClr val="tx1"/>
              </a:buClr>
            </a:pPr>
            <a:r>
              <a:rPr lang="en-US" dirty="0">
                <a:latin typeface="UTM Avo" panose="02040603050506020204" pitchFamily="18" charset="0"/>
              </a:rPr>
              <a:t>5</a:t>
            </a:r>
            <a:r>
              <a:rPr lang="vi-VN" dirty="0"/>
              <a:t>. Đánh giá rủi ro và quản lý mối nguy khi vận hành xe nâng người</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xe nâng người</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vi-VN" dirty="0"/>
              <a:t>xe nâng người</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vi-VN" dirty="0"/>
              <a:t>xe nâng người</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Tổng quan về tầm quan trọng của an toàn lao động khi vận hành xe nâng người</a:t>
            </a:r>
            <a:endParaRPr lang="en-US" sz="2400" b="1" i="0" dirty="0">
              <a:effectLst/>
              <a:latin typeface="Söhne"/>
            </a:endParaRPr>
          </a:p>
          <a:p>
            <a:r>
              <a:rPr lang="vi-VN" b="0" i="0" dirty="0">
                <a:effectLst/>
                <a:latin typeface="Söhne"/>
              </a:rPr>
              <a:t>An toàn lao động khi vận hành xe nâng người (Boom Lifts) đóng vai trò vô cùng quan trọng trong mọi môi trường làm việc. </a:t>
            </a:r>
            <a:endParaRPr lang="en-US" b="0" i="0" dirty="0">
              <a:effectLst/>
              <a:latin typeface="Söhne"/>
            </a:endParaRPr>
          </a:p>
          <a:p>
            <a:r>
              <a:rPr lang="vi-VN" b="0" i="0" dirty="0">
                <a:effectLst/>
                <a:latin typeface="Söhne"/>
              </a:rPr>
              <a:t>Việc tuân thủ các quy tắc và biện pháp an toàn không chỉ bảo vệ sức khỏe và tính mạng của nhân viên mà còn đảm bảo sự ổn định và hiệu quả của công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E71CF100-3289-53AA-2E94-7DCDE98F9ABE}"/>
              </a:ext>
            </a:extLst>
          </p:cNvPr>
          <p:cNvPicPr>
            <a:picLocks noChangeAspect="1"/>
          </p:cNvPicPr>
          <p:nvPr/>
        </p:nvPicPr>
        <p:blipFill>
          <a:blip r:embed="rId3"/>
          <a:stretch>
            <a:fillRect/>
          </a:stretch>
        </p:blipFill>
        <p:spPr>
          <a:xfrm>
            <a:off x="-962372" y="3728617"/>
            <a:ext cx="4824536" cy="4824536"/>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Các giao thức và quy định an toàn quan trọng khi vận hành xe nâng người</a:t>
            </a:r>
            <a:endParaRPr lang="en-US" sz="2400" b="1" i="0" dirty="0">
              <a:effectLst/>
              <a:latin typeface="Söhne"/>
            </a:endParaRPr>
          </a:p>
          <a:p>
            <a:r>
              <a:rPr lang="vi-VN" b="0" i="0" dirty="0">
                <a:effectLst/>
                <a:latin typeface="Söhne"/>
              </a:rPr>
              <a:t>Đào tạo và chứng chỉ: Tất cả nhân viên phải được đào tạo về việc sử dụng và vận hành xe nâng người trước khi thực hiện công việc. Họ cần phải có chứng chỉ hoặc bằng cấp phù hợp để chứng minh khả năng an toàn khi vận hành thiết bị.</a:t>
            </a:r>
          </a:p>
          <a:p>
            <a:r>
              <a:rPr lang="vi-VN" b="0" i="0" dirty="0">
                <a:effectLst/>
                <a:latin typeface="Söhne"/>
              </a:rPr>
              <a:t>Thiết bị bảo vệ: Boom Lifts cần phải được trang bị đầy đủ các thiết bị bảo vệ như thắt dây an toàn, cảm biến va chạm và hệ thống dừng khẩn cấp để giảm thiểu nguy cơ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BC5BB03-6806-0076-2DF7-8FE286AD0A82}"/>
              </a:ext>
            </a:extLst>
          </p:cNvPr>
          <p:cNvPicPr>
            <a:picLocks noChangeAspect="1"/>
          </p:cNvPicPr>
          <p:nvPr/>
        </p:nvPicPr>
        <p:blipFill>
          <a:blip r:embed="rId3"/>
          <a:stretch>
            <a:fillRect/>
          </a:stretch>
        </p:blipFill>
        <p:spPr>
          <a:xfrm>
            <a:off x="-962372" y="3728617"/>
            <a:ext cx="4824536" cy="4824536"/>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xe nâng người</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Các thành phần khác nhau của xe nâng người</a:t>
            </a:r>
            <a:r>
              <a:rPr lang="en-US" sz="2000" dirty="0">
                <a:solidFill>
                  <a:schemeClr val="bg1"/>
                </a:solidFill>
              </a:rPr>
              <a:t>:</a:t>
            </a:r>
          </a:p>
          <a:p>
            <a:pPr algn="l"/>
            <a:r>
              <a:rPr lang="vi-VN" b="0" i="0" dirty="0">
                <a:effectLst/>
                <a:latin typeface="Open Sans" panose="020B0606030504020204" pitchFamily="34" charset="0"/>
              </a:rPr>
              <a:t>Boom: Đây là phần cần được kéo dài hoặc nâng lên để cung cấp khả năng di chuyển người lên và xuống từ độ cao. Boom thường được làm từ thép chịu lực, có khả năng chịu tải cao và đảm bảo an toàn cho người sử dụng.</a:t>
            </a:r>
          </a:p>
          <a:p>
            <a:pPr algn="l"/>
            <a:r>
              <a:rPr lang="vi-VN" b="0" i="0" dirty="0">
                <a:effectLst/>
                <a:latin typeface="Open Sans" panose="020B0606030504020204" pitchFamily="34" charset="0"/>
              </a:rPr>
              <a:t>Nền tảng làm việc: Đây là nơi mà người vận hành hoặc công nhân đứng khi sử dụng xe nâng. Nền tảng này thường có đủ diện tích để di chuyển một cách thoải mái và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7" name="Picture 6">
            <a:extLst>
              <a:ext uri="{FF2B5EF4-FFF2-40B4-BE49-F238E27FC236}">
                <a16:creationId xmlns:a16="http://schemas.microsoft.com/office/drawing/2014/main" id="{F338F89B-B4F8-CA0C-6985-D7EA675E0CEF}"/>
              </a:ext>
            </a:extLst>
          </p:cNvPr>
          <p:cNvPicPr>
            <a:picLocks noChangeAspect="1"/>
          </p:cNvPicPr>
          <p:nvPr/>
        </p:nvPicPr>
        <p:blipFill>
          <a:blip r:embed="rId3"/>
          <a:stretch>
            <a:fillRect/>
          </a:stretch>
        </p:blipFill>
        <p:spPr>
          <a:xfrm>
            <a:off x="6251804" y="1048047"/>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xe nâng người</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vi-VN" b="1" i="0" dirty="0">
                <a:effectLst/>
                <a:latin typeface="Open Sans" panose="020B0606030504020204" pitchFamily="34" charset="0"/>
              </a:rPr>
              <a:t>Cấu trúc và nguyên lý hoạt động của xe nâng người</a:t>
            </a:r>
            <a:r>
              <a:rPr lang="en-US" sz="2000" dirty="0">
                <a:solidFill>
                  <a:schemeClr val="bg1"/>
                </a:solidFill>
              </a:rPr>
              <a:t>:</a:t>
            </a:r>
          </a:p>
          <a:p>
            <a:pPr algn="l"/>
            <a:r>
              <a:rPr lang="vi-VN" b="0" i="0" dirty="0">
                <a:effectLst/>
                <a:latin typeface="Open Sans" panose="020B0606030504020204" pitchFamily="34" charset="0"/>
              </a:rPr>
              <a:t>Boom: Đây là phần chính của xe, thường là một cánh tay thép chịu lực có thể di chuyển lên và xuống. Boom thường có khả năng kéo dài hoặc thu ngắn để điều chỉnh độ cao làm việc của nền tảng.</a:t>
            </a:r>
          </a:p>
          <a:p>
            <a:pPr algn="l"/>
            <a:r>
              <a:rPr lang="vi-VN" b="0" i="0" dirty="0">
                <a:effectLst/>
                <a:latin typeface="Open Sans" panose="020B0606030504020204" pitchFamily="34" charset="0"/>
              </a:rPr>
              <a:t>Nền tảng làm việc: Đây là khu vực mà người vận hành hoặc công nhân đứng khi thực hiện công việc ở độ cao. Nền tảng này thường được thiết kế để có đủ không gian để di chuyển và làm việc một cách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44F10F6-10E6-0B78-7D5D-DA67DCCD80E3}"/>
              </a:ext>
            </a:extLst>
          </p:cNvPr>
          <p:cNvPicPr>
            <a:picLocks noChangeAspect="1"/>
          </p:cNvPicPr>
          <p:nvPr/>
        </p:nvPicPr>
        <p:blipFill>
          <a:blip r:embed="rId3"/>
          <a:stretch>
            <a:fillRect/>
          </a:stretch>
        </p:blipFill>
        <p:spPr>
          <a:xfrm>
            <a:off x="6251804" y="1048047"/>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xe nâng người</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C. </a:t>
            </a:r>
            <a:r>
              <a:rPr lang="vi-VN" b="1" i="0" dirty="0">
                <a:effectLst/>
                <a:latin typeface="Open Sans" panose="020B0606030504020204" pitchFamily="34" charset="0"/>
              </a:rPr>
              <a:t>Ứng dụng trong ngành xây dựng của xe nâng người</a:t>
            </a:r>
            <a:r>
              <a:rPr lang="en-US" sz="2000" dirty="0">
                <a:solidFill>
                  <a:schemeClr val="bg1"/>
                </a:solidFill>
              </a:rPr>
              <a:t>:</a:t>
            </a:r>
          </a:p>
          <a:p>
            <a:pPr algn="l"/>
            <a:r>
              <a:rPr lang="vi-VN" b="0" i="0" dirty="0">
                <a:effectLst/>
                <a:latin typeface="Open Sans" panose="020B0606030504020204" pitchFamily="34" charset="0"/>
              </a:rPr>
              <a:t>Thi công và bảo trì tòa nhà: Boom Lifts cho phép công nhân tiếp cận các vị trí cao trên tòa nhà một cách dễ dàng và an toàn. Chúng được sử dụng để thực hiện các công việc như sơn trát, lắp đặt hệ thống điện, lắp đặt cửa sổ và bảo dưỡng tòa nhà.</a:t>
            </a:r>
          </a:p>
          <a:p>
            <a:pPr algn="l"/>
            <a:r>
              <a:rPr lang="vi-VN" b="0" i="0" dirty="0">
                <a:effectLst/>
                <a:latin typeface="Open Sans" panose="020B0606030504020204" pitchFamily="34" charset="0"/>
              </a:rPr>
              <a:t>Lắp đặt hệ thống chiếu sáng và đèn: Boom Lifts giúp công nhân lắp đặt các hệ thống chiếu sáng và đèn ở các khu vực cao, như đèn đường, đèn trong nhà, hoặc hệ thống chiếu sáng công cộng, mà không cần phải sử dụng thang leo không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02378FB-1815-3DB4-1ABB-881748E30659}"/>
              </a:ext>
            </a:extLst>
          </p:cNvPr>
          <p:cNvPicPr>
            <a:picLocks noChangeAspect="1"/>
          </p:cNvPicPr>
          <p:nvPr/>
        </p:nvPicPr>
        <p:blipFill>
          <a:blip r:embed="rId3"/>
          <a:stretch>
            <a:fillRect/>
          </a:stretch>
        </p:blipFill>
        <p:spPr>
          <a:xfrm>
            <a:off x="6251804" y="1048047"/>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xe nâng người</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D. </a:t>
            </a:r>
            <a:r>
              <a:rPr lang="vi-VN" b="1" i="0" dirty="0">
                <a:effectLst/>
                <a:latin typeface="Open Sans" panose="020B0606030504020204" pitchFamily="34" charset="0"/>
              </a:rPr>
              <a:t>Những rủi ro liên quan đến việc vận hành xe nâng người</a:t>
            </a:r>
            <a:r>
              <a:rPr lang="en-US" sz="2000" dirty="0">
                <a:solidFill>
                  <a:schemeClr val="bg1"/>
                </a:solidFill>
              </a:rPr>
              <a:t>:</a:t>
            </a:r>
          </a:p>
          <a:p>
            <a:pPr algn="l"/>
            <a:r>
              <a:rPr lang="vi-VN" b="0" i="0" dirty="0">
                <a:effectLst/>
                <a:latin typeface="Open Sans" panose="020B0606030504020204" pitchFamily="34" charset="0"/>
              </a:rPr>
              <a:t>Nguy cơ rơi từ độ cao: Một trong những nguy cơ chính khi vận hành Boom Lifts là nguy cơ rơi từ độ cao. Việc không sử dụng thắt dây an toàn hoặc không tuân thủ các biện pháp an toàn có thể dẫn đến tai nạn nghiêm trọng hoặc thậm chí tử vong.</a:t>
            </a:r>
          </a:p>
          <a:p>
            <a:pPr algn="l"/>
            <a:r>
              <a:rPr lang="vi-VN" b="0" i="0" dirty="0">
                <a:effectLst/>
                <a:latin typeface="Open Sans" panose="020B0606030504020204" pitchFamily="34" charset="0"/>
              </a:rPr>
              <a:t>Va chạm với cấu trúc hoặc vật dụng khác: Boom Lifts thường hoạt động trong môi trường xây dựng phức tạp, có nguy cơ va chạm với cấu trúc, thiết bị hoặc vật dụng khác. Va chạm có thể gây hỏng hóc cho xe nâng hoặc gây thương tích cho người lao động.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043F85B-2885-349F-C723-133D3731187C}"/>
              </a:ext>
            </a:extLst>
          </p:cNvPr>
          <p:cNvPicPr>
            <a:picLocks noChangeAspect="1"/>
          </p:cNvPicPr>
          <p:nvPr/>
        </p:nvPicPr>
        <p:blipFill>
          <a:blip r:embed="rId3"/>
          <a:stretch>
            <a:fillRect/>
          </a:stretch>
        </p:blipFill>
        <p:spPr>
          <a:xfrm>
            <a:off x="6251804" y="1048047"/>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nâng người</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xe nâng người</a:t>
            </a:r>
          </a:p>
          <a:p>
            <a:pPr algn="l">
              <a:lnSpc>
                <a:spcPct val="120000"/>
              </a:lnSpc>
            </a:pPr>
            <a:r>
              <a:rPr lang="vi-VN" b="0" i="0" dirty="0">
                <a:effectLst/>
                <a:latin typeface="Open Sans" panose="020B0606030504020204" pitchFamily="34" charset="0"/>
              </a:rPr>
              <a:t>Kiểm tra trước vận hành: Trước khi bắt đầu sử dụng, hãy kiểm tra tổng thể xe nâng người. Đảm bảo rằng không có vấn đề nào đáng lo ngại như nứt, gãy hoặc hỏng hóc trên các bộ phận chính như boom, nền tảng làm việc, bánh xe và hệ thống điều khiển.</a:t>
            </a:r>
          </a:p>
          <a:p>
            <a:pPr algn="l">
              <a:lnSpc>
                <a:spcPct val="120000"/>
              </a:lnSpc>
            </a:pPr>
            <a:r>
              <a:rPr lang="vi-VN" b="0" i="0" dirty="0">
                <a:effectLst/>
                <a:latin typeface="Open Sans" panose="020B0606030504020204" pitchFamily="34" charset="0"/>
              </a:rPr>
              <a:t>Kiểm tra hệ thống điện và điều khiển: Đảm bảo rằng hệ thống điện và điều khiển hoạt động bình thường bằng cách kiểm tra tất cả các công tắc, bảng điều khiển và bộ điều khiển khác. Đảm bảo rằng tất cả các chức năng như nâng lên, hạ xuống, di chuyển và dừng đều hoạt động một cách chính xác.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5686EBC-1657-D41B-8B19-A83ADF16061F}"/>
              </a:ext>
            </a:extLst>
          </p:cNvPr>
          <p:cNvPicPr>
            <a:picLocks noChangeAspect="1"/>
          </p:cNvPicPr>
          <p:nvPr/>
        </p:nvPicPr>
        <p:blipFill>
          <a:blip r:embed="rId3"/>
          <a:stretch>
            <a:fillRect/>
          </a:stretch>
        </p:blipFill>
        <p:spPr>
          <a:xfrm>
            <a:off x="-1322412" y="3573016"/>
            <a:ext cx="4689897" cy="4689897"/>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nâng người</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xe nâng người định kỳ</a:t>
            </a:r>
          </a:p>
          <a:p>
            <a:pPr algn="l">
              <a:lnSpc>
                <a:spcPct val="120000"/>
              </a:lnSpc>
            </a:pPr>
            <a:r>
              <a:rPr lang="vi-VN" b="0" i="0" dirty="0">
                <a:effectLst/>
                <a:latin typeface="Open Sans" panose="020B0606030504020204" pitchFamily="34" charset="0"/>
              </a:rPr>
              <a:t>Kiểm tra hệ thống thủy lực: Kiểm tra áp suất dầu trong hệ thống thủy lực để đảm bảo rằng nó đủ để thực hiện các hoạt động nâng và hạ một cách an toàn. Nếu cần, hãy bổ sung dầu hoặc thay thế bộ lọc dầu theo lịch trình bảo dưỡng.</a:t>
            </a:r>
          </a:p>
          <a:p>
            <a:pPr algn="l">
              <a:lnSpc>
                <a:spcPct val="120000"/>
              </a:lnSpc>
            </a:pPr>
            <a:r>
              <a:rPr lang="vi-VN" b="0" i="0" dirty="0">
                <a:effectLst/>
                <a:latin typeface="Open Sans" panose="020B0606030504020204" pitchFamily="34" charset="0"/>
              </a:rPr>
              <a:t>Kiểm tra hệ thống điện và điều khiển: Kiểm tra tất cả các bộ phận điện và điều khiển như bộ điều khiển, bảng điều khiển và dây điện để đảm bảo rằng chúng hoạt động bình thường. Thay thế hoặc sửa chữa các bộ phận bị hỏng hoặc mòn nếu cần.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B971082-0B16-3448-1E95-2FF62422CDF5}"/>
              </a:ext>
            </a:extLst>
          </p:cNvPr>
          <p:cNvPicPr>
            <a:picLocks noChangeAspect="1"/>
          </p:cNvPicPr>
          <p:nvPr/>
        </p:nvPicPr>
        <p:blipFill>
          <a:blip r:embed="rId3"/>
          <a:stretch>
            <a:fillRect/>
          </a:stretch>
        </p:blipFill>
        <p:spPr>
          <a:xfrm>
            <a:off x="-1322412" y="3573016"/>
            <a:ext cx="4689897" cy="4689897"/>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200" b="1" dirty="0">
                <a:latin typeface="UTM Aptima" panose="02040603050506020204" pitchFamily="18" charset="0"/>
              </a:rPr>
              <a:t>Quy trình vận hành an toàn xe nâng người</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xe nâng người an toàn</a:t>
            </a:r>
            <a:r>
              <a:rPr lang="en-US" sz="2400" dirty="0"/>
              <a:t>:</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Kiểm tra trước khi sử dụng</a:t>
            </a:r>
            <a:r>
              <a:rPr lang="vi-VN" b="0" i="0" dirty="0">
                <a:solidFill>
                  <a:srgbClr val="4C4F5A"/>
                </a:solidFill>
                <a:effectLst/>
                <a:highlight>
                  <a:srgbClr val="FFFFFF"/>
                </a:highlight>
                <a:latin typeface="Open Sans" panose="020B0606030504020204" pitchFamily="34" charset="0"/>
              </a:rPr>
              <a:t>: Trước khi bắt đầu, hãy kiểm tra tổng thể xe nâng người để đảm bảo rằng không có hỏng hóc nào và tất cả các bộ phận hoạt động bình thường.</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Đào tạo và chứng chỉ</a:t>
            </a:r>
            <a:r>
              <a:rPr lang="vi-VN" b="0" i="0" dirty="0">
                <a:solidFill>
                  <a:srgbClr val="4C4F5A"/>
                </a:solidFill>
                <a:effectLst/>
                <a:highlight>
                  <a:srgbClr val="FFFFFF"/>
                </a:highlight>
                <a:latin typeface="Open Sans" panose="020B0606030504020204" pitchFamily="34" charset="0"/>
              </a:rPr>
              <a:t>: Chắc chắn rằng người vận hành đã được đào tạo và có chứng chỉ phù hợp để sử dụng xe nâng. Họ cần hiểu rõ về các quy tắc an toàn và biện pháp phòng ngừa tai nạn.</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Thắt dây an toàn</a:t>
            </a:r>
            <a:r>
              <a:rPr lang="vi-VN" b="0" i="0" dirty="0">
                <a:solidFill>
                  <a:srgbClr val="4C4F5A"/>
                </a:solidFill>
                <a:effectLst/>
                <a:highlight>
                  <a:srgbClr val="FFFFFF"/>
                </a:highlight>
                <a:latin typeface="Open Sans" panose="020B0606030504020204" pitchFamily="34" charset="0"/>
              </a:rPr>
              <a:t>: Trước khi lên nền tảng làm việc, người vận hành cần phải thắt dây an toàn vào vòng ngực và thắt chặt để đảm bảo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200" b="1" dirty="0">
                <a:latin typeface="UTM Aptima" panose="02040603050506020204" pitchFamily="18" charset="0"/>
              </a:rPr>
              <a:t>Quy trình vận hành an toàn xe nâng người</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xe nâng người</a:t>
            </a:r>
            <a:r>
              <a:rPr lang="en-US" sz="2400" dirty="0"/>
              <a:t>:</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Dừng ngay hoạt động</a:t>
            </a:r>
            <a:r>
              <a:rPr lang="vi-VN" b="0" i="0" dirty="0">
                <a:solidFill>
                  <a:srgbClr val="4C4F5A"/>
                </a:solidFill>
                <a:effectLst/>
                <a:highlight>
                  <a:srgbClr val="FFFFFF"/>
                </a:highlight>
                <a:latin typeface="Open Sans" panose="020B0606030504020204" pitchFamily="34" charset="0"/>
              </a:rPr>
              <a:t>: Trong trường hợp phát hiện sự cố hoặc nguy cơ, người vận hành cần dừng ngay hoạt động và đưa xe nâng người về vị trí an toàn.</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Báo cáo sự cố</a:t>
            </a:r>
            <a:r>
              <a:rPr lang="vi-VN" b="0" i="0" dirty="0">
                <a:solidFill>
                  <a:srgbClr val="4C4F5A"/>
                </a:solidFill>
                <a:effectLst/>
                <a:highlight>
                  <a:srgbClr val="FFFFFF"/>
                </a:highlight>
                <a:latin typeface="Open Sans" panose="020B0606030504020204" pitchFamily="34" charset="0"/>
              </a:rPr>
              <a:t>: Người vận hành cần thông báo ngay cho quản lý hoặc bộ phận an toàn lao động về sự cố và cung cấp thông tin chi tiết về tình hình để có biện pháp xử lý phù hợp.</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xe nâng người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A. </a:t>
            </a:r>
            <a:r>
              <a:rPr lang="vi-VN" b="1" i="0" dirty="0">
                <a:effectLst/>
                <a:latin typeface="Söhne"/>
              </a:rPr>
              <a:t>Nhận diện các rủi ro, mối nguy hiểm tiềm ẩn trong vận hành xe nâng người</a:t>
            </a:r>
            <a:r>
              <a:rPr lang="en-US" sz="2000" dirty="0">
                <a:latin typeface="Söhne"/>
              </a:rPr>
              <a:t>:</a:t>
            </a:r>
          </a:p>
          <a:p>
            <a:pPr algn="l"/>
            <a:r>
              <a:rPr lang="vi-VN" b="0" i="0" dirty="0">
                <a:effectLst/>
                <a:latin typeface="Söhne"/>
              </a:rPr>
              <a:t>Nguy cơ rơi từ độ cao: Việc làm việc ở độ cao trên Boom Lifts có nguy cơ rơi rất cao nếu không tuân thủ quy tắc an toàn như không sử dụng thắt dây an toàn hoặc không cẩn thận khi di chuyển trên nền tảng làm việc.</a:t>
            </a:r>
          </a:p>
          <a:p>
            <a:pPr algn="l"/>
            <a:r>
              <a:rPr lang="vi-VN" b="0" i="0" dirty="0">
                <a:effectLst/>
                <a:latin typeface="Söhne"/>
              </a:rPr>
              <a:t>Va chạm với vật dụng hoặc cấu trúc khác: Boom Lifts thường hoạt động trong môi trường xây dựng có nhiều vật dụng và cấu trúc khác. Nguy cơ va chạm với các vật dụng này có thể dẫn đến hỏng hóc của xe hoặc gây thương tích cho người lao động.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0359F784-F94E-7931-D78B-E3FAAC2CF077}"/>
              </a:ext>
            </a:extLst>
          </p:cNvPr>
          <p:cNvPicPr>
            <a:picLocks noChangeAspect="1"/>
          </p:cNvPicPr>
          <p:nvPr/>
        </p:nvPicPr>
        <p:blipFill>
          <a:blip r:embed="rId4"/>
          <a:stretch>
            <a:fillRect/>
          </a:stretch>
        </p:blipFill>
        <p:spPr>
          <a:xfrm>
            <a:off x="-1250404" y="3717032"/>
            <a:ext cx="4761905" cy="4761905"/>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xe nâng người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nâng người</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xe nâng người để việc vận hành an toàn</a:t>
            </a:r>
            <a:endParaRPr lang="en-US" b="0" i="0" dirty="0">
              <a:effectLst/>
              <a:latin typeface="Söhne"/>
            </a:endParaRPr>
          </a:p>
          <a:p>
            <a:pPr lvl="1"/>
            <a:r>
              <a:rPr lang="vi-VN" b="0" i="0" dirty="0">
                <a:effectLst/>
                <a:latin typeface="Söhne"/>
              </a:rPr>
              <a:t>Kiểm tra tổng thể: Thực hiện kiểm tra tổng thể của xe nâng người để xác định có vấn đề nào không bình thường. Điều này bao gồm kiểm tra bề ngoài, cơ cấu nâng, hệ thống lái và hệ thống điều khiển.</a:t>
            </a:r>
          </a:p>
          <a:p>
            <a:pPr lvl="1"/>
            <a:r>
              <a:rPr lang="vi-VN" b="0" i="0" dirty="0">
                <a:effectLst/>
                <a:latin typeface="Söhne"/>
              </a:rPr>
              <a:t>Kiểm tra hệ thống thủy lực: Kiểm tra hệ thống thủy lực để đảm bảo rằng áp suất dầu đủ để thực hiện các hoạt động nâng và hạ một cách an toàn. Nếu cần, bổ sung dầu hoặc thay thế bộ lọc dầu theo lịch trình bảo dưỡng.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F79BE40-13A0-28EF-BA18-6E720AD5155B}"/>
              </a:ext>
            </a:extLst>
          </p:cNvPr>
          <p:cNvPicPr>
            <a:picLocks noChangeAspect="1"/>
          </p:cNvPicPr>
          <p:nvPr/>
        </p:nvPicPr>
        <p:blipFill>
          <a:blip r:embed="rId4"/>
          <a:stretch>
            <a:fillRect/>
          </a:stretch>
        </p:blipFill>
        <p:spPr>
          <a:xfrm>
            <a:off x="-1250404" y="3717032"/>
            <a:ext cx="4761905" cy="4761905"/>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xe nâng người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nâng người</a:t>
            </a:r>
            <a:r>
              <a:rPr lang="en-US" sz="2000" dirty="0">
                <a:latin typeface="Söhne"/>
              </a:rPr>
              <a:t>:</a:t>
            </a:r>
          </a:p>
          <a:p>
            <a:pPr algn="l"/>
            <a:r>
              <a:rPr lang="en-US" b="0" i="0" dirty="0">
                <a:effectLst/>
                <a:latin typeface="Söhne"/>
              </a:rPr>
              <a:t>2. </a:t>
            </a:r>
            <a:r>
              <a:rPr lang="vi-VN" b="0" i="0" dirty="0">
                <a:effectLst/>
                <a:latin typeface="Söhne"/>
              </a:rPr>
              <a:t>Tuân thủ các quy định an toàn lao động để việc vận hành an toàn xe nâng người an toàn</a:t>
            </a:r>
            <a:endParaRPr lang="en-US" b="0" i="0" dirty="0">
              <a:effectLst/>
              <a:latin typeface="Söhne"/>
            </a:endParaRPr>
          </a:p>
          <a:p>
            <a:pPr lvl="1"/>
            <a:r>
              <a:rPr lang="vi-VN" b="0" i="0" dirty="0">
                <a:effectLst/>
                <a:latin typeface="Söhne"/>
              </a:rPr>
              <a:t>Đào tạo và chứng chỉ: Tất cả nhân viên tham gia vận hành Boom Lifts cần được đào tạo đầy đủ và có chứng chỉ phù hợp. Đào tạo này bao gồm việc hiểu biết về các nguy cơ và biện pháp an toàn khi vận hành.</a:t>
            </a:r>
          </a:p>
          <a:p>
            <a:pPr lvl="1"/>
            <a:r>
              <a:rPr lang="vi-VN" b="0" i="0" dirty="0">
                <a:effectLst/>
                <a:latin typeface="Söhne"/>
              </a:rPr>
              <a:t>Sử dụng thiết bị bảo hộ: Mọi người lao động tham gia vận hành Boom Lifts cần đảm bảo sử dụng đầy đủ thiết bị bảo hộ như mũ bảo hiểm, giày chống trượt và thắt dây an toàn.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91D02A6-0D38-BE3D-B6C8-FCE807FA6976}"/>
              </a:ext>
            </a:extLst>
          </p:cNvPr>
          <p:cNvPicPr>
            <a:picLocks noChangeAspect="1"/>
          </p:cNvPicPr>
          <p:nvPr/>
        </p:nvPicPr>
        <p:blipFill>
          <a:blip r:embed="rId4"/>
          <a:stretch>
            <a:fillRect/>
          </a:stretch>
        </p:blipFill>
        <p:spPr>
          <a:xfrm>
            <a:off x="-1250404" y="3717032"/>
            <a:ext cx="4761905" cy="4761905"/>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xe nâng người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nâng người</a:t>
            </a:r>
            <a:r>
              <a:rPr lang="en-US" sz="2000" dirty="0">
                <a:latin typeface="Söhne"/>
              </a:rPr>
              <a:t>:</a:t>
            </a:r>
          </a:p>
          <a:p>
            <a:pPr algn="l"/>
            <a:r>
              <a:rPr lang="en-US" b="0" i="0" dirty="0">
                <a:effectLst/>
                <a:latin typeface="Söhne"/>
              </a:rPr>
              <a:t>3. </a:t>
            </a:r>
            <a:r>
              <a:rPr lang="vi-VN" b="0" i="0" dirty="0">
                <a:effectLst/>
                <a:latin typeface="Söhne"/>
              </a:rPr>
              <a:t>Xác định và đánh dấu vùng an toàn khi vận hành xe nâng người</a:t>
            </a:r>
            <a:endParaRPr lang="en-US" b="0" i="0" dirty="0">
              <a:effectLst/>
              <a:latin typeface="Söhne"/>
            </a:endParaRPr>
          </a:p>
          <a:p>
            <a:pPr lvl="1"/>
            <a:r>
              <a:rPr lang="vi-VN" b="0" i="0" dirty="0">
                <a:effectLst/>
                <a:latin typeface="Söhne"/>
              </a:rPr>
              <a:t>Xác định vùng an toàn: Xác định và đánh dấu rõ ràng vùng an toàn xung quanh khu vực làm việc của Boom Lifts. Điều này bao gồm việc xác định các khu vực nguy hiểm như vật liệu rơi từ độ cao, đường đi của các phương tiện khác, và các vật dụng cố định trong khu vực làm việc.</a:t>
            </a:r>
          </a:p>
          <a:p>
            <a:pPr lvl="1"/>
            <a:r>
              <a:rPr lang="vi-VN" b="0" i="0" dirty="0">
                <a:effectLst/>
                <a:latin typeface="Söhne"/>
              </a:rPr>
              <a:t>Sử dụng biển báo và dấu hiệu an toàn: Đặt biển báo cảnh báo và dấu hiệu an toàn ở các vị trí chiến lược để cảnh báo người lao động và người điều khiển xe về các nguy hiểm tiềm ẩn và vùng an toàn.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9D3A8D2-8613-C297-6383-54CE889340FF}"/>
              </a:ext>
            </a:extLst>
          </p:cNvPr>
          <p:cNvPicPr>
            <a:picLocks noChangeAspect="1"/>
          </p:cNvPicPr>
          <p:nvPr/>
        </p:nvPicPr>
        <p:blipFill>
          <a:blip r:embed="rId4"/>
          <a:stretch>
            <a:fillRect/>
          </a:stretch>
        </p:blipFill>
        <p:spPr>
          <a:xfrm>
            <a:off x="-1250404" y="3717032"/>
            <a:ext cx="4761905" cy="4761905"/>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xe nâng người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nâng người</a:t>
            </a:r>
            <a:r>
              <a:rPr lang="en-US" sz="2000" dirty="0">
                <a:latin typeface="Söhne"/>
              </a:rPr>
              <a:t>:</a:t>
            </a:r>
          </a:p>
          <a:p>
            <a:pPr algn="l"/>
            <a:r>
              <a:rPr lang="en-US" b="0" i="0" dirty="0">
                <a:effectLst/>
                <a:latin typeface="Söhne"/>
              </a:rPr>
              <a:t>4. </a:t>
            </a:r>
            <a:r>
              <a:rPr lang="vi-VN" b="0" i="0" dirty="0">
                <a:effectLst/>
                <a:latin typeface="Söhne"/>
              </a:rPr>
              <a:t>Sử dụng thiết bị bảo hộ cá nhân khi vận hành xe nâng người</a:t>
            </a:r>
            <a:endParaRPr lang="en-US" b="0" i="0" dirty="0">
              <a:effectLst/>
              <a:latin typeface="Söhne"/>
            </a:endParaRPr>
          </a:p>
          <a:p>
            <a:pPr lvl="1"/>
            <a:r>
              <a:rPr lang="vi-VN" b="0" i="0" dirty="0">
                <a:effectLst/>
                <a:latin typeface="Söhne"/>
              </a:rPr>
              <a:t>Mũ bảo hiểm: Mũ bảo hiểm được đặc biệt thiết kế để bảo vệ đầu khỏi các vật dụng rơi từ độ cao hoặc va chạm không mong muốn.</a:t>
            </a:r>
          </a:p>
          <a:p>
            <a:pPr lvl="1"/>
            <a:r>
              <a:rPr lang="vi-VN" b="0" i="0" dirty="0">
                <a:effectLst/>
                <a:latin typeface="Söhne"/>
              </a:rPr>
              <a:t>Kính bảo hộ: Kính bảo hộ giúp bảo vệ mắt khỏi bụi, mảnh vụn và các vật thể khác có thể gây tổn thương khi vận hành xe nâng.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C6DF55B-CC83-78F0-7C38-358AB50FB286}"/>
              </a:ext>
            </a:extLst>
          </p:cNvPr>
          <p:cNvPicPr>
            <a:picLocks noChangeAspect="1"/>
          </p:cNvPicPr>
          <p:nvPr/>
        </p:nvPicPr>
        <p:blipFill>
          <a:blip r:embed="rId4"/>
          <a:stretch>
            <a:fillRect/>
          </a:stretch>
        </p:blipFill>
        <p:spPr>
          <a:xfrm>
            <a:off x="-1250404" y="3717032"/>
            <a:ext cx="4761905" cy="4761905"/>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xe nâng người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nâng người</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xe nâng người</a:t>
            </a:r>
            <a:endParaRPr lang="en-US" b="0" i="0" dirty="0">
              <a:effectLst/>
              <a:latin typeface="Söhne"/>
            </a:endParaRPr>
          </a:p>
          <a:p>
            <a:pPr lvl="1"/>
            <a:r>
              <a:rPr lang="vi-VN" b="0" i="0" dirty="0">
                <a:effectLst/>
                <a:latin typeface="Söhne"/>
              </a:rPr>
              <a:t>Dừng hoạt động ngay lập tức: Ngay khi phát hiện sự cố, người vận hành cần dừng hoạt động của xe nâng người ngay lập tức để ngăn ngừa tai nạn lan rộng.</a:t>
            </a:r>
          </a:p>
          <a:p>
            <a:pPr lvl="1"/>
            <a:r>
              <a:rPr lang="vi-VN" b="0" i="0" dirty="0">
                <a:effectLst/>
                <a:latin typeface="Söhne"/>
              </a:rPr>
              <a:t>Bảo vệ tính mạng và sức khỏe: Đảm bảo an toàn cho mọi người bằng cách di chuyển họ ra khỏi vùng nguy hiểm một cách an toàn nhất có thể.</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45D9A79-28C1-6405-84FB-C4B6C8DC3F02}"/>
              </a:ext>
            </a:extLst>
          </p:cNvPr>
          <p:cNvPicPr>
            <a:picLocks noChangeAspect="1"/>
          </p:cNvPicPr>
          <p:nvPr/>
        </p:nvPicPr>
        <p:blipFill>
          <a:blip r:embed="rId4"/>
          <a:stretch>
            <a:fillRect/>
          </a:stretch>
        </p:blipFill>
        <p:spPr>
          <a:xfrm>
            <a:off x="-1250404" y="3717032"/>
            <a:ext cx="4761905" cy="4761905"/>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xe nâng người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nâng người</a:t>
            </a:r>
            <a:r>
              <a:rPr lang="en-US" sz="2000" dirty="0">
                <a:latin typeface="Söhne"/>
              </a:rPr>
              <a:t>:</a:t>
            </a:r>
          </a:p>
          <a:p>
            <a:pPr algn="l"/>
            <a:r>
              <a:rPr lang="en-US" b="0" i="0" dirty="0">
                <a:effectLst/>
                <a:latin typeface="Söhne"/>
              </a:rPr>
              <a:t>6. </a:t>
            </a:r>
            <a:r>
              <a:rPr lang="vi-VN" b="0" i="0" dirty="0">
                <a:effectLst/>
                <a:latin typeface="Söhne"/>
              </a:rPr>
              <a:t>Tham gia các khóa học an toàn lao động khi vận hành xe nâng người</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8EBD5D9-550D-6274-55F8-E27B7AB14D2E}"/>
              </a:ext>
            </a:extLst>
          </p:cNvPr>
          <p:cNvPicPr>
            <a:picLocks noChangeAspect="1"/>
          </p:cNvPicPr>
          <p:nvPr/>
        </p:nvPicPr>
        <p:blipFill>
          <a:blip r:embed="rId4"/>
          <a:stretch>
            <a:fillRect/>
          </a:stretch>
        </p:blipFill>
        <p:spPr>
          <a:xfrm>
            <a:off x="-1250404" y="3717032"/>
            <a:ext cx="4761905" cy="4761905"/>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xe nâng người</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xe nâng người</a:t>
            </a:r>
            <a:endParaRPr lang="en-US" sz="2400" b="1" i="0" dirty="0">
              <a:effectLst/>
              <a:latin typeface="Söhne"/>
            </a:endParaRPr>
          </a:p>
          <a:p>
            <a:r>
              <a:rPr lang="vi-VN" b="0" i="0" dirty="0">
                <a:effectLst/>
                <a:latin typeface="Söhne"/>
              </a:rPr>
              <a:t>Mưa và tuyết: Trong điều kiện mưa hoặc tuyết, bề mặt làm việc có thể trơn trượt, làm tăng nguy cơ trượt và rơi từ độ cao. Ngoài ra, mưa và tuyết cũng làm giảm khả năng nhìn rõ ràng của người vận hành và có thể gây ra sự cố khi di chuyển.</a:t>
            </a:r>
          </a:p>
          <a:p>
            <a:r>
              <a:rPr lang="vi-VN" b="0" i="0" dirty="0">
                <a:effectLst/>
                <a:latin typeface="Söhne"/>
              </a:rPr>
              <a:t>Gió mạnh: Gió mạnh có thể làm dao động Boom Lifts và tạo ra nguy cơ mất kiểm soát, đặc biệt là ở độ cao. Nó cũng có thể làm tăng nguy cơ va chạm với cấu trúc xung quanh hoặc các vật dụng khác.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EBC5EB40-7E66-FC36-AA6D-C0B9305ABDDC}"/>
              </a:ext>
            </a:extLst>
          </p:cNvPr>
          <p:cNvPicPr>
            <a:picLocks noChangeAspect="1"/>
          </p:cNvPicPr>
          <p:nvPr/>
        </p:nvPicPr>
        <p:blipFill>
          <a:blip r:embed="rId3"/>
          <a:stretch>
            <a:fillRect/>
          </a:stretch>
        </p:blipFill>
        <p:spPr>
          <a:xfrm>
            <a:off x="-890364" y="3717032"/>
            <a:ext cx="4761905" cy="4761905"/>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xe nâng người</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xe nâng người</a:t>
            </a:r>
            <a:endParaRPr lang="en-US" sz="2400" b="1" i="0" dirty="0">
              <a:effectLst/>
              <a:latin typeface="Söhne"/>
            </a:endParaRPr>
          </a:p>
          <a:p>
            <a:r>
              <a:rPr lang="vi-VN" b="0" i="0" dirty="0">
                <a:effectLst/>
                <a:latin typeface="Söhne"/>
              </a:rPr>
              <a:t>Địa hình làm việc: Môi trường làm việc có địa hình phức tạp như nền đất không đồng đều, bãi đất chất lượng kém hoặc khu vực hẹp hòi có thể tạo ra thách thức trong việc di chuyển và vận hành xe nâng người. </a:t>
            </a:r>
            <a:endParaRPr lang="en-US" b="0" i="0" dirty="0">
              <a:effectLst/>
              <a:latin typeface="Söhne"/>
            </a:endParaRPr>
          </a:p>
          <a:p>
            <a:r>
              <a:rPr lang="vi-VN" b="0" i="0" dirty="0">
                <a:effectLst/>
                <a:latin typeface="Söhne"/>
              </a:rPr>
              <a:t>Khí hậu và điều kiện thời tiết: Khí hậu khắc nghiệt như nhiệt đới ẩm ướt, lạnh giá hoặc mưa tuyết có thể ảnh hưởng đến sự an toàn và hiệu suất của việc vận hành xe nâng người.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4DDC322-CF78-5671-7752-9103C45DEEB5}"/>
              </a:ext>
            </a:extLst>
          </p:cNvPr>
          <p:cNvPicPr>
            <a:picLocks noChangeAspect="1"/>
          </p:cNvPicPr>
          <p:nvPr/>
        </p:nvPicPr>
        <p:blipFill>
          <a:blip r:embed="rId3"/>
          <a:stretch>
            <a:fillRect/>
          </a:stretch>
        </p:blipFill>
        <p:spPr>
          <a:xfrm>
            <a:off x="-890364" y="3717032"/>
            <a:ext cx="4761905" cy="4761905"/>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xe nâng người</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C. </a:t>
            </a:r>
            <a:r>
              <a:rPr lang="vi-VN" sz="2400" b="1" i="0" dirty="0">
                <a:effectLst/>
                <a:latin typeface="Söhne"/>
              </a:rPr>
              <a:t>Tình trạng kỹ thuật của xe nâng người ảnh hưởng như thế nào đến việc vận hành xe nâng người</a:t>
            </a:r>
            <a:endParaRPr lang="en-US" sz="2400" b="1" i="0" dirty="0">
              <a:effectLst/>
              <a:latin typeface="Söhne"/>
            </a:endParaRPr>
          </a:p>
          <a:p>
            <a:r>
              <a:rPr lang="vi-VN" b="0" i="0" dirty="0">
                <a:effectLst/>
                <a:latin typeface="Söhne"/>
              </a:rPr>
              <a:t>Hiệu suất hoạt động: Các thành phần cơ khí và điện tử của xe nâng cần phải hoạt động một cách mạnh mẽ và chính xác để đảm bảo hiệu suất vận hành. Sự cố kỹ thuật như hỏng hóc hoặc hao mòn có thể làm giảm hiệu suất và tăng nguy cơ tai nạn.</a:t>
            </a:r>
          </a:p>
          <a:p>
            <a:r>
              <a:rPr lang="vi-VN" b="0" i="0" dirty="0">
                <a:effectLst/>
                <a:latin typeface="Söhne"/>
              </a:rPr>
              <a:t>An toàn vận hành: Một xe nâng người không được bảo trì đúng cách có thể gây ra các vấn đề an toàn, như hệ thống phanh không hoạt động đúng cách, thang nâng không ổn định, hoặc hệ thống điện gặp sự cố.</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B1C54F5-EDA2-6E12-7489-498C5818B1F3}"/>
              </a:ext>
            </a:extLst>
          </p:cNvPr>
          <p:cNvPicPr>
            <a:picLocks noChangeAspect="1"/>
          </p:cNvPicPr>
          <p:nvPr/>
        </p:nvPicPr>
        <p:blipFill>
          <a:blip r:embed="rId3"/>
          <a:stretch>
            <a:fillRect/>
          </a:stretch>
        </p:blipFill>
        <p:spPr>
          <a:xfrm>
            <a:off x="-890364" y="3717032"/>
            <a:ext cx="4761905" cy="4761905"/>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xe nâng người</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xe nâng người</a:t>
            </a:r>
            <a:endParaRPr lang="en-US" sz="2400" b="1" i="0" dirty="0">
              <a:effectLst/>
              <a:latin typeface="Söhne"/>
            </a:endParaRPr>
          </a:p>
          <a:p>
            <a:r>
              <a:rPr lang="vi-VN" b="0" i="0" dirty="0">
                <a:effectLst/>
                <a:latin typeface="Söhne"/>
              </a:rPr>
              <a:t>Kiến thức về an toàn: Người lao động cần hiểu rõ về các quy định an toàn và quy trình vận hành đúng cách của xe nâng người. Kiến thức này giúp họ nhận biết và đối phó với các nguy cơ tiềm ẩn, giảm thiểu rủi ro tai nạn.</a:t>
            </a:r>
          </a:p>
          <a:p>
            <a:r>
              <a:rPr lang="vi-VN" b="0" i="0" dirty="0">
                <a:effectLst/>
                <a:latin typeface="Söhne"/>
              </a:rPr>
              <a:t>Kỹ năng vận hành: Kỹ năng vận hành chính xác và tự tin là yếu tố quan trọng để điều khiển xe nâng người một cách an toàn và hiệu quả. Người lao động cần phải được đào tạo và có kỹ năng về việc sử dụng các bộ điều khiển và thiết bị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54E4880-50B0-7235-F6C9-1543EF0B801C}"/>
              </a:ext>
            </a:extLst>
          </p:cNvPr>
          <p:cNvPicPr>
            <a:picLocks noChangeAspect="1"/>
          </p:cNvPicPr>
          <p:nvPr/>
        </p:nvPicPr>
        <p:blipFill>
          <a:blip r:embed="rId3"/>
          <a:stretch>
            <a:fillRect/>
          </a:stretch>
        </p:blipFill>
        <p:spPr>
          <a:xfrm>
            <a:off x="-890364" y="3717032"/>
            <a:ext cx="4761905" cy="4761905"/>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245895" cy="1143000"/>
          </a:xfrm>
        </p:spPr>
        <p:txBody>
          <a:bodyPr anchor="t">
            <a:noAutofit/>
          </a:bodyPr>
          <a:lstStyle/>
          <a:p>
            <a:pPr>
              <a:lnSpc>
                <a:spcPct val="100000"/>
              </a:lnSpc>
            </a:pPr>
            <a:r>
              <a:rPr lang="vi-VN" sz="3200" b="1" dirty="0">
                <a:solidFill>
                  <a:schemeClr val="bg1"/>
                </a:solidFill>
                <a:latin typeface="UTM Aptima" panose="02040603050506020204" pitchFamily="18" charset="0"/>
              </a:rPr>
              <a:t>Đào tạo an toàn lao động về kỹ năng vận hành xe nâng người an 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xe nâng người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Hiểu biết về quy trình an toàn: Đào tạo giúp người vận hành hiểu rõ về các quy trình an toàn cần tuân thủ khi vận hành xe nâng người, từ việc kiểm tra trước khi sử dụng đến các biện pháp phòng ngừa tai nạn.</a:t>
            </a:r>
          </a:p>
          <a:p>
            <a:pPr algn="l"/>
            <a:r>
              <a:rPr lang="vi-VN" b="0" i="0" dirty="0">
                <a:effectLst/>
                <a:latin typeface="Open Sans" panose="020B0606030504020204" pitchFamily="34" charset="0"/>
              </a:rPr>
              <a:t>Giảm nguy cơ tai nạn: Đào tạo an toàn giúp người vận hành nhận biết và đối phó với các nguy cơ tiềm ẩn khi vận hành xe nâng người, từ việc xử lý tình huống khẩn cấp đến việc điều khiển xe an toàn trên cao.</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B7548CF8-ED3B-A218-DF6C-25F167F56E8F}"/>
              </a:ext>
            </a:extLst>
          </p:cNvPr>
          <p:cNvPicPr>
            <a:picLocks noChangeAspect="1"/>
          </p:cNvPicPr>
          <p:nvPr/>
        </p:nvPicPr>
        <p:blipFill>
          <a:blip r:embed="rId3"/>
          <a:stretch>
            <a:fillRect/>
          </a:stretch>
        </p:blipFill>
        <p:spPr>
          <a:xfrm>
            <a:off x="6526460" y="1248833"/>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821959" cy="1143000"/>
          </a:xfrm>
        </p:spPr>
        <p:txBody>
          <a:bodyPr anchor="t">
            <a:noAutofit/>
          </a:bodyPr>
          <a:lstStyle/>
          <a:p>
            <a:pPr>
              <a:lnSpc>
                <a:spcPct val="100000"/>
              </a:lnSpc>
            </a:pPr>
            <a:r>
              <a:rPr lang="vi-VN" sz="3200" b="1" dirty="0">
                <a:solidFill>
                  <a:schemeClr val="bg1"/>
                </a:solidFill>
                <a:latin typeface="UTM Aptima" panose="02040603050506020204" pitchFamily="18" charset="0"/>
              </a:rPr>
              <a:t>Đào tạo an toàn lao động về kỹ năng vận hành xe nâng người an 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vi-VN" b="1" i="0" dirty="0">
                <a:effectLst/>
                <a:latin typeface="Open Sans" panose="020B0606030504020204" pitchFamily="34" charset="0"/>
              </a:rPr>
              <a:t>Huấn luyện an toàn lao động vận hành xe nâng người ở đâu?</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39DA101-A05A-B55E-9DDD-47D7E1E3F924}"/>
              </a:ext>
            </a:extLst>
          </p:cNvPr>
          <p:cNvPicPr>
            <a:picLocks noChangeAspect="1"/>
          </p:cNvPicPr>
          <p:nvPr/>
        </p:nvPicPr>
        <p:blipFill>
          <a:blip r:embed="rId3"/>
          <a:stretch>
            <a:fillRect/>
          </a:stretch>
        </p:blipFill>
        <p:spPr>
          <a:xfrm>
            <a:off x="6526460" y="1248833"/>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Ý nghĩa của an toàn lao động trong việc vận hành xe nâng người</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Tầm quan trọng của việc duy trì an toàn lao động trong vận hành xe nâng người</a:t>
            </a:r>
          </a:p>
          <a:p>
            <a:pPr algn="l">
              <a:lnSpc>
                <a:spcPct val="120000"/>
              </a:lnSpc>
            </a:pPr>
            <a:r>
              <a:rPr lang="vi-VN" b="0" i="0" dirty="0">
                <a:effectLst/>
                <a:latin typeface="Open Sans" panose="020B0606030504020204" pitchFamily="34" charset="0"/>
              </a:rPr>
              <a:t>Bảo vệ người lao động: An toàn lao động không chỉ đảm bảo cho sự an toàn cá nhân mà còn bảo vệ tính mạng và sức khỏe của toàn bộ nhân viên. </a:t>
            </a:r>
          </a:p>
          <a:p>
            <a:pPr algn="l">
              <a:lnSpc>
                <a:spcPct val="120000"/>
              </a:lnSpc>
            </a:pPr>
            <a:r>
              <a:rPr lang="vi-VN" b="0" i="0" dirty="0">
                <a:effectLst/>
                <a:latin typeface="Open Sans" panose="020B0606030504020204" pitchFamily="34" charset="0"/>
              </a:rPr>
              <a:t>Tăng cường hiệu suất lao động: Một môi trường làm việc an toàn tạo điều kiện thuận lợi cho người lao động làm việc hiệu quả hơn. Khi họ cảm thấy an toàn và được bảo vệ, họ sẽ làm việc với tinh thần hứng khởi và tự tin hơn, từ đó tăng cường hiệu suất lao động và chất lượng công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4E89F20E-1B34-242B-C28A-6A2DB3B6922B}"/>
              </a:ext>
            </a:extLst>
          </p:cNvPr>
          <p:cNvPicPr>
            <a:picLocks noChangeAspect="1"/>
          </p:cNvPicPr>
          <p:nvPr/>
        </p:nvPicPr>
        <p:blipFill>
          <a:blip r:embed="rId3"/>
          <a:stretch>
            <a:fillRect/>
          </a:stretch>
        </p:blipFill>
        <p:spPr>
          <a:xfrm>
            <a:off x="-1394420" y="3222576"/>
            <a:ext cx="5328592" cy="5328592"/>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Ý nghĩa của an toàn lao động trong việc vận hành xe nâng người</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xe nâng người</a:t>
            </a:r>
          </a:p>
          <a:p>
            <a:pPr algn="l">
              <a:lnSpc>
                <a:spcPct val="120000"/>
              </a:lnSpc>
            </a:pPr>
            <a:r>
              <a:rPr lang="vi-VN" b="0" i="0" dirty="0">
                <a:effectLst/>
                <a:latin typeface="Open Sans" panose="020B0606030504020204" pitchFamily="34" charset="0"/>
              </a:rPr>
              <a:t>Kiểm tra trước khi sử dụng: Trước khi bắt đầu vận hành, hãy kiểm tra kỹ lưỡng xe nâng người để đảm bảo rằng tất cả các thành phần và hệ thống hoạt động đúng cách, bao gồm hệ thống phanh, hệ thống nâng và hệ thống điều khiển.</a:t>
            </a:r>
          </a:p>
          <a:p>
            <a:pPr algn="l">
              <a:lnSpc>
                <a:spcPct val="120000"/>
              </a:lnSpc>
            </a:pPr>
            <a:r>
              <a:rPr lang="vi-VN" b="0" i="0" dirty="0">
                <a:effectLst/>
                <a:latin typeface="Open Sans" panose="020B0606030504020204" pitchFamily="34" charset="0"/>
              </a:rPr>
              <a:t>Sử dụng thiết bị bảo hộ cá nhân: Luôn luôn đảm bảo rằng người vận hành và nhân viên xung quanh đều đang sử dụng đầy đủ thiết bị bảo hộ cá nhân như mũ bảo hiểm, kính bảo hộ và giày đạp chống đinh.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BA3B5E7-3697-4CF9-3C33-4D23C2C1310A}"/>
              </a:ext>
            </a:extLst>
          </p:cNvPr>
          <p:cNvPicPr>
            <a:picLocks noChangeAspect="1"/>
          </p:cNvPicPr>
          <p:nvPr/>
        </p:nvPicPr>
        <p:blipFill>
          <a:blip r:embed="rId3"/>
          <a:stretch>
            <a:fillRect/>
          </a:stretch>
        </p:blipFill>
        <p:spPr>
          <a:xfrm>
            <a:off x="-1394420" y="3222576"/>
            <a:ext cx="5328592" cy="5328592"/>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175</TotalTime>
  <Words>3645</Words>
  <Application>Microsoft Office PowerPoint</Application>
  <PresentationFormat>Custom</PresentationFormat>
  <Paragraphs>145</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VẬN HÀNH XE NÂNG NGƯỜI</vt:lpstr>
      <vt:lpstr>Một số vụ tai nạn lao động khi vận hành xe nâng người</vt:lpstr>
      <vt:lpstr>Tóm tắt bài học</vt:lpstr>
      <vt:lpstr>Giới thiệu</vt:lpstr>
      <vt:lpstr>Giới thiệu</vt:lpstr>
      <vt:lpstr>Thành Phần Và Chức Năng Của xe nâng người</vt:lpstr>
      <vt:lpstr>Thành Phần Và Chức Năng Của xe nâng người</vt:lpstr>
      <vt:lpstr>Thành Phần Và Chức Năng Của xe nâng người</vt:lpstr>
      <vt:lpstr>Thành Phần Và Chức Năng Của xe nâng người</vt:lpstr>
      <vt:lpstr>Kiểm tra và bảo trì an toàn trước khi vận hành xe nâng người</vt:lpstr>
      <vt:lpstr>Kiểm tra và bảo trì an toàn trước khi vận hành xe nâng người</vt:lpstr>
      <vt:lpstr>Quy trình vận hành an toàn xe nâng người</vt:lpstr>
      <vt:lpstr>Quy trình vận hành an toàn xe nâng người</vt:lpstr>
      <vt:lpstr>Đánh giá rủi ro và quản lý mối nguy khi vận hành xe nâng người</vt:lpstr>
      <vt:lpstr>Đánh giá rủi ro và quản lý mối nguy khi vận hành xe nâng người</vt:lpstr>
      <vt:lpstr>Đánh giá rủi ro và quản lý mối nguy khi vận hành xe nâng người</vt:lpstr>
      <vt:lpstr>Đánh giá rủi ro và quản lý mối nguy khi vận hành xe nâng người</vt:lpstr>
      <vt:lpstr>Đánh giá rủi ro và quản lý mối nguy khi vận hành xe nâng người</vt:lpstr>
      <vt:lpstr>Đánh giá rủi ro và quản lý mối nguy khi vận hành xe nâng người</vt:lpstr>
      <vt:lpstr>Đánh giá rủi ro và quản lý mối nguy khi vận hành xe nâng người</vt:lpstr>
      <vt:lpstr>Các yếu tố ảnh hưởng đến an toàn lao động khi vận hành xe nâng người</vt:lpstr>
      <vt:lpstr>Các yếu tố ảnh hưởng đến an toàn lao động khi vận hành xe nâng người</vt:lpstr>
      <vt:lpstr>Các yếu tố ảnh hưởng đến an toàn lao động khi vận hành xe nâng người</vt:lpstr>
      <vt:lpstr>Các yếu tố ảnh hưởng đến an toàn lao động khi vận hành xe nâng người</vt:lpstr>
      <vt:lpstr>Đào tạo an toàn lao động về kỹ năng vận hành xe nâng người an toàn</vt:lpstr>
      <vt:lpstr>Đào tạo an toàn lao động về kỹ năng vận hành xe nâng người an toàn</vt:lpstr>
      <vt:lpstr>Ý nghĩa của an toàn lao động trong việc vận hành xe nâng người</vt:lpstr>
      <vt:lpstr>Ý nghĩa của an toàn lao động trong việc vận hành xe nâng người</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2024-04-22T03:52:24Z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