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XE SAN GẠT</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697F01A-7981-B43F-EBD5-6B449D6607F6}"/>
              </a:ext>
            </a:extLst>
          </p:cNvPr>
          <p:cNvPicPr>
            <a:picLocks noChangeAspect="1"/>
          </p:cNvPicPr>
          <p:nvPr/>
        </p:nvPicPr>
        <p:blipFill>
          <a:blip r:embed="rId4"/>
          <a:stretch>
            <a:fillRect/>
          </a:stretch>
        </p:blipFill>
        <p:spPr>
          <a:xfrm>
            <a:off x="4324732" y="3717032"/>
            <a:ext cx="3537769" cy="3537769"/>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xe</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san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gạt</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lnSpcReduction="20000"/>
          </a:bodyPr>
          <a:lstStyle/>
          <a:p>
            <a:pPr marL="0" indent="0">
              <a:buNone/>
            </a:pPr>
            <a:r>
              <a:rPr lang="vi-VN" b="0" i="0" dirty="0">
                <a:solidFill>
                  <a:srgbClr val="0D0D0D"/>
                </a:solidFill>
                <a:effectLst/>
                <a:latin typeface="Söhne"/>
              </a:rPr>
              <a:t>Việc vận hành xe san gạt, mặc dù là một phần quan trọng trong công việc xây dựng và bảo dưỡng đường bộ, nhưng cũng mang theo nhiều nguy cơ tai nạn lao động nếu không được thực hiện một cách an toàn và cẩn thận</a:t>
            </a:r>
            <a:r>
              <a:rPr lang="en-US" sz="2000" dirty="0">
                <a:ea typeface="+mn-lt"/>
                <a:cs typeface="+mn-lt"/>
              </a:rPr>
              <a:t>:</a:t>
            </a:r>
            <a:endParaRPr lang="en-US" dirty="0"/>
          </a:p>
          <a:p>
            <a:pPr marL="730885" lvl="1" indent="-304165"/>
            <a:r>
              <a:rPr lang="en-US" i="0" dirty="0">
                <a:solidFill>
                  <a:srgbClr val="0D0D0D"/>
                </a:solidFill>
                <a:effectLst/>
                <a:latin typeface="Söhne"/>
              </a:rPr>
              <a:t>Va </a:t>
            </a:r>
            <a:r>
              <a:rPr lang="en-US" i="0" dirty="0" err="1">
                <a:solidFill>
                  <a:srgbClr val="0D0D0D"/>
                </a:solidFill>
                <a:effectLst/>
                <a:latin typeface="Söhne"/>
              </a:rPr>
              <a:t>chạm</a:t>
            </a:r>
            <a:r>
              <a:rPr lang="en-US" i="0" dirty="0">
                <a:solidFill>
                  <a:srgbClr val="0D0D0D"/>
                </a:solidFill>
                <a:effectLst/>
                <a:latin typeface="Söhne"/>
              </a:rPr>
              <a:t> </a:t>
            </a:r>
            <a:r>
              <a:rPr lang="en-US" i="0" dirty="0" err="1">
                <a:solidFill>
                  <a:srgbClr val="0D0D0D"/>
                </a:solidFill>
                <a:effectLst/>
                <a:latin typeface="Söhne"/>
              </a:rPr>
              <a:t>với</a:t>
            </a:r>
            <a:r>
              <a:rPr lang="en-US" i="0" dirty="0">
                <a:solidFill>
                  <a:srgbClr val="0D0D0D"/>
                </a:solidFill>
                <a:effectLst/>
                <a:latin typeface="Söhne"/>
              </a:rPr>
              <a:t> </a:t>
            </a:r>
            <a:r>
              <a:rPr lang="en-US" i="0" dirty="0" err="1">
                <a:solidFill>
                  <a:srgbClr val="0D0D0D"/>
                </a:solidFill>
                <a:effectLst/>
                <a:latin typeface="Söhne"/>
              </a:rPr>
              <a:t>các</a:t>
            </a:r>
            <a:r>
              <a:rPr lang="en-US" i="0" dirty="0">
                <a:solidFill>
                  <a:srgbClr val="0D0D0D"/>
                </a:solidFill>
                <a:effectLst/>
                <a:latin typeface="Söhne"/>
              </a:rPr>
              <a:t> </a:t>
            </a:r>
            <a:r>
              <a:rPr lang="en-US" i="0" dirty="0" err="1">
                <a:solidFill>
                  <a:srgbClr val="0D0D0D"/>
                </a:solidFill>
                <a:effectLst/>
                <a:latin typeface="Söhne"/>
              </a:rPr>
              <a:t>vật</a:t>
            </a:r>
            <a:r>
              <a:rPr lang="en-US" i="0" dirty="0">
                <a:solidFill>
                  <a:srgbClr val="0D0D0D"/>
                </a:solidFill>
                <a:effectLst/>
                <a:latin typeface="Söhne"/>
              </a:rPr>
              <a:t> </a:t>
            </a:r>
            <a:r>
              <a:rPr lang="en-US" i="0" dirty="0" err="1">
                <a:solidFill>
                  <a:srgbClr val="0D0D0D"/>
                </a:solidFill>
                <a:effectLst/>
                <a:latin typeface="Söhne"/>
              </a:rPr>
              <a:t>cản</a:t>
            </a:r>
            <a:r>
              <a:rPr lang="en-US" i="0" dirty="0">
                <a:solidFill>
                  <a:srgbClr val="0D0D0D"/>
                </a:solidFill>
                <a:effectLst/>
                <a:latin typeface="Söhne"/>
              </a:rPr>
              <a:t> </a:t>
            </a:r>
            <a:r>
              <a:rPr lang="en-US" i="0" dirty="0" err="1">
                <a:solidFill>
                  <a:srgbClr val="0D0D0D"/>
                </a:solidFill>
                <a:effectLst/>
                <a:latin typeface="Söhne"/>
              </a:rPr>
              <a:t>không</a:t>
            </a:r>
            <a:r>
              <a:rPr lang="en-US" i="0" dirty="0">
                <a:solidFill>
                  <a:srgbClr val="0D0D0D"/>
                </a:solidFill>
                <a:effectLst/>
                <a:latin typeface="Söhne"/>
              </a:rPr>
              <a:t> </a:t>
            </a:r>
            <a:r>
              <a:rPr lang="en-US" i="0" dirty="0" err="1">
                <a:solidFill>
                  <a:srgbClr val="0D0D0D"/>
                </a:solidFill>
                <a:effectLst/>
                <a:latin typeface="Söhne"/>
              </a:rPr>
              <a:t>mong</a:t>
            </a:r>
            <a:r>
              <a:rPr lang="en-US" i="0" dirty="0">
                <a:solidFill>
                  <a:srgbClr val="0D0D0D"/>
                </a:solidFill>
                <a:effectLst/>
                <a:latin typeface="Söhne"/>
              </a:rPr>
              <a:t> </a:t>
            </a:r>
            <a:r>
              <a:rPr lang="en-US" i="0" dirty="0" err="1">
                <a:solidFill>
                  <a:srgbClr val="0D0D0D"/>
                </a:solidFill>
                <a:effectLst/>
                <a:latin typeface="Söhne"/>
              </a:rPr>
              <a:t>muốn</a:t>
            </a:r>
            <a:endParaRPr lang="en-US" i="0" dirty="0">
              <a:solidFill>
                <a:srgbClr val="0D0D0D"/>
              </a:solidFill>
              <a:effectLst/>
              <a:latin typeface="Söhne"/>
            </a:endParaRPr>
          </a:p>
          <a:p>
            <a:pPr marL="730885" lvl="1" indent="-304165"/>
            <a:r>
              <a:rPr lang="en-US" dirty="0" err="1"/>
              <a:t>Lật</a:t>
            </a:r>
            <a:r>
              <a:rPr lang="en-US" dirty="0"/>
              <a:t> </a:t>
            </a:r>
            <a:r>
              <a:rPr lang="en-US" dirty="0" err="1"/>
              <a:t>xe</a:t>
            </a:r>
            <a:r>
              <a:rPr lang="en-US" dirty="0"/>
              <a:t> do </a:t>
            </a:r>
            <a:r>
              <a:rPr lang="en-US" dirty="0" err="1"/>
              <a:t>địa</a:t>
            </a:r>
            <a:r>
              <a:rPr lang="en-US" dirty="0"/>
              <a:t> </a:t>
            </a:r>
            <a:r>
              <a:rPr lang="en-US" dirty="0" err="1"/>
              <a:t>hình</a:t>
            </a:r>
            <a:r>
              <a:rPr lang="en-US" dirty="0"/>
              <a:t> </a:t>
            </a:r>
            <a:r>
              <a:rPr lang="en-US" dirty="0" err="1"/>
              <a:t>khó</a:t>
            </a:r>
            <a:r>
              <a:rPr lang="en-US" dirty="0"/>
              <a:t> khan</a:t>
            </a:r>
            <a:endParaRPr lang="en-US" dirty="0">
              <a:solidFill>
                <a:srgbClr val="0D0D0D"/>
              </a:solidFill>
              <a:latin typeface="Söhne"/>
            </a:endParaRPr>
          </a:p>
          <a:p>
            <a:pPr marL="730885" lvl="1" indent="-304165"/>
            <a:r>
              <a:rPr lang="en-US" dirty="0" err="1"/>
              <a:t>Rủi</a:t>
            </a:r>
            <a:r>
              <a:rPr lang="en-US" dirty="0"/>
              <a:t> </a:t>
            </a:r>
            <a:r>
              <a:rPr lang="en-US" dirty="0" err="1"/>
              <a:t>ro</a:t>
            </a:r>
            <a:r>
              <a:rPr lang="en-US" dirty="0"/>
              <a:t> </a:t>
            </a:r>
            <a:r>
              <a:rPr lang="en-US" dirty="0" err="1"/>
              <a:t>khi</a:t>
            </a:r>
            <a:r>
              <a:rPr lang="en-US" dirty="0"/>
              <a:t> </a:t>
            </a:r>
            <a:r>
              <a:rPr lang="en-US" dirty="0" err="1"/>
              <a:t>làm</a:t>
            </a:r>
            <a:r>
              <a:rPr lang="en-US" dirty="0"/>
              <a:t> </a:t>
            </a:r>
            <a:r>
              <a:rPr lang="en-US" dirty="0" err="1"/>
              <a:t>việc</a:t>
            </a:r>
            <a:r>
              <a:rPr lang="en-US" dirty="0"/>
              <a:t> </a:t>
            </a:r>
            <a:r>
              <a:rPr lang="en-US" dirty="0" err="1"/>
              <a:t>gần</a:t>
            </a:r>
            <a:r>
              <a:rPr lang="en-US" dirty="0"/>
              <a:t> </a:t>
            </a:r>
            <a:r>
              <a:rPr lang="en-US" dirty="0" err="1"/>
              <a:t>những</a:t>
            </a:r>
            <a:r>
              <a:rPr lang="en-US" dirty="0"/>
              <a:t> </a:t>
            </a:r>
            <a:r>
              <a:rPr lang="en-US" dirty="0" err="1"/>
              <a:t>khu</a:t>
            </a:r>
            <a:r>
              <a:rPr lang="en-US" dirty="0"/>
              <a:t> </a:t>
            </a:r>
            <a:r>
              <a:rPr lang="en-US" dirty="0" err="1"/>
              <a:t>vực</a:t>
            </a:r>
            <a:r>
              <a:rPr lang="en-US" dirty="0"/>
              <a:t> </a:t>
            </a:r>
            <a:r>
              <a:rPr lang="en-US" dirty="0" err="1"/>
              <a:t>nguy</a:t>
            </a:r>
            <a:r>
              <a:rPr lang="en-US" dirty="0"/>
              <a:t> </a:t>
            </a:r>
            <a:r>
              <a:rPr lang="en-US" dirty="0" err="1"/>
              <a:t>hiểm</a:t>
            </a:r>
            <a:endParaRPr lang="en-US" dirty="0">
              <a:solidFill>
                <a:srgbClr val="0D0D0D"/>
              </a:solidFill>
              <a:latin typeface="Söhne"/>
            </a:endParaRPr>
          </a:p>
          <a:p>
            <a:pPr marL="730885" lvl="1" indent="-304165"/>
            <a:r>
              <a:rPr lang="vi-VN" dirty="0"/>
              <a:t>Nguy cơ va chạm với các phương tiện khác</a:t>
            </a:r>
            <a:endParaRPr lang="en-US" dirty="0"/>
          </a:p>
          <a:p>
            <a:pPr marL="730885" lvl="1" indent="-304165"/>
            <a:r>
              <a:rPr lang="en-US" dirty="0"/>
              <a:t>Tai </a:t>
            </a:r>
            <a:r>
              <a:rPr lang="en-US" dirty="0" err="1"/>
              <a:t>nạn</a:t>
            </a:r>
            <a:r>
              <a:rPr lang="en-US" dirty="0"/>
              <a:t> do </a:t>
            </a:r>
            <a:r>
              <a:rPr lang="en-US" dirty="0" err="1"/>
              <a:t>thiếu</a:t>
            </a:r>
            <a:r>
              <a:rPr lang="en-US" dirty="0"/>
              <a:t> </a:t>
            </a:r>
            <a:r>
              <a:rPr lang="en-US" dirty="0" err="1"/>
              <a:t>hiểu</a:t>
            </a:r>
            <a:r>
              <a:rPr lang="en-US" dirty="0"/>
              <a:t> </a:t>
            </a:r>
            <a:r>
              <a:rPr lang="en-US" dirty="0" err="1"/>
              <a:t>biết</a:t>
            </a:r>
            <a:r>
              <a:rPr lang="en-US" dirty="0"/>
              <a:t> </a:t>
            </a:r>
            <a:r>
              <a:rPr lang="en-US" dirty="0" err="1"/>
              <a:t>về</a:t>
            </a:r>
            <a:r>
              <a:rPr lang="en-US" dirty="0"/>
              <a:t> </a:t>
            </a:r>
            <a:r>
              <a:rPr lang="en-US" dirty="0" err="1"/>
              <a:t>hoạt</a:t>
            </a:r>
            <a:r>
              <a:rPr lang="en-US" dirty="0"/>
              <a:t> </a:t>
            </a:r>
            <a:r>
              <a:rPr lang="en-US" dirty="0" err="1"/>
              <a:t>động</a:t>
            </a:r>
            <a:r>
              <a:rPr lang="en-US" dirty="0"/>
              <a:t> </a:t>
            </a:r>
            <a:r>
              <a:rPr lang="en-US" dirty="0" err="1"/>
              <a:t>của</a:t>
            </a:r>
            <a:r>
              <a:rPr lang="en-US" dirty="0"/>
              <a:t> </a:t>
            </a:r>
            <a:r>
              <a:rPr lang="en-US" dirty="0" err="1"/>
              <a:t>xe</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xe</a:t>
            </a:r>
            <a:r>
              <a:rPr lang="en-US" dirty="0"/>
              <a:t> </a:t>
            </a:r>
            <a:r>
              <a:rPr lang="en-US" dirty="0" err="1"/>
              <a:t>san</a:t>
            </a:r>
            <a:r>
              <a:rPr lang="en-US" dirty="0"/>
              <a:t> </a:t>
            </a:r>
            <a:r>
              <a:rPr lang="en-US" dirty="0" err="1"/>
              <a:t>gạt</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xe</a:t>
            </a:r>
            <a:r>
              <a:rPr lang="en-US" dirty="0"/>
              <a:t> </a:t>
            </a:r>
            <a:r>
              <a:rPr lang="en-US" dirty="0" err="1"/>
              <a:t>san</a:t>
            </a:r>
            <a:r>
              <a:rPr lang="en-US" dirty="0"/>
              <a:t> </a:t>
            </a:r>
            <a:r>
              <a:rPr lang="en-US" dirty="0" err="1"/>
              <a:t>gạt</a:t>
            </a:r>
            <a:endParaRPr lang="vi-VN" dirty="0"/>
          </a:p>
          <a:p>
            <a:pPr marL="304165" indent="-304165">
              <a:buClr>
                <a:schemeClr val="tx1"/>
              </a:buClr>
            </a:pPr>
            <a:r>
              <a:rPr lang="en-US" dirty="0">
                <a:latin typeface="UTM Avo" panose="02040603050506020204" pitchFamily="18" charset="0"/>
              </a:rPr>
              <a:t>4</a:t>
            </a:r>
            <a:r>
              <a:rPr lang="vi-VN" dirty="0"/>
              <a:t>. Quy trình vận hành an toàn xe san gạt</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san gạt</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san gạt</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san</a:t>
            </a:r>
            <a:r>
              <a:rPr lang="en-US" dirty="0"/>
              <a:t> </a:t>
            </a:r>
            <a:r>
              <a:rPr lang="en-US" dirty="0" err="1"/>
              <a:t>gạt</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san</a:t>
            </a:r>
            <a:r>
              <a:rPr lang="en-US" dirty="0"/>
              <a:t> </a:t>
            </a:r>
            <a:r>
              <a:rPr lang="en-US" dirty="0" err="1"/>
              <a:t>gạt</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san</a:t>
            </a:r>
            <a:r>
              <a:rPr lang="en-US" sz="2400" b="1" i="0" dirty="0">
                <a:effectLst/>
                <a:latin typeface="Söhne"/>
              </a:rPr>
              <a:t> </a:t>
            </a:r>
            <a:r>
              <a:rPr lang="en-US" sz="2400" b="1" i="0" dirty="0" err="1">
                <a:effectLst/>
                <a:latin typeface="Söhne"/>
              </a:rPr>
              <a:t>gạt</a:t>
            </a:r>
            <a:endParaRPr lang="en-US" sz="2400" b="1" i="0" dirty="0">
              <a:effectLst/>
              <a:latin typeface="Söhne"/>
            </a:endParaRPr>
          </a:p>
          <a:p>
            <a:r>
              <a:rPr lang="vi-VN" b="0" i="0" dirty="0">
                <a:effectLst/>
                <a:latin typeface="Söhne"/>
              </a:rPr>
              <a:t>Trước hết, việc tuân thủ các quy định và quy trình an toàn khi vận hành xe san gạt giúp giảm thiểu nguy cơ tai nạn lao động và thương tích cho người vận hành. </a:t>
            </a:r>
            <a:endParaRPr lang="en-US" b="0" i="0" dirty="0">
              <a:effectLst/>
              <a:latin typeface="Söhne"/>
            </a:endParaRPr>
          </a:p>
          <a:p>
            <a:r>
              <a:rPr lang="vi-VN" b="0" i="0" dirty="0">
                <a:effectLst/>
                <a:latin typeface="Söhne"/>
              </a:rPr>
              <a:t>Bằng cách sử dụng các biện pháp an toàn như đeo mũ bảo hiểm, cài đặt và sử dụng đúng các thiết bị bảo vệ cá nhân, người vận hành có thể bảo vệ bản thân khỏi những nguy hiểm tiềm ẩn trong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9B793D1-7038-B642-2CE2-066C9DAB9E4A}"/>
              </a:ext>
            </a:extLst>
          </p:cNvPr>
          <p:cNvPicPr>
            <a:picLocks noChangeAspect="1"/>
          </p:cNvPicPr>
          <p:nvPr/>
        </p:nvPicPr>
        <p:blipFill>
          <a:blip r:embed="rId3"/>
          <a:stretch>
            <a:fillRect/>
          </a:stretch>
        </p:blipFill>
        <p:spPr>
          <a:xfrm>
            <a:off x="-602332" y="3717032"/>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san</a:t>
            </a:r>
            <a:r>
              <a:rPr lang="en-US" sz="2400" b="1" i="0" dirty="0">
                <a:effectLst/>
                <a:latin typeface="Söhne"/>
              </a:rPr>
              <a:t> </a:t>
            </a:r>
            <a:r>
              <a:rPr lang="en-US" sz="2400" b="1" i="0" dirty="0" err="1">
                <a:effectLst/>
                <a:latin typeface="Söhne"/>
              </a:rPr>
              <a:t>gạt</a:t>
            </a:r>
            <a:endParaRPr lang="en-US" sz="2400" b="1" i="0" dirty="0">
              <a:effectLst/>
              <a:latin typeface="Söhne"/>
            </a:endParaRPr>
          </a:p>
          <a:p>
            <a:r>
              <a:rPr lang="vi-VN" b="0" i="0" dirty="0">
                <a:effectLst/>
                <a:latin typeface="Söhne"/>
              </a:rPr>
              <a:t>Đào tạo và chứng chỉ: Người vận hành cần phải được đào tạo đầy đủ về cách sử dụng và vận hành xe san gạt. Việc này bao gồm việc hiểu rõ về các nút điều khiển, hệ thống phanh, và quy trình an toàn. Ngoài ra, việc có chứng chỉ phù hợp cũng là một yếu tố quan trọng đối với việc vận hành xe san gạt.</a:t>
            </a:r>
          </a:p>
          <a:p>
            <a:r>
              <a:rPr lang="vi-VN" b="0" i="0" dirty="0">
                <a:effectLst/>
                <a:latin typeface="Söhne"/>
              </a:rPr>
              <a:t>Kiểm tra an toàn trước khi sử dụng: Trước khi bắt đầu làm việc, người vận hành cần phải kiểm tra kỹ lưỡng tình trạng của xe san gạt, bao gồm cả hệ thống phanh, ánh sáng, và các bộ phận quan trọng khác. Bất kỳ hỏng hóc nào cần phải được sửa chữa ngay lập tức trước khi vận hành.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FE0604F-CA5F-6336-88ED-075DCF844326}"/>
              </a:ext>
            </a:extLst>
          </p:cNvPr>
          <p:cNvPicPr>
            <a:picLocks noChangeAspect="1"/>
          </p:cNvPicPr>
          <p:nvPr/>
        </p:nvPicPr>
        <p:blipFill>
          <a:blip r:embed="rId3"/>
          <a:stretch>
            <a:fillRect/>
          </a:stretch>
        </p:blipFill>
        <p:spPr>
          <a:xfrm>
            <a:off x="-602332" y="3717032"/>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gạt</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san</a:t>
            </a:r>
            <a:r>
              <a:rPr lang="en-US" b="1" i="0" dirty="0">
                <a:effectLst/>
                <a:latin typeface="Open Sans" panose="020B0606030504020204" pitchFamily="34" charset="0"/>
              </a:rPr>
              <a:t> </a:t>
            </a:r>
            <a:r>
              <a:rPr lang="en-US" b="1" i="0" dirty="0" err="1">
                <a:effectLst/>
                <a:latin typeface="Open Sans" panose="020B0606030504020204" pitchFamily="34" charset="0"/>
              </a:rPr>
              <a:t>gạt</a:t>
            </a:r>
            <a:r>
              <a:rPr lang="en-US" sz="2000" dirty="0">
                <a:solidFill>
                  <a:schemeClr val="bg1"/>
                </a:solidFill>
              </a:rPr>
              <a:t>:</a:t>
            </a:r>
          </a:p>
          <a:p>
            <a:pPr algn="l"/>
            <a:r>
              <a:rPr lang="vi-VN" b="0" i="0" dirty="0">
                <a:effectLst/>
                <a:latin typeface="Open Sans" panose="020B0606030504020204" pitchFamily="34" charset="0"/>
              </a:rPr>
              <a:t>Lưỡi gạt (Blade): Đây là một phần chính của xe san gạt, được gắn vào phía dưới xe để làm phẳng hoặc làm nền cho bề mặt đường. Lưỡi gạt có thể điều chỉnh độ nghiêng và độ sâu để thích nghi với các yêu cầu cụ thể của công việc.</a:t>
            </a:r>
          </a:p>
          <a:p>
            <a:pPr algn="l"/>
            <a:r>
              <a:rPr lang="vi-VN" b="0" i="0" dirty="0">
                <a:effectLst/>
                <a:latin typeface="Open Sans" panose="020B0606030504020204" pitchFamily="34" charset="0"/>
              </a:rPr>
              <a:t>Hệ thống trục và bánh xe: Xe san gạt thường được trang bị hệ thống trục và bánh xe để di chuyển và điều khiển trên mặt đất. Hệ thống này cung cấp sự ổn định và khả năng di chuyển linh hoạt trong quá trình vận hành.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4B66147-7A92-4FEF-0660-AD07C49A1701}"/>
              </a:ext>
            </a:extLst>
          </p:cNvPr>
          <p:cNvPicPr>
            <a:picLocks noChangeAspect="1"/>
          </p:cNvPicPr>
          <p:nvPr/>
        </p:nvPicPr>
        <p:blipFill>
          <a:blip r:embed="rId3"/>
          <a:stretch>
            <a:fillRect/>
          </a:stretch>
        </p:blipFill>
        <p:spPr>
          <a:xfrm>
            <a:off x="6283325" y="1427063"/>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gạt</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san</a:t>
            </a:r>
            <a:r>
              <a:rPr lang="en-US" b="1" i="0" dirty="0">
                <a:effectLst/>
                <a:latin typeface="Open Sans" panose="020B0606030504020204" pitchFamily="34" charset="0"/>
              </a:rPr>
              <a:t> </a:t>
            </a:r>
            <a:r>
              <a:rPr lang="en-US" b="1" i="0" dirty="0" err="1">
                <a:effectLst/>
                <a:latin typeface="Open Sans" panose="020B0606030504020204" pitchFamily="34" charset="0"/>
              </a:rPr>
              <a:t>gạt</a:t>
            </a:r>
            <a:r>
              <a:rPr lang="en-US" sz="2000" dirty="0">
                <a:solidFill>
                  <a:schemeClr val="bg1"/>
                </a:solidFill>
              </a:rPr>
              <a:t>:</a:t>
            </a:r>
          </a:p>
          <a:p>
            <a:pPr algn="l"/>
            <a:r>
              <a:rPr lang="vi-VN" b="0" i="0" dirty="0">
                <a:effectLst/>
                <a:latin typeface="Open Sans" panose="020B0606030504020204" pitchFamily="34" charset="0"/>
              </a:rPr>
              <a:t>Khung xe: Là khung cơ bản của xe, giữ cho các thành phần khác nhau được gắn kết và hoạt động cùng nhau. Khung xe thường được làm từ thép cứng cáp để chịu được áp lực và tác động trong quá trình làm việc.</a:t>
            </a:r>
          </a:p>
          <a:p>
            <a:pPr algn="l"/>
            <a:r>
              <a:rPr lang="vi-VN" b="0" i="0" dirty="0">
                <a:effectLst/>
                <a:latin typeface="Open Sans" panose="020B0606030504020204" pitchFamily="34" charset="0"/>
              </a:rPr>
              <a:t>Động cơ: Là nguồn năng lượng chính của xe san gạt, động cơ thường được đặt ở phía trước hoặc giữa xe. Động cơ cung cấp sức mạnh cần thiết để di chuyển xe và vận hành các bộ phận khác nhau.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F5A14EB-DDF7-E7C5-8E6F-47717EF9079D}"/>
              </a:ext>
            </a:extLst>
          </p:cNvPr>
          <p:cNvPicPr>
            <a:picLocks noChangeAspect="1"/>
          </p:cNvPicPr>
          <p:nvPr/>
        </p:nvPicPr>
        <p:blipFill>
          <a:blip r:embed="rId3"/>
          <a:stretch>
            <a:fillRect/>
          </a:stretch>
        </p:blipFill>
        <p:spPr>
          <a:xfrm>
            <a:off x="6283325" y="1427063"/>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gạt</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san</a:t>
            </a:r>
            <a:r>
              <a:rPr lang="en-US" b="1" i="0" dirty="0">
                <a:effectLst/>
                <a:latin typeface="Open Sans" panose="020B0606030504020204" pitchFamily="34" charset="0"/>
              </a:rPr>
              <a:t> </a:t>
            </a:r>
            <a:r>
              <a:rPr lang="en-US" b="1" i="0" dirty="0" err="1">
                <a:effectLst/>
                <a:latin typeface="Open Sans" panose="020B0606030504020204" pitchFamily="34" charset="0"/>
              </a:rPr>
              <a:t>gạt</a:t>
            </a:r>
            <a:r>
              <a:rPr lang="en-US" sz="2000" dirty="0">
                <a:solidFill>
                  <a:schemeClr val="bg1"/>
                </a:solidFill>
              </a:rPr>
              <a:t>:</a:t>
            </a:r>
          </a:p>
          <a:p>
            <a:pPr algn="l"/>
            <a:r>
              <a:rPr lang="vi-VN" b="0" i="0" dirty="0">
                <a:effectLst/>
                <a:latin typeface="Open Sans" panose="020B0606030504020204" pitchFamily="34" charset="0"/>
              </a:rPr>
              <a:t>Làm phẳng bề mặt đường: Xe san gạt được sử dụng để làm phẳng và làm mịn bề mặt đường bằng cách sử dụng lưỡi gạt để cắt và điều chỉnh lớp đất. Quá trình này giúp tạo ra một bề mặt đường phẳng và đồng đều, tăng tính an toàn và thoải mái cho việc lái xe.</a:t>
            </a:r>
          </a:p>
          <a:p>
            <a:pPr algn="l"/>
            <a:r>
              <a:rPr lang="vi-VN" b="0" i="0" dirty="0">
                <a:effectLst/>
                <a:latin typeface="Open Sans" panose="020B0606030504020204" pitchFamily="34" charset="0"/>
              </a:rPr>
              <a:t>Tạo đường mới: Xe san gạt cũng được sử dụng để tạo ra các con đường mới bằng cách cắt và điều chỉnh đất theo địa hình. Việc này bao gồm việc làm phẳng và cắt bỏ các đoạn đất không cần thiết để tạo ra một con đường mới hoàn chỉnh.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E6C8E26-1E8B-0115-0820-41D49E195DA8}"/>
              </a:ext>
            </a:extLst>
          </p:cNvPr>
          <p:cNvPicPr>
            <a:picLocks noChangeAspect="1"/>
          </p:cNvPicPr>
          <p:nvPr/>
        </p:nvPicPr>
        <p:blipFill>
          <a:blip r:embed="rId3"/>
          <a:stretch>
            <a:fillRect/>
          </a:stretch>
        </p:blipFill>
        <p:spPr>
          <a:xfrm>
            <a:off x="6283325" y="1427063"/>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gạt</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san</a:t>
            </a:r>
            <a:r>
              <a:rPr lang="en-US" b="1" i="0" dirty="0">
                <a:effectLst/>
                <a:latin typeface="Open Sans" panose="020B0606030504020204" pitchFamily="34" charset="0"/>
              </a:rPr>
              <a:t> </a:t>
            </a:r>
            <a:r>
              <a:rPr lang="en-US" b="1" i="0" dirty="0" err="1">
                <a:effectLst/>
                <a:latin typeface="Open Sans" panose="020B0606030504020204" pitchFamily="34" charset="0"/>
              </a:rPr>
              <a:t>gạt</a:t>
            </a:r>
            <a:r>
              <a:rPr lang="en-US" sz="2000" dirty="0">
                <a:solidFill>
                  <a:schemeClr val="bg1"/>
                </a:solidFill>
              </a:rPr>
              <a:t>:</a:t>
            </a:r>
          </a:p>
          <a:p>
            <a:pPr algn="l"/>
            <a:r>
              <a:rPr lang="vi-VN" b="0" i="0" dirty="0">
                <a:effectLst/>
                <a:latin typeface="Open Sans" panose="020B0606030504020204" pitchFamily="34" charset="0"/>
              </a:rPr>
              <a:t>Nguy cơ va chạm và tai nạn: Xe san gạt thường phải làm việc ở các khu vực có nhiều vật cản và các phương tiện khác. Việc không chú ý hoặc mất kiểm soát có thể dẫn đến va chạm và tai nạn, không chỉ gây hỏng hóc xe mà còn đe dọa tính mạng của người vận hành và những người xung quanh.</a:t>
            </a:r>
          </a:p>
          <a:p>
            <a:pPr algn="l"/>
            <a:r>
              <a:rPr lang="vi-VN" b="0" i="0" dirty="0">
                <a:effectLst/>
                <a:latin typeface="Open Sans" panose="020B0606030504020204" pitchFamily="34" charset="0"/>
              </a:rPr>
              <a:t>Nguy cơ lật xe: Xe san gạt thường phải làm việc trên địa hình không đồng đều và đôi khi nguy hiểm. Sự không cân đối của xe trên địa hình đồi núi hoặc đất đầm lầy có thể dẫn đến tình trạng lật xe, gây ra thương tích nặng nề cho người vận hành và nguy hiểm cho những người xung quanh.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532C81E-779A-F957-E3EA-9DC665A58F85}"/>
              </a:ext>
            </a:extLst>
          </p:cNvPr>
          <p:cNvPicPr>
            <a:picLocks noChangeAspect="1"/>
          </p:cNvPicPr>
          <p:nvPr/>
        </p:nvPicPr>
        <p:blipFill>
          <a:blip r:embed="rId3"/>
          <a:stretch>
            <a:fillRect/>
          </a:stretch>
        </p:blipFill>
        <p:spPr>
          <a:xfrm>
            <a:off x="6283325" y="1427063"/>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san gạt</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san gạt</a:t>
            </a:r>
          </a:p>
          <a:p>
            <a:pPr algn="l">
              <a:lnSpc>
                <a:spcPct val="120000"/>
              </a:lnSpc>
            </a:pPr>
            <a:r>
              <a:rPr lang="vi-VN" b="0" i="0" dirty="0">
                <a:effectLst/>
                <a:latin typeface="Open Sans" panose="020B0606030504020204" pitchFamily="34" charset="0"/>
              </a:rPr>
              <a:t>Kiểm tra lưỡi gạt: Đảm bảo rằng lưỡi gạt của xe san gạt không bị hỏng hóc và có đủ độ sắc để thực hiện công việc. Kiểm tra xem có bất kỳ dấu hiệu nứt, gãy hoặc mài mòn nào trên lưỡi gạt không và thay thế nếu cần thiết.</a:t>
            </a:r>
          </a:p>
          <a:p>
            <a:pPr algn="l">
              <a:lnSpc>
                <a:spcPct val="120000"/>
              </a:lnSpc>
            </a:pPr>
            <a:r>
              <a:rPr lang="vi-VN" b="0" i="0" dirty="0">
                <a:effectLst/>
                <a:latin typeface="Open Sans" panose="020B0606030504020204" pitchFamily="34" charset="0"/>
              </a:rPr>
              <a:t>Kiểm tra hệ thống phanh: Kiểm tra hệ thống phanh để đảm bảo rằng chúng hoạt động đúng cách và có đủ hiệu suất. Kiểm tra cả phanh chính và phanh cần phụ để đảm bảo tính an toàn khi vận hành xe.</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8F51154A-4DBD-30B4-DDDC-ADEB3585C1D1}"/>
              </a:ext>
            </a:extLst>
          </p:cNvPr>
          <p:cNvPicPr>
            <a:picLocks noChangeAspect="1"/>
          </p:cNvPicPr>
          <p:nvPr/>
        </p:nvPicPr>
        <p:blipFill>
          <a:blip r:embed="rId3"/>
          <a:stretch>
            <a:fillRect/>
          </a:stretch>
        </p:blipFill>
        <p:spPr>
          <a:xfrm>
            <a:off x="-818356" y="3861048"/>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san gạt</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san gạt định kỳ</a:t>
            </a:r>
          </a:p>
          <a:p>
            <a:pPr algn="l">
              <a:lnSpc>
                <a:spcPct val="120000"/>
              </a:lnSpc>
            </a:pPr>
            <a:r>
              <a:rPr lang="vi-VN" b="0" i="0" dirty="0">
                <a:effectLst/>
                <a:latin typeface="Open Sans" panose="020B0606030504020204" pitchFamily="34" charset="0"/>
              </a:rPr>
              <a:t>Thay dầu động cơ và lọc dầu: Thay dầu động cơ theo định kỳ được quy định trong hướng dẫn sử dụng của nhà sản xuất. Đồng thời, cũng cần thay thế lọc dầu để loại bỏ bụi bẩn và tạp chất trong hệ thống.</a:t>
            </a:r>
          </a:p>
          <a:p>
            <a:pPr algn="l">
              <a:lnSpc>
                <a:spcPct val="120000"/>
              </a:lnSpc>
            </a:pPr>
            <a:r>
              <a:rPr lang="vi-VN" b="0" i="0" dirty="0">
                <a:effectLst/>
                <a:latin typeface="Open Sans" panose="020B0606030504020204" pitchFamily="34" charset="0"/>
              </a:rPr>
              <a:t>Kiểm tra và thay nước làm mát: Kiểm tra mức nước làm mát và đảm bảo rằng nó đủ để làm mát động cơ trong quá trình hoạt động. Thay nước làm mát định kỳ để đảm bảo hiệu suất làm mát tối ưu.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98D8574-2D8E-BFD2-E83B-AA5F5AC71E17}"/>
              </a:ext>
            </a:extLst>
          </p:cNvPr>
          <p:cNvPicPr>
            <a:picLocks noChangeAspect="1"/>
          </p:cNvPicPr>
          <p:nvPr/>
        </p:nvPicPr>
        <p:blipFill>
          <a:blip r:embed="rId3"/>
          <a:stretch>
            <a:fillRect/>
          </a:stretch>
        </p:blipFill>
        <p:spPr>
          <a:xfrm>
            <a:off x="-818356" y="3861048"/>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san</a:t>
            </a:r>
            <a:r>
              <a:rPr lang="en-US" sz="3200" b="1" dirty="0">
                <a:latin typeface="UTM Aptima" panose="02040603050506020204" pitchFamily="18" charset="0"/>
              </a:rPr>
              <a:t> </a:t>
            </a:r>
            <a:r>
              <a:rPr lang="en-US" sz="3200" b="1" dirty="0" err="1">
                <a:latin typeface="UTM Aptima" panose="02040603050506020204" pitchFamily="18" charset="0"/>
              </a:rPr>
              <a:t>gạt</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san gạt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an toàn trước khi khởi động</a:t>
            </a:r>
            <a:r>
              <a:rPr lang="vi-VN" b="0" i="0" dirty="0">
                <a:solidFill>
                  <a:srgbClr val="4C4F5A"/>
                </a:solidFill>
                <a:effectLst/>
                <a:highlight>
                  <a:srgbClr val="FFFFFF"/>
                </a:highlight>
                <a:latin typeface="Open Sans" panose="020B0606030504020204" pitchFamily="34" charset="0"/>
              </a:rPr>
              <a:t>: Trước khi bắt đầu vận hành, hãy thực hiện kiểm tra an toàn đầy đủ trên xe. Đảm bảo rằng các hệ thống như phanh, ánh sáng, và hệ thống lái hoạt động đúng cách.</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Đeo đồ bảo hộ cá nhân</a:t>
            </a:r>
            <a:r>
              <a:rPr lang="vi-VN" b="0" i="0" dirty="0">
                <a:solidFill>
                  <a:srgbClr val="4C4F5A"/>
                </a:solidFill>
                <a:effectLst/>
                <a:highlight>
                  <a:srgbClr val="FFFFFF"/>
                </a:highlight>
                <a:latin typeface="Open Sans" panose="020B0606030504020204" pitchFamily="34" charset="0"/>
              </a:rPr>
              <a:t>: Trước khi lên xe, người vận hành cần phải đảm bảo rằng họ đang đeo đủ đồ bảo hộ cá nhân như mũ bảo hiểm, kính bảo hộ, và găng tay để bảo vệ bản thân trong trường hợp xảy ra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san</a:t>
            </a:r>
            <a:r>
              <a:rPr lang="en-US" sz="3200" b="1" dirty="0">
                <a:latin typeface="UTM Aptima" panose="02040603050506020204" pitchFamily="18" charset="0"/>
              </a:rPr>
              <a:t> </a:t>
            </a:r>
            <a:r>
              <a:rPr lang="en-US" sz="3200" b="1" dirty="0" err="1">
                <a:latin typeface="UTM Aptima" panose="02040603050506020204" pitchFamily="18" charset="0"/>
              </a:rPr>
              <a:t>gạt</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xe san gạt</a:t>
            </a:r>
            <a:r>
              <a:rPr lang="en-US" sz="2400" dirty="0"/>
              <a:t>:</a:t>
            </a:r>
          </a:p>
          <a:p>
            <a:pPr algn="l"/>
            <a:r>
              <a:rPr lang="vi-VN" b="0" i="0" dirty="0">
                <a:solidFill>
                  <a:srgbClr val="4C4F5A"/>
                </a:solidFill>
                <a:effectLst/>
                <a:latin typeface="Open Sans" panose="020B0606030504020204" pitchFamily="34" charset="0"/>
              </a:rPr>
              <a:t>Dừng xe ngay lập tức: Nếu phát hiện bất kỳ sự cố nào có thể đe dọa an toàn, người vận hành cần dừng xe ngay lập tức và đảm bảo rằng nó không ảnh hưởng đến các phương tiện khác hoặc khu vực xung quanh.</a:t>
            </a:r>
          </a:p>
          <a:p>
            <a:pPr algn="l"/>
            <a:r>
              <a:rPr lang="vi-VN" b="0" i="0" dirty="0">
                <a:solidFill>
                  <a:srgbClr val="4C4F5A"/>
                </a:solidFill>
                <a:effectLst/>
                <a:latin typeface="Open Sans" panose="020B0606030504020204" pitchFamily="34" charset="0"/>
              </a:rPr>
              <a:t>Liên lạc với quản lý hoặc trung tâm điều khiển: Trong trường hợp sự cố nghiêm trọng, người vận hành cần thông báo cho quản lý hoặc trung tâm điều khiển để nhận được sự hỗ trợ và hướng dẫn cụ thể về cách xử lý tình huống.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gạt</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xe</a:t>
            </a:r>
            <a:r>
              <a:rPr lang="en-US" b="1" i="0" dirty="0">
                <a:effectLst/>
                <a:latin typeface="Söhne"/>
              </a:rPr>
              <a:t> </a:t>
            </a:r>
            <a:r>
              <a:rPr lang="en-US" b="1" i="0" dirty="0" err="1">
                <a:effectLst/>
                <a:latin typeface="Söhne"/>
              </a:rPr>
              <a:t>san</a:t>
            </a:r>
            <a:r>
              <a:rPr lang="en-US" b="1" i="0" dirty="0">
                <a:effectLst/>
                <a:latin typeface="Söhne"/>
              </a:rPr>
              <a:t> </a:t>
            </a:r>
            <a:r>
              <a:rPr lang="en-US" b="1" i="0" dirty="0" err="1">
                <a:effectLst/>
                <a:latin typeface="Söhne"/>
              </a:rPr>
              <a:t>gạt</a:t>
            </a:r>
            <a:r>
              <a:rPr lang="en-US" sz="2000" dirty="0">
                <a:latin typeface="Söhne"/>
              </a:rPr>
              <a:t>:</a:t>
            </a:r>
          </a:p>
          <a:p>
            <a:pPr algn="l"/>
            <a:r>
              <a:rPr lang="vi-VN" b="0" i="0" dirty="0">
                <a:effectLst/>
                <a:latin typeface="Söhne"/>
              </a:rPr>
              <a:t>Nguy cơ va chạm và tai nạn giao thông: Xe san gạt thường phải hoạt động trong môi trường đường bộ phức tạp, với sự hiện diện của nhiều phương tiện và người tham gia giao thông khác. </a:t>
            </a:r>
          </a:p>
          <a:p>
            <a:pPr algn="l"/>
            <a:r>
              <a:rPr lang="vi-VN" b="0" i="0" dirty="0">
                <a:effectLst/>
                <a:latin typeface="Söhne"/>
              </a:rPr>
              <a:t>Nguy cơ lật xe: Với kích thước lớn và trọng lượng nặng, xe san gạt có nguy cơ lật khi vận hành trên địa hình không đồng đều hoặc quá dốc. Sự không cân đối hoặc mất kiểm soát có thể dẫn đến tình trạng lật xe, gây nguy hiểm cho người vận hành và những người xung quanh.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1AFA6281-BF69-8B3C-40A8-C34207A84BD9}"/>
              </a:ext>
            </a:extLst>
          </p:cNvPr>
          <p:cNvPicPr>
            <a:picLocks noChangeAspect="1"/>
          </p:cNvPicPr>
          <p:nvPr/>
        </p:nvPicPr>
        <p:blipFill>
          <a:blip r:embed="rId4"/>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gạt</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san gạt</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san gạt để việc vận hành an toàn</a:t>
            </a:r>
            <a:endParaRPr lang="en-US" b="0" i="0" dirty="0">
              <a:effectLst/>
              <a:latin typeface="Söhne"/>
            </a:endParaRPr>
          </a:p>
          <a:p>
            <a:pPr lvl="1"/>
            <a:r>
              <a:rPr lang="vi-VN" b="0" i="0" dirty="0">
                <a:effectLst/>
                <a:latin typeface="Söhne"/>
              </a:rPr>
              <a:t>Thay dầu động cơ và lọc dầu: Thay dầu động cơ và lọc dầu định kỳ theo hướng dẫn của nhà sản xuất. Dầu động cơ mới và lọc sạch giúp bảo vệ và làm mát động cơ, đảm bảo hoạt động mạnh mẽ và bền bỉ.</a:t>
            </a:r>
          </a:p>
          <a:p>
            <a:pPr lvl="1"/>
            <a:r>
              <a:rPr lang="vi-VN" b="0" i="0" dirty="0">
                <a:effectLst/>
                <a:latin typeface="Söhne"/>
              </a:rPr>
              <a:t>Kiểm tra hệ thống phanh: Kiểm tra độ dày của bố thắng và ổ trượt để đảm bảo hệ thống phanh hoạt động hiệu quả. Thay thế bố thắng và ổ trượt nếu cần thiết để đảm bảo an toàn khi vận hành.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C2B0358-FCA8-D37B-3E98-5E18E61D6EC2}"/>
              </a:ext>
            </a:extLst>
          </p:cNvPr>
          <p:cNvPicPr>
            <a:picLocks noChangeAspect="1"/>
          </p:cNvPicPr>
          <p:nvPr/>
        </p:nvPicPr>
        <p:blipFill>
          <a:blip r:embed="rId4"/>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gạt</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san gạt</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san</a:t>
            </a:r>
            <a:r>
              <a:rPr lang="en-US" b="0" i="0" dirty="0">
                <a:effectLst/>
                <a:latin typeface="Söhne"/>
              </a:rPr>
              <a:t> </a:t>
            </a:r>
            <a:r>
              <a:rPr lang="en-US" b="0" i="0" dirty="0" err="1">
                <a:effectLst/>
                <a:latin typeface="Söhne"/>
              </a:rPr>
              <a:t>gạt</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Tất cả người vận hành và nhân viên liên quan cần được đào tạo và huấn luyện đầy đủ về quy trình an toàn và vận hành xe san gạt trước khi thực hiện công việc.</a:t>
            </a:r>
          </a:p>
          <a:p>
            <a:pPr lvl="1"/>
            <a:r>
              <a:rPr lang="vi-VN" b="0" i="0" dirty="0">
                <a:effectLst/>
                <a:latin typeface="Söhne"/>
              </a:rPr>
              <a:t>Đeo đồ bảo hộ cá nhân: Mọi người tham gia vận hành hoặc làm việc gần xe san gạt cần phải đảm bảo đeo đủ đồ bảo hộ cá nhân như mũ bảo hiểm, áo chống nắng, kính bảo hộ, và giày bảo hộ để bảo vệ bản thân.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A1D95AF-CCD9-6AFD-03A8-8057594FA783}"/>
              </a:ext>
            </a:extLst>
          </p:cNvPr>
          <p:cNvPicPr>
            <a:picLocks noChangeAspect="1"/>
          </p:cNvPicPr>
          <p:nvPr/>
        </p:nvPicPr>
        <p:blipFill>
          <a:blip r:embed="rId4"/>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gạt</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san gạt</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san</a:t>
            </a:r>
            <a:r>
              <a:rPr lang="en-US" b="0" i="0" dirty="0">
                <a:effectLst/>
                <a:latin typeface="Söhne"/>
              </a:rPr>
              <a:t> </a:t>
            </a:r>
            <a:r>
              <a:rPr lang="en-US" b="0" i="0" dirty="0" err="1">
                <a:effectLst/>
                <a:latin typeface="Söhne"/>
              </a:rPr>
              <a:t>gạt</a:t>
            </a:r>
            <a:endParaRPr lang="en-US" b="0" i="0" dirty="0">
              <a:effectLst/>
              <a:latin typeface="Söhne"/>
            </a:endParaRPr>
          </a:p>
          <a:p>
            <a:pPr lvl="1"/>
            <a:r>
              <a:rPr lang="vi-VN" b="0" i="0" dirty="0">
                <a:effectLst/>
                <a:latin typeface="Söhne"/>
              </a:rPr>
              <a:t>Xác định vùng làm việc an toàn: Trước khi bắt đầu vận hành, cần phải xác định vùng làm việc an toàn cho xe san gạt. Đảm bảo rằng không có người hoặc vật thể nằm trong vùng hoạt động của xe.</a:t>
            </a:r>
          </a:p>
          <a:p>
            <a:pPr lvl="1"/>
            <a:r>
              <a:rPr lang="vi-VN" b="0" i="0" dirty="0">
                <a:effectLst/>
                <a:latin typeface="Söhne"/>
              </a:rPr>
              <a:t>Đánh dấu khu vực nguy hiểm: Sử dụng biển báo hoặc dây đánh dấu để xác định và đánh dấu khu vực nguy hiểm xung quanh xe san gạt. Điều này giúp cảnh báo những người làm việc và người đi bộ về sự hiện diện của xe.</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2765958-B0EC-8941-16C7-4314884225DE}"/>
              </a:ext>
            </a:extLst>
          </p:cNvPr>
          <p:cNvPicPr>
            <a:picLocks noChangeAspect="1"/>
          </p:cNvPicPr>
          <p:nvPr/>
        </p:nvPicPr>
        <p:blipFill>
          <a:blip r:embed="rId4"/>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gạt</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san gạt</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san</a:t>
            </a:r>
            <a:r>
              <a:rPr lang="en-US" b="0" i="0" dirty="0">
                <a:effectLst/>
                <a:latin typeface="Söhne"/>
              </a:rPr>
              <a:t> </a:t>
            </a:r>
            <a:r>
              <a:rPr lang="en-US" b="0" i="0" dirty="0" err="1">
                <a:effectLst/>
                <a:latin typeface="Söhne"/>
              </a:rPr>
              <a:t>gạt</a:t>
            </a:r>
            <a:endParaRPr lang="en-US" b="0" i="0" dirty="0">
              <a:effectLst/>
              <a:latin typeface="Söhne"/>
            </a:endParaRPr>
          </a:p>
          <a:p>
            <a:pPr lvl="1"/>
            <a:r>
              <a:rPr lang="vi-VN" b="0" i="0" dirty="0">
                <a:effectLst/>
                <a:latin typeface="Söhne"/>
              </a:rPr>
              <a:t>Mũ bảo hiểm: Mũ bảo hiểm là một trong những thiết bị bảo hộ quan trọng nhất khi vận hành xe san gạt. Nó bảo vệ đầu và não khỏi các chấn thương đầu, va đập và vật lạ rơi xuống.</a:t>
            </a:r>
          </a:p>
          <a:p>
            <a:pPr lvl="1"/>
            <a:r>
              <a:rPr lang="vi-VN" b="0" i="0" dirty="0">
                <a:effectLst/>
                <a:latin typeface="Söhne"/>
              </a:rPr>
              <a:t>Kính bảo hộ: Kính bảo hộ giúp bảo vệ mắt khỏi bụi, cát, và các vật liệu phóng ra từ mặt đất trong quá trình vận hành. Đặc biệt là khi làm việc trong điều kiện môi trường bụi bặm hoặc có nguy cơ tiếp xúc với hóa chất.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31C21C7-05C8-FEFA-A1B3-8F9870CC31F0}"/>
              </a:ext>
            </a:extLst>
          </p:cNvPr>
          <p:cNvPicPr>
            <a:picLocks noChangeAspect="1"/>
          </p:cNvPicPr>
          <p:nvPr/>
        </p:nvPicPr>
        <p:blipFill>
          <a:blip r:embed="rId4"/>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gạt</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san gạt</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san gạt</a:t>
            </a:r>
            <a:endParaRPr lang="en-US" b="0" i="0" dirty="0">
              <a:effectLst/>
              <a:latin typeface="Söhne"/>
            </a:endParaRPr>
          </a:p>
          <a:p>
            <a:pPr lvl="1"/>
            <a:r>
              <a:rPr lang="vi-VN" b="0" i="0" dirty="0">
                <a:effectLst/>
                <a:latin typeface="Söhne"/>
              </a:rPr>
              <a:t>Giữ bình tĩnh và đánh giá tình hình: Ngay khi phát hiện sự cố, người vận hành cần giữ bình tĩnh và đánh giá tình hình một cách tỉ mỉ. Xác định nguyên nhân của sự cố và đánh giá mức độ nguy hiểm.</a:t>
            </a:r>
          </a:p>
          <a:p>
            <a:pPr lvl="1"/>
            <a:r>
              <a:rPr lang="vi-VN" b="0" i="0" dirty="0">
                <a:effectLst/>
                <a:latin typeface="Söhne"/>
              </a:rPr>
              <a:t>Bảo vệ bản thân và người khác: Đảm bảo an toàn cho bản thân và những người xung quanh bằng cách di chuyển ra khỏi vùng nguy hiểm và cung cấp cứu thương cho người bị thương nếu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D688B6C-3042-7D28-64BE-83638E64009A}"/>
              </a:ext>
            </a:extLst>
          </p:cNvPr>
          <p:cNvPicPr>
            <a:picLocks noChangeAspect="1"/>
          </p:cNvPicPr>
          <p:nvPr/>
        </p:nvPicPr>
        <p:blipFill>
          <a:blip r:embed="rId4"/>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gạt</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san gạt</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san</a:t>
            </a:r>
            <a:r>
              <a:rPr lang="en-US" b="0" i="0" dirty="0">
                <a:effectLst/>
                <a:latin typeface="Söhne"/>
              </a:rPr>
              <a:t> </a:t>
            </a:r>
            <a:r>
              <a:rPr lang="en-US" b="0" i="0" dirty="0" err="1">
                <a:effectLst/>
                <a:latin typeface="Söhne"/>
              </a:rPr>
              <a:t>gạt</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D6DABE8-5B74-45C5-0F8F-E67D3DDCE7E6}"/>
              </a:ext>
            </a:extLst>
          </p:cNvPr>
          <p:cNvPicPr>
            <a:picLocks noChangeAspect="1"/>
          </p:cNvPicPr>
          <p:nvPr/>
        </p:nvPicPr>
        <p:blipFill>
          <a:blip r:embed="rId4"/>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san gạt</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san gạt</a:t>
            </a:r>
            <a:endParaRPr lang="en-US" sz="2400" b="1" i="0" dirty="0">
              <a:effectLst/>
              <a:latin typeface="Söhne"/>
            </a:endParaRPr>
          </a:p>
          <a:p>
            <a:r>
              <a:rPr lang="vi-VN" b="0" i="0" dirty="0">
                <a:effectLst/>
                <a:latin typeface="Söhne"/>
              </a:rPr>
              <a:t>Mưa và tuyết: Trong điều kiện mưa hoặc tuyết, đường bề mặt có thể trơn trượt và khó điều khiển, làm tăng nguy cơ mất kiểm soát và tai nạn. Người vận hành cần phải điều chỉnh tốc độ và kỹ thuật lái xe để đảm bảo an toàn.</a:t>
            </a:r>
          </a:p>
          <a:p>
            <a:r>
              <a:rPr lang="vi-VN" b="0" i="0" dirty="0">
                <a:effectLst/>
                <a:latin typeface="Söhne"/>
              </a:rPr>
              <a:t>Nhiệt độ cao: Trong điều kiện nhiệt độ cao, động cơ và hệ thống làm mát có thể hoạt động không hiệu quả, dẫn đến nguy cơ quá nhiệt và hỏng hóc. Việc kiểm tra và bảo dưỡng định kỳ trở nên quan trọng hơn bao giờ hết để đảm bảo hoạt động suôn sẻ của xe.</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7739908-BD7E-B812-41AF-6ACFDD780FB7}"/>
              </a:ext>
            </a:extLst>
          </p:cNvPr>
          <p:cNvPicPr>
            <a:picLocks noChangeAspect="1"/>
          </p:cNvPicPr>
          <p:nvPr/>
        </p:nvPicPr>
        <p:blipFill>
          <a:blip r:embed="rId3"/>
          <a:stretch>
            <a:fillRect/>
          </a:stretch>
        </p:blipFill>
        <p:spPr>
          <a:xfrm>
            <a:off x="-674340" y="3645024"/>
            <a:ext cx="4689897" cy="4689897"/>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san gạt</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san gạt</a:t>
            </a:r>
            <a:endParaRPr lang="en-US" sz="2400" b="1" i="0" dirty="0">
              <a:effectLst/>
              <a:latin typeface="Söhne"/>
            </a:endParaRPr>
          </a:p>
          <a:p>
            <a:r>
              <a:rPr lang="vi-VN" b="0" i="0" dirty="0">
                <a:effectLst/>
                <a:latin typeface="Söhne"/>
              </a:rPr>
              <a:t>Địa hình và bề mặt đường: Mặc dù xe san gạt được thiết kế để vận hành trên mọi loại địa hình, nhưng điều kiện địa hình khác nhau có thể ảnh hưởng đến hiệu suất và khả năng kiểm soát của xe. Bề mặt đường không đồng đều, có lún, có đá hoặc cát có thể làm tăng nguy cơ mất kiểm soát.</a:t>
            </a:r>
          </a:p>
          <a:p>
            <a:r>
              <a:rPr lang="vi-VN" b="0" i="0" dirty="0">
                <a:effectLst/>
                <a:latin typeface="Söhne"/>
              </a:rPr>
              <a:t>Độ dốc và độ cong của đường: Độ dốc và độ cong của đường cũng có thể ảnh hưởng đến việc vận hành xe san gạt. Trên đường dốc, xe có thể mất kiểm soát hoặc khó khăn trong việc điều khiển, trong khi độ cong lớn có thể yêu cầu kỹ thuật lái xe linh hoạt hơn.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8BBF831-A557-C05B-BFC4-5B16A5C88EEF}"/>
              </a:ext>
            </a:extLst>
          </p:cNvPr>
          <p:cNvPicPr>
            <a:picLocks noChangeAspect="1"/>
          </p:cNvPicPr>
          <p:nvPr/>
        </p:nvPicPr>
        <p:blipFill>
          <a:blip r:embed="rId3"/>
          <a:stretch>
            <a:fillRect/>
          </a:stretch>
        </p:blipFill>
        <p:spPr>
          <a:xfrm>
            <a:off x="-674340" y="3645024"/>
            <a:ext cx="4689897" cy="4689897"/>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san gạt</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xe san gạt ảnh hưởng như thế nào đến việc vận hành xe san gạt</a:t>
            </a:r>
            <a:endParaRPr lang="en-US" sz="2400" b="1" i="0" dirty="0">
              <a:effectLst/>
              <a:latin typeface="Söhne"/>
            </a:endParaRPr>
          </a:p>
          <a:p>
            <a:r>
              <a:rPr lang="vi-VN" b="0" i="0" dirty="0">
                <a:effectLst/>
                <a:latin typeface="Söhne"/>
              </a:rPr>
              <a:t>Hệ thống lái và điều khiển: Nếu hệ thống lái hoặc điều khiển của xe không hoạt động đúng cách, điều này có thể dẫn đến việc mất kiểm soát và khó khăn trong việc điều khiển xe.</a:t>
            </a:r>
          </a:p>
          <a:p>
            <a:r>
              <a:rPr lang="vi-VN" b="0" i="0" dirty="0">
                <a:effectLst/>
                <a:latin typeface="Söhne"/>
              </a:rPr>
              <a:t>Hệ thống phanh: Hệ thống phanh yếu hoặc hỏng hóc có thể làm tăng nguy cơ tai nạn và làm giảm khả năng dừng lại của xe, đặc biệt là trong điều kiện đường trơn trượt hoặc xuống dốc.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218E78C-A707-5092-6DFB-FCE08683A929}"/>
              </a:ext>
            </a:extLst>
          </p:cNvPr>
          <p:cNvPicPr>
            <a:picLocks noChangeAspect="1"/>
          </p:cNvPicPr>
          <p:nvPr/>
        </p:nvPicPr>
        <p:blipFill>
          <a:blip r:embed="rId3"/>
          <a:stretch>
            <a:fillRect/>
          </a:stretch>
        </p:blipFill>
        <p:spPr>
          <a:xfrm>
            <a:off x="-674340" y="3645024"/>
            <a:ext cx="4689897" cy="4689897"/>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san gạt</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san gạt</a:t>
            </a:r>
            <a:endParaRPr lang="en-US" sz="2400" b="1" i="0" dirty="0">
              <a:effectLst/>
              <a:latin typeface="Söhne"/>
            </a:endParaRPr>
          </a:p>
          <a:p>
            <a:r>
              <a:rPr lang="vi-VN" b="0" i="0" dirty="0">
                <a:effectLst/>
                <a:latin typeface="Söhne"/>
              </a:rPr>
              <a:t>Hiểu biết về hoạt động của xe: Kiến thức về cách hoạt động của xe san gạt là cần thiết để hiểu và dự đoán các tình huống có thể xảy ra khi vận hành. Người lao động cần biết về các thành phần chính của xe và cách sử dụng chúng một cách hiệu quả.</a:t>
            </a:r>
          </a:p>
          <a:p>
            <a:r>
              <a:rPr lang="vi-VN" b="0" i="0" dirty="0">
                <a:effectLst/>
                <a:latin typeface="Söhne"/>
              </a:rPr>
              <a:t>Kỹ năng lái xe: Kỹ năng lái xe san gạt đòi hỏi sự kiên nhẫn, tập trung và sự nhạy bén trong việc điều khiển xe trên mọi loại địa hình và trong các điều kiện thời tiết khác nhau.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B1189D9-507A-C429-816F-89E6890DCA78}"/>
              </a:ext>
            </a:extLst>
          </p:cNvPr>
          <p:cNvPicPr>
            <a:picLocks noChangeAspect="1"/>
          </p:cNvPicPr>
          <p:nvPr/>
        </p:nvPicPr>
        <p:blipFill>
          <a:blip r:embed="rId3"/>
          <a:stretch>
            <a:fillRect/>
          </a:stretch>
        </p:blipFill>
        <p:spPr>
          <a:xfrm>
            <a:off x="-674340" y="3645024"/>
            <a:ext cx="4689897" cy="4689897"/>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0187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gạt</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san gạt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An toàn cá nhân: Đào tạo an toàn lao động giúp người vận hành hiểu rõ các nguy cơ và rủi ro trong quá trình vận hành xe san gạt và cách phòng tránh chúng.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Giảm nguy cơ tai nạn: Người vận hành được đào tạo sẽ biết cách xử lý các tình huống nguy hiểm một cách chính xác và hiệu quả, từ đó giảm nguy cơ xảy ra tai nạn và thương tích trong quá trình vận hành xe san gạt.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5750CC3-C120-C74A-49C9-754CA40011D9}"/>
              </a:ext>
            </a:extLst>
          </p:cNvPr>
          <p:cNvPicPr>
            <a:picLocks noChangeAspect="1"/>
          </p:cNvPicPr>
          <p:nvPr/>
        </p:nvPicPr>
        <p:blipFill>
          <a:blip r:embed="rId3"/>
          <a:stretch>
            <a:fillRect/>
          </a:stretch>
        </p:blipFill>
        <p:spPr>
          <a:xfrm>
            <a:off x="6211290" y="1269876"/>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53392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gạt</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san</a:t>
            </a:r>
            <a:r>
              <a:rPr lang="en-US" b="1" i="0" dirty="0">
                <a:effectLst/>
                <a:latin typeface="Open Sans" panose="020B0606030504020204" pitchFamily="34" charset="0"/>
              </a:rPr>
              <a:t> </a:t>
            </a:r>
            <a:r>
              <a:rPr lang="en-US" b="1" i="0" dirty="0" err="1">
                <a:effectLst/>
                <a:latin typeface="Open Sans" panose="020B0606030504020204" pitchFamily="34" charset="0"/>
              </a:rPr>
              <a:t>gạt</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C73053A-9659-0735-D25B-AD2845557ED2}"/>
              </a:ext>
            </a:extLst>
          </p:cNvPr>
          <p:cNvPicPr>
            <a:picLocks noChangeAspect="1"/>
          </p:cNvPicPr>
          <p:nvPr/>
        </p:nvPicPr>
        <p:blipFill>
          <a:blip r:embed="rId3"/>
          <a:stretch>
            <a:fillRect/>
          </a:stretch>
        </p:blipFill>
        <p:spPr>
          <a:xfrm>
            <a:off x="6211290" y="1269876"/>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san</a:t>
            </a:r>
            <a:r>
              <a:rPr lang="en-US" sz="3200" dirty="0">
                <a:latin typeface="UTM Aptima" panose="02040603050506020204" pitchFamily="18" charset="0"/>
              </a:rPr>
              <a:t> </a:t>
            </a:r>
            <a:r>
              <a:rPr lang="en-US" sz="3200" dirty="0" err="1">
                <a:latin typeface="UTM Aptima" panose="02040603050506020204" pitchFamily="18" charset="0"/>
              </a:rPr>
              <a:t>gạt</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san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gạt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sức khỏe của người lao động: Các biện pháp an toàn như đeo thiết bị bảo hộ cá nhân và tuân thủ quy trình an toàn giúp bảo vệ sức khỏe của người vận hành trước các nguy cơ và rủi ro trong quá trình vận hành xe san gạt.</a:t>
            </a:r>
          </a:p>
          <a:p>
            <a:pPr algn="l">
              <a:lnSpc>
                <a:spcPct val="120000"/>
              </a:lnSpc>
            </a:pPr>
            <a:r>
              <a:rPr lang="vi-VN" b="0" i="0" dirty="0">
                <a:effectLst/>
                <a:latin typeface="Open Sans" panose="020B0606030504020204" pitchFamily="34" charset="0"/>
              </a:rPr>
              <a:t>Giảm nguy cơ tai nạn lao động: Việc thực hiện các biện pháp an toàn và tuân thủ quy định an toàn giúp giảm nguy cơ tai nạn lao động, từ đó bảo vệ tính mạng và sức khỏe của người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BEFCB68-CFA8-27E3-33FA-E858E39B6D89}"/>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san</a:t>
            </a:r>
            <a:r>
              <a:rPr lang="en-US" sz="3200" dirty="0">
                <a:latin typeface="UTM Aptima" panose="02040603050506020204" pitchFamily="18" charset="0"/>
              </a:rPr>
              <a:t> </a:t>
            </a:r>
            <a:r>
              <a:rPr lang="en-US" sz="3200" dirty="0" err="1">
                <a:latin typeface="UTM Aptima" panose="02040603050506020204" pitchFamily="18" charset="0"/>
              </a:rPr>
              <a:t>gạt</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san gạt</a:t>
            </a:r>
          </a:p>
          <a:p>
            <a:pPr algn="l">
              <a:lnSpc>
                <a:spcPct val="120000"/>
              </a:lnSpc>
            </a:pPr>
            <a:r>
              <a:rPr lang="vi-VN" b="0" i="0" dirty="0">
                <a:effectLst/>
                <a:latin typeface="Open Sans" panose="020B0606030504020204" pitchFamily="34" charset="0"/>
              </a:rPr>
              <a:t>Kiểm tra xe trước khi khởi hành: Trước khi bắt đầu vận hành, người lái cần kiểm tra kỹ lưỡng các hệ thống chính của xe như phanh, đèn, và bánh xe để đảm bảo chúng hoạt động đúng cách.</a:t>
            </a:r>
          </a:p>
          <a:p>
            <a:pPr algn="l">
              <a:lnSpc>
                <a:spcPct val="120000"/>
              </a:lnSpc>
            </a:pPr>
            <a:r>
              <a:rPr lang="vi-VN" b="0" i="0" dirty="0">
                <a:effectLst/>
                <a:latin typeface="Open Sans" panose="020B0606030504020204" pitchFamily="34" charset="0"/>
              </a:rPr>
              <a:t>Đảm bảo tầm nhìn rõ ràng: Tầm nhìn là yếu tố quan trọng trong việc vận hành xe san gạt. Người lái cần đảm bảo rằng kính chắn gió và các gương chiếu hậu được làm sạch và không bị mờ để có tầm nhìn tốt nhất.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7177135-EF94-406B-AE63-3873186C43A7}"/>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180</TotalTime>
  <Words>3781</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XE SAN GẠT</vt:lpstr>
      <vt:lpstr>Một số vụ tai nạn lao động khi vận hành xe san gạt</vt:lpstr>
      <vt:lpstr>Tóm tắt bài học</vt:lpstr>
      <vt:lpstr>Giới thiệu</vt:lpstr>
      <vt:lpstr>Giới thiệu</vt:lpstr>
      <vt:lpstr>Thành Phần Và Chức Năng Của xe san gạt</vt:lpstr>
      <vt:lpstr>Thành Phần Và Chức Năng Của xe san gạt</vt:lpstr>
      <vt:lpstr>Thành Phần Và Chức Năng Của xe san gạt</vt:lpstr>
      <vt:lpstr>Thành Phần Và Chức Năng Của xe san gạt</vt:lpstr>
      <vt:lpstr>Kiểm tra và bảo trì an toàn trước khi vận hành xe san gạt</vt:lpstr>
      <vt:lpstr>Kiểm tra và bảo trì an toàn trước khi vận hành xe san gạt</vt:lpstr>
      <vt:lpstr>Quy trình vận hành an toàn xe san gạt</vt:lpstr>
      <vt:lpstr>Quy trình vận hành an toàn xe san gạt</vt:lpstr>
      <vt:lpstr>Đánh giá rủi ro và quản lý mối nguy khi vận hành xe san gạt</vt:lpstr>
      <vt:lpstr>Đánh giá rủi ro và quản lý mối nguy khi vận hành xe san gạt</vt:lpstr>
      <vt:lpstr>Đánh giá rủi ro và quản lý mối nguy khi vận hành xe san gạt</vt:lpstr>
      <vt:lpstr>Đánh giá rủi ro và quản lý mối nguy khi vận hành xe san gạt</vt:lpstr>
      <vt:lpstr>Đánh giá rủi ro và quản lý mối nguy khi vận hành xe san gạt</vt:lpstr>
      <vt:lpstr>Đánh giá rủi ro và quản lý mối nguy khi vận hành xe san gạt</vt:lpstr>
      <vt:lpstr>Đánh giá rủi ro và quản lý mối nguy khi vận hành xe san gạt</vt:lpstr>
      <vt:lpstr>Các yếu tố ảnh hưởng đến an toàn lao động khi vận hành xe san gạt</vt:lpstr>
      <vt:lpstr>Các yếu tố ảnh hưởng đến an toàn lao động khi vận hành xe san gạt</vt:lpstr>
      <vt:lpstr>Các yếu tố ảnh hưởng đến an toàn lao động khi vận hành xe san gạt</vt:lpstr>
      <vt:lpstr>Các yếu tố ảnh hưởng đến an toàn lao động khi vận hành xe san gạt</vt:lpstr>
      <vt:lpstr>Đào tạo an toàn lao động về kỹ năng vận hành xe san gạt an toàn</vt:lpstr>
      <vt:lpstr>Đào tạo an toàn lao động về kỹ năng vận hành xe san gạt an toàn</vt:lpstr>
      <vt:lpstr>Ý nghĩa của an toàn lao động trong việc vận hành xe san gạt</vt:lpstr>
      <vt:lpstr>Ý nghĩa của an toàn lao động trong việc vận hành xe san gạt</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2024-04-24T02:28:29Z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