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56" y="-114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TƯỚI NƯỚC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9EDE1FF-5208-1E0A-CB9E-38FE63C9C792}"/>
              </a:ext>
            </a:extLst>
          </p:cNvPr>
          <p:cNvPicPr>
            <a:picLocks noChangeAspect="1"/>
          </p:cNvPicPr>
          <p:nvPr/>
        </p:nvPicPr>
        <p:blipFill>
          <a:blip r:embed="rId4"/>
          <a:stretch>
            <a:fillRect/>
          </a:stretch>
        </p:blipFill>
        <p:spPr>
          <a:xfrm>
            <a:off x="4975149" y="4293096"/>
            <a:ext cx="2236936" cy="22369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xe tưới nước</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nông nghiệp và xây dựng, việc sử dụng xe tưới nước (watering truck) là một phần không thể thiếu để duy trì và phát triển các dự án</a:t>
            </a:r>
            <a:r>
              <a:rPr lang="en-US" sz="2000" dirty="0">
                <a:ea typeface="+mn-lt"/>
                <a:cs typeface="+mn-lt"/>
              </a:rPr>
              <a:t>:</a:t>
            </a:r>
            <a:endParaRPr lang="en-US" dirty="0"/>
          </a:p>
          <a:p>
            <a:pPr marL="730885" lvl="1" indent="-304165"/>
            <a:r>
              <a:rPr lang="en-US" i="0" dirty="0" err="1">
                <a:solidFill>
                  <a:srgbClr val="0D0D0D"/>
                </a:solidFill>
                <a:effectLst/>
                <a:latin typeface="Söhne"/>
              </a:rPr>
              <a:t>Lật</a:t>
            </a:r>
            <a:r>
              <a:rPr lang="en-US" i="0" dirty="0">
                <a:solidFill>
                  <a:srgbClr val="0D0D0D"/>
                </a:solidFill>
                <a:effectLst/>
                <a:latin typeface="Söhne"/>
              </a:rPr>
              <a:t> </a:t>
            </a:r>
            <a:r>
              <a:rPr lang="en-US" i="0" dirty="0" err="1">
                <a:solidFill>
                  <a:srgbClr val="0D0D0D"/>
                </a:solidFill>
                <a:effectLst/>
                <a:latin typeface="Söhne"/>
              </a:rPr>
              <a:t>xe</a:t>
            </a:r>
            <a:endParaRPr lang="en-US" i="0" dirty="0">
              <a:solidFill>
                <a:srgbClr val="0D0D0D"/>
              </a:solidFill>
              <a:effectLst/>
              <a:latin typeface="Söhne"/>
            </a:endParaRPr>
          </a:p>
          <a:p>
            <a:pPr marL="730885" lvl="1" indent="-304165"/>
            <a:r>
              <a:rPr lang="it-IT" dirty="0"/>
              <a:t>Va chạm với vật cản</a:t>
            </a:r>
            <a:endParaRPr lang="en-US" dirty="0">
              <a:solidFill>
                <a:srgbClr val="0D0D0D"/>
              </a:solidFill>
              <a:latin typeface="Söhne"/>
            </a:endParaRPr>
          </a:p>
          <a:p>
            <a:pPr marL="730885" lvl="1" indent="-304165"/>
            <a:r>
              <a:rPr lang="en-US" dirty="0" err="1"/>
              <a:t>Hỏa</a:t>
            </a:r>
            <a:r>
              <a:rPr lang="en-US" dirty="0"/>
              <a:t> </a:t>
            </a:r>
            <a:r>
              <a:rPr lang="en-US" dirty="0" err="1"/>
              <a:t>hoạn</a:t>
            </a:r>
            <a:endParaRPr lang="en-US" dirty="0">
              <a:solidFill>
                <a:srgbClr val="0D0D0D"/>
              </a:solidFill>
              <a:latin typeface="Söhne"/>
            </a:endParaRPr>
          </a:p>
          <a:p>
            <a:pPr marL="730885" lvl="1" indent="-304165"/>
            <a:r>
              <a:rPr lang="vi-VN" dirty="0"/>
              <a:t>Nguy cơ hóa chất</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t>
            </a:r>
            <a:r>
              <a:rPr lang="en-US" dirty="0" err="1"/>
              <a:t>với</a:t>
            </a:r>
            <a:r>
              <a:rPr lang="en-US" dirty="0"/>
              <a:t> </a:t>
            </a:r>
            <a:r>
              <a:rPr lang="en-US" dirty="0" err="1"/>
              <a:t>hệ</a:t>
            </a:r>
            <a:r>
              <a:rPr lang="en-US" dirty="0"/>
              <a:t> </a:t>
            </a:r>
            <a:r>
              <a:rPr lang="en-US" dirty="0" err="1"/>
              <a:t>thống</a:t>
            </a:r>
            <a:r>
              <a:rPr lang="en-US" dirty="0"/>
              <a:t> </a:t>
            </a:r>
            <a:r>
              <a:rPr lang="en-US" dirty="0" err="1"/>
              <a:t>phanh</a:t>
            </a:r>
            <a:r>
              <a:rPr lang="en-US" dirty="0"/>
              <a:t> </a:t>
            </a:r>
            <a:r>
              <a:rPr lang="en-US" dirty="0" err="1"/>
              <a:t>và</a:t>
            </a:r>
            <a:r>
              <a:rPr lang="en-US" dirty="0"/>
              <a:t> </a:t>
            </a:r>
            <a:r>
              <a:rPr lang="en-US" dirty="0" err="1"/>
              <a:t>lái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xe tưới nước</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xe tưới nước</a:t>
            </a:r>
          </a:p>
          <a:p>
            <a:pPr marL="304165" indent="-304165">
              <a:buClr>
                <a:schemeClr val="tx1"/>
              </a:buClr>
            </a:pPr>
            <a:r>
              <a:rPr lang="en-US" dirty="0">
                <a:latin typeface="UTM Avo" panose="02040603050506020204" pitchFamily="18" charset="0"/>
              </a:rPr>
              <a:t>4</a:t>
            </a:r>
            <a:r>
              <a:rPr lang="vi-VN" dirty="0"/>
              <a:t>. Quy trình vận hành an toàn xe tưới nước</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tưới nước</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tưới nước</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xe tưới nước</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xe tưới nước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xe tưới nước</a:t>
            </a:r>
            <a:endParaRPr lang="en-US" sz="2400" b="1" i="0" dirty="0">
              <a:effectLst/>
              <a:latin typeface="Söhne"/>
            </a:endParaRPr>
          </a:p>
          <a:p>
            <a:r>
              <a:rPr lang="vi-VN" b="0" i="0" dirty="0">
                <a:effectLst/>
                <a:latin typeface="Söhne"/>
              </a:rPr>
              <a:t>An toàn lao động là một yếu tố cực kỳ quan trọng khi vận hành xe tưới nước (watering truck), đặc biệt trong các hoạt động liên quan đến nước và thi công đường. </a:t>
            </a:r>
            <a:endParaRPr lang="en-US" b="0" i="0" dirty="0">
              <a:effectLst/>
              <a:latin typeface="Söhne"/>
            </a:endParaRPr>
          </a:p>
          <a:p>
            <a:r>
              <a:rPr lang="vi-VN" b="0" i="0" dirty="0">
                <a:effectLst/>
                <a:latin typeface="Söhne"/>
              </a:rPr>
              <a:t>Việc đảm bảo an toàn lao động không chỉ bảo vệ sức khỏe và tính mạng của nhân viên mà còn giảm thiểu nguy cơ tai nạn và hậu quả xấu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3CD31EC-A12E-386A-F94A-74D7C5A76052}"/>
              </a:ext>
            </a:extLst>
          </p:cNvPr>
          <p:cNvPicPr>
            <a:picLocks noChangeAspect="1"/>
          </p:cNvPicPr>
          <p:nvPr/>
        </p:nvPicPr>
        <p:blipFill>
          <a:blip r:embed="rId3"/>
          <a:stretch>
            <a:fillRect/>
          </a:stretch>
        </p:blipFill>
        <p:spPr>
          <a:xfrm>
            <a:off x="-2292202" y="3143286"/>
            <a:ext cx="5650310" cy="565031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xe tưới nước</a:t>
            </a:r>
            <a:endParaRPr lang="en-US" sz="2400" b="1" i="0" dirty="0">
              <a:effectLst/>
              <a:latin typeface="Söhne"/>
            </a:endParaRPr>
          </a:p>
          <a:p>
            <a:r>
              <a:rPr lang="vi-VN" b="0" i="0" dirty="0">
                <a:effectLst/>
                <a:latin typeface="Söhne"/>
              </a:rPr>
              <a:t>Việc tuân thủ các giao thức và quy định an toàn là một phần không thể thiếu trong việc vận hành xe tưới nước. </a:t>
            </a:r>
            <a:endParaRPr lang="en-US" b="0" i="0" dirty="0">
              <a:effectLst/>
              <a:latin typeface="Söhne"/>
            </a:endParaRPr>
          </a:p>
          <a:p>
            <a:r>
              <a:rPr lang="vi-VN" b="0" i="0" dirty="0">
                <a:effectLst/>
                <a:latin typeface="Söhne"/>
              </a:rPr>
              <a:t>Trước khi bắt đầu bất kỳ công việc nào, nhân viên cần phải hiểu và áp dụng các quy định này để đảm bảo môi trường làm việc an toàn và đạt được kết quả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E296920-080C-D320-60BE-D3E977D5A130}"/>
              </a:ext>
            </a:extLst>
          </p:cNvPr>
          <p:cNvPicPr>
            <a:picLocks noChangeAspect="1"/>
          </p:cNvPicPr>
          <p:nvPr/>
        </p:nvPicPr>
        <p:blipFill>
          <a:blip r:embed="rId3"/>
          <a:stretch>
            <a:fillRect/>
          </a:stretch>
        </p:blipFill>
        <p:spPr>
          <a:xfrm>
            <a:off x="-2292202" y="3143286"/>
            <a:ext cx="5650310" cy="565031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tưới nước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xe tưới nước</a:t>
            </a:r>
            <a:r>
              <a:rPr lang="en-US" sz="2000" dirty="0">
                <a:solidFill>
                  <a:schemeClr val="bg1"/>
                </a:solidFill>
              </a:rPr>
              <a:t>:</a:t>
            </a:r>
          </a:p>
          <a:p>
            <a:pPr algn="l"/>
            <a:r>
              <a:rPr lang="vi-VN" b="0" i="0" dirty="0">
                <a:effectLst/>
                <a:latin typeface="Open Sans" panose="020B0606030504020204" pitchFamily="34" charset="0"/>
              </a:rPr>
              <a:t>Xe tưới nước (watering truck) bao gồm nhiều thành phần quan trọng để thực hiện nhiệm vụ tưới nước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Mỗi thành phần đều đóng vai trò quan trọng trong quá trình này, từ hệ thống chứa nước cho đến hệ thống phun và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6308D9A-BB8B-E418-2BBF-1D93571F15B5}"/>
              </a:ext>
            </a:extLst>
          </p:cNvPr>
          <p:cNvPicPr>
            <a:picLocks noChangeAspect="1"/>
          </p:cNvPicPr>
          <p:nvPr/>
        </p:nvPicPr>
        <p:blipFill>
          <a:blip r:embed="rId3"/>
          <a:stretch>
            <a:fillRect/>
          </a:stretch>
        </p:blipFill>
        <p:spPr>
          <a:xfrm>
            <a:off x="5518348" y="558800"/>
            <a:ext cx="5398576" cy="539857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tưới nước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xe tưới nước</a:t>
            </a:r>
            <a:r>
              <a:rPr lang="en-US" sz="2000" dirty="0">
                <a:solidFill>
                  <a:schemeClr val="bg1"/>
                </a:solidFill>
              </a:rPr>
              <a:t>:</a:t>
            </a:r>
          </a:p>
          <a:p>
            <a:pPr algn="l"/>
            <a:r>
              <a:rPr lang="vi-VN" b="0" i="0" dirty="0">
                <a:effectLst/>
                <a:latin typeface="Open Sans" panose="020B0606030504020204" pitchFamily="34" charset="0"/>
              </a:rPr>
              <a:t>Cấu trúc và nguyên lý hoạt động của xe tưới nước đều phản ánh mục đích chính của nó – cung cấp nước một cách hiệu quả và tiện lợi trong các công việc tưới cây, dập tắt lửa, hoặc làm sạch đường phố.</a:t>
            </a:r>
          </a:p>
          <a:p>
            <a:pPr algn="l"/>
            <a:r>
              <a:rPr lang="vi-VN" b="0" i="0" dirty="0">
                <a:effectLst/>
                <a:latin typeface="Open Sans" panose="020B0606030504020204" pitchFamily="34" charset="0"/>
              </a:rPr>
              <a:t>Cấu trúc của xe tưới nước thường bao gồm một bồn chứa nước, hệ thống bơm, hệ thống ống dẫn và vòi phun.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35D8A0-5D65-7B54-259E-336F4EFDFBBF}"/>
              </a:ext>
            </a:extLst>
          </p:cNvPr>
          <p:cNvPicPr>
            <a:picLocks noChangeAspect="1"/>
          </p:cNvPicPr>
          <p:nvPr/>
        </p:nvPicPr>
        <p:blipFill>
          <a:blip r:embed="rId3"/>
          <a:stretch>
            <a:fillRect/>
          </a:stretch>
        </p:blipFill>
        <p:spPr>
          <a:xfrm>
            <a:off x="5518348" y="558800"/>
            <a:ext cx="5398576" cy="539857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tưới nước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cảnh quan đô thị của xe tưới nước</a:t>
            </a:r>
            <a:r>
              <a:rPr lang="en-US" sz="2000" dirty="0">
                <a:solidFill>
                  <a:schemeClr val="bg1"/>
                </a:solidFill>
              </a:rPr>
              <a:t>:</a:t>
            </a:r>
          </a:p>
          <a:p>
            <a:pPr algn="l"/>
            <a:r>
              <a:rPr lang="vi-VN" b="0" i="0" dirty="0">
                <a:effectLst/>
                <a:latin typeface="Open Sans" panose="020B0606030504020204" pitchFamily="34" charset="0"/>
              </a:rPr>
              <a:t>Xe tưới nước (watering truck) đóng vai trò quan trọng trong ngành cảnh quan đô thị bằng cách cung cấp nước cho việc tưới cây, làm mát đường phố và duy trì môi trường sống xanh mát cho cộng đồng.</a:t>
            </a:r>
          </a:p>
          <a:p>
            <a:pPr algn="l"/>
            <a:r>
              <a:rPr lang="vi-VN" b="0" i="0" dirty="0">
                <a:effectLst/>
                <a:latin typeface="Open Sans" panose="020B0606030504020204" pitchFamily="34" charset="0"/>
              </a:rPr>
              <a:t>Trong việc duy trì cảnh quan đô thị, việc tưới cây là một phần không thể thiếu để giữ cho cây xanh phát triển và đẹp mắt.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9D4D24A-701C-A2A8-C411-AFF1FD8A7BCE}"/>
              </a:ext>
            </a:extLst>
          </p:cNvPr>
          <p:cNvPicPr>
            <a:picLocks noChangeAspect="1"/>
          </p:cNvPicPr>
          <p:nvPr/>
        </p:nvPicPr>
        <p:blipFill>
          <a:blip r:embed="rId3"/>
          <a:stretch>
            <a:fillRect/>
          </a:stretch>
        </p:blipFill>
        <p:spPr>
          <a:xfrm>
            <a:off x="5518348" y="558800"/>
            <a:ext cx="5398576" cy="539857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tưới nước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xe tưới nước</a:t>
            </a:r>
            <a:r>
              <a:rPr lang="en-US" sz="2000" dirty="0">
                <a:solidFill>
                  <a:schemeClr val="bg1"/>
                </a:solidFill>
              </a:rPr>
              <a:t>:</a:t>
            </a:r>
          </a:p>
          <a:p>
            <a:pPr algn="l"/>
            <a:r>
              <a:rPr lang="vi-VN" b="0" i="0" dirty="0">
                <a:effectLst/>
                <a:latin typeface="Open Sans" panose="020B0606030504020204" pitchFamily="34" charset="0"/>
              </a:rPr>
              <a:t>Việc vận hành xe tưới nước không chỉ mang lại nhiều lợi ích mà còn đặt ra một số rủi ro và nguy cơ tiềm ẩn cần được nhận biết và quản lý một cách cẩn thận.</a:t>
            </a:r>
          </a:p>
          <a:p>
            <a:pPr algn="l"/>
            <a:r>
              <a:rPr lang="vi-VN" b="0" i="0" dirty="0">
                <a:effectLst/>
                <a:latin typeface="Open Sans" panose="020B0606030504020204" pitchFamily="34" charset="0"/>
              </a:rPr>
              <a:t>Một trong những rủi ro chính là tai nạn giao thông. Do xe tưới nước thường di chuyển trên đường với tốc độ chậm và có thể làm chậm lại luồng giao thông, nguy cơ xảy ra va chạm với các phương tiện khác là rất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94A244A-00AC-41D5-E34B-AB7FFC63A978}"/>
              </a:ext>
            </a:extLst>
          </p:cNvPr>
          <p:cNvPicPr>
            <a:picLocks noChangeAspect="1"/>
          </p:cNvPicPr>
          <p:nvPr/>
        </p:nvPicPr>
        <p:blipFill>
          <a:blip r:embed="rId3"/>
          <a:stretch>
            <a:fillRect/>
          </a:stretch>
        </p:blipFill>
        <p:spPr>
          <a:xfrm>
            <a:off x="5518348" y="558800"/>
            <a:ext cx="5398576" cy="539857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tưới nước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tưới nước</a:t>
            </a:r>
          </a:p>
          <a:p>
            <a:pPr algn="l">
              <a:lnSpc>
                <a:spcPct val="120000"/>
              </a:lnSpc>
            </a:pPr>
            <a:r>
              <a:rPr lang="vi-VN" b="0" i="0" dirty="0">
                <a:effectLst/>
                <a:latin typeface="Open Sans" panose="020B0606030504020204" pitchFamily="34" charset="0"/>
              </a:rPr>
              <a:t>Trước khi vận hành xe tưới nước, việc thực hiện kiểm tra an toàn là một bước quan trọng để đảm bảo rằng xe hoạt động ổn định và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bước kiểm tra này không chỉ giúp phát hiện và khắc phục các vấn đề kỹ thuật có thể gây nguy hiểm mà còn đảm bảo rằng mọi thiết bị và hệ thống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736E75E-03FE-191A-3219-A654CF33FFA0}"/>
              </a:ext>
            </a:extLst>
          </p:cNvPr>
          <p:cNvPicPr>
            <a:picLocks noChangeAspect="1"/>
          </p:cNvPicPr>
          <p:nvPr/>
        </p:nvPicPr>
        <p:blipFill>
          <a:blip r:embed="rId3"/>
          <a:stretch>
            <a:fillRect/>
          </a:stretch>
        </p:blipFill>
        <p:spPr>
          <a:xfrm>
            <a:off x="-962372" y="379124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tưới nước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tưới nước định kỳ</a:t>
            </a:r>
          </a:p>
          <a:p>
            <a:pPr algn="l">
              <a:lnSpc>
                <a:spcPct val="120000"/>
              </a:lnSpc>
            </a:pPr>
            <a:r>
              <a:rPr lang="vi-VN" b="0" i="0" dirty="0">
                <a:effectLst/>
                <a:latin typeface="Open Sans" panose="020B0606030504020204" pitchFamily="34" charset="0"/>
              </a:rPr>
              <a:t>Đầu tiên, việc kiểm tra và thay dầu động cơ định kỳ là một bước cơ bản nhưng quan trọng. Dầu động cơ cần được thay định kỳ theo các quy định của nhà sản xuất để đảm bảo rằng động cơ hoạt động mượt mà và bền bỉ.</a:t>
            </a:r>
          </a:p>
          <a:p>
            <a:pPr algn="l">
              <a:lnSpc>
                <a:spcPct val="120000"/>
              </a:lnSpc>
            </a:pPr>
            <a:r>
              <a:rPr lang="vi-VN" b="0" i="0" dirty="0">
                <a:effectLst/>
                <a:latin typeface="Open Sans" panose="020B0606030504020204" pitchFamily="34" charset="0"/>
              </a:rPr>
              <a:t>Tiếp theo, kiểm tra hệ thống làm mát và hệ thống làm lạnh của xe. Bảo trì các thành phần như bình chứa nước làm mát, bơm nước và các ống dẫn để đảm bảo rằng hệ thống làm mát hoạt động hiệu quả và không có rò rỉ.</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D24C9A-A42C-5FC1-2F00-5F295FE07BD3}"/>
              </a:ext>
            </a:extLst>
          </p:cNvPr>
          <p:cNvPicPr>
            <a:picLocks noChangeAspect="1"/>
          </p:cNvPicPr>
          <p:nvPr/>
        </p:nvPicPr>
        <p:blipFill>
          <a:blip r:embed="rId3"/>
          <a:stretch>
            <a:fillRect/>
          </a:stretch>
        </p:blipFill>
        <p:spPr>
          <a:xfrm>
            <a:off x="-962372" y="379124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tưới nước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tưới nước an toàn</a:t>
            </a:r>
            <a:r>
              <a:rPr lang="en-US" sz="2400" dirty="0"/>
              <a:t>:</a:t>
            </a:r>
          </a:p>
          <a:p>
            <a:pPr algn="l"/>
            <a:r>
              <a:rPr lang="vi-VN" b="0" i="0" dirty="0">
                <a:solidFill>
                  <a:srgbClr val="4C4F5A"/>
                </a:solidFill>
                <a:effectLst/>
                <a:highlight>
                  <a:srgbClr val="FFFFFF"/>
                </a:highlight>
                <a:latin typeface="Open Sans" panose="020B0606030504020204" pitchFamily="34" charset="0"/>
              </a:rPr>
              <a:t>Đầu tiên, trước khi khởi động xe, hãy thực hiện kiểm tra tổng quan để đảm bảo rằng xe và các hệ thống của nó hoạt động đúng cách. Kiểm tra áp suất của bơm nước, mức nước trong bồn chứa và hệ thống phun để đảm bảo chúng hoạt động bình thường.</a:t>
            </a:r>
          </a:p>
          <a:p>
            <a:pPr algn="l"/>
            <a:r>
              <a:rPr lang="vi-VN" b="0" i="0" dirty="0">
                <a:solidFill>
                  <a:srgbClr val="4C4F5A"/>
                </a:solidFill>
                <a:effectLst/>
                <a:highlight>
                  <a:srgbClr val="FFFFFF"/>
                </a:highlight>
                <a:latin typeface="Open Sans" panose="020B0606030504020204" pitchFamily="34" charset="0"/>
              </a:rPr>
              <a:t>Tiếp theo, đảm bảo rằng tất cả các trang thiết bị bảo hộ cá nhân như mũ bảo hiểm, kính bảo hộ và găng tay được đeo đúng cách trước khi bắt đầu vận hành xe.</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tưới nước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tưới nước</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xe tưới nước, việc sẵn sàng và biết cách xử lý các tình huống khẩn cấp và sự cố là rất quan trọng để đảm bảo an toàn và hiệu quả cho cả nhân viên và môi trường xung quanh.</a:t>
            </a:r>
          </a:p>
          <a:p>
            <a:pPr algn="l"/>
            <a:r>
              <a:rPr lang="vi-VN" b="0" i="0" dirty="0">
                <a:solidFill>
                  <a:srgbClr val="4C4F5A"/>
                </a:solidFill>
                <a:effectLst/>
                <a:highlight>
                  <a:srgbClr val="FFFFFF"/>
                </a:highlight>
                <a:latin typeface="Open Sans" panose="020B0606030504020204" pitchFamily="34" charset="0"/>
              </a:rPr>
              <a:t>Một biện pháp quan trọng là đào tạo nhân viên về cách ứng phó với các tình huống khẩn cấp. Nhân viên cần được huấn luyện về cách xử lý các sự cố như cháy nổ, rò rỉ nước hoặc hỏng hóc của xe một cách nhanh chóng và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xe tưới nước</a:t>
            </a:r>
            <a:r>
              <a:rPr lang="en-US" sz="2000" dirty="0">
                <a:latin typeface="Söhne"/>
              </a:rPr>
              <a:t>:</a:t>
            </a:r>
          </a:p>
          <a:p>
            <a:pPr algn="l"/>
            <a:r>
              <a:rPr lang="vi-VN" b="0" i="0" dirty="0">
                <a:effectLst/>
                <a:latin typeface="Söhne"/>
              </a:rPr>
              <a:t>Trong quá trình vận hành xe tưới nước, việc nhận diện các rủi ro và mối nguy hiểm tiềm ẩn là rất quan trọng để đảm bảo an toàn cho nhân viên và môi trường xung quanh.</a:t>
            </a:r>
          </a:p>
          <a:p>
            <a:pPr algn="l"/>
            <a:r>
              <a:rPr lang="vi-VN" b="0" i="0" dirty="0">
                <a:effectLst/>
                <a:latin typeface="Söhne"/>
              </a:rPr>
              <a:t>Một trong những rủi ro chính là tai nạn giao thông. Xe tưới nước thường di chuyển chậm trên đường và có thể gây cản trở cho giao thông. Điều này tăng nguy cơ xảy ra va chạm, đặc biệt trong điều kiện thời tiết xấu như mưa hoặc tuyết.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A4C792E-E2A7-0DB1-0B5D-6AAE78CD2DA9}"/>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tưới nước để việc vận hành an toàn</a:t>
            </a:r>
            <a:endParaRPr lang="en-US" b="0" i="0" dirty="0">
              <a:effectLst/>
              <a:latin typeface="Söhne"/>
            </a:endParaRPr>
          </a:p>
          <a:p>
            <a:pPr lvl="1"/>
            <a:r>
              <a:rPr lang="vi-VN" b="0" i="0" dirty="0">
                <a:effectLst/>
                <a:latin typeface="Söhne"/>
              </a:rPr>
              <a:t>Việc kiểm tra và bảo dưỡng định kỳ cho xe tưới nước là một phần quan trọng của việc đảm bảo an toàn trong quá trình vận hành. </a:t>
            </a:r>
            <a:endParaRPr lang="en-US" b="0" i="0" dirty="0">
              <a:effectLst/>
              <a:latin typeface="Söhne"/>
            </a:endParaRPr>
          </a:p>
          <a:p>
            <a:pPr lvl="1"/>
            <a:r>
              <a:rPr lang="vi-VN" b="0" i="0" dirty="0">
                <a:effectLst/>
                <a:latin typeface="Söhne"/>
              </a:rPr>
              <a:t>Bằng cách duy trì xe trong tình trạng tốt nhất có thể, có thể giảm thiểu nguy cơ của các sự cố không mong muốn và đảm bảo rằng xe hoạt động một cách an toàn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E5DA55-57D7-1CD1-E4A6-1CDBC1A52054}"/>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xe tưới nước an toàn</a:t>
            </a:r>
            <a:endParaRPr lang="en-US" b="0" i="0" dirty="0">
              <a:effectLst/>
              <a:latin typeface="Söhne"/>
            </a:endParaRPr>
          </a:p>
          <a:p>
            <a:pPr lvl="1"/>
            <a:r>
              <a:rPr lang="vi-VN" b="0" i="0" dirty="0">
                <a:effectLst/>
                <a:latin typeface="Söhne"/>
              </a:rPr>
              <a:t>Trước hết, việc đảm bảo rằng tất cả nhân viên được đào tạo về an toàn lao động và quy trình vận hành an toàn của xe tưới nước là rất quan trọng. </a:t>
            </a:r>
            <a:endParaRPr lang="en-US" b="0" i="0" dirty="0">
              <a:effectLst/>
              <a:latin typeface="Söhne"/>
            </a:endParaRPr>
          </a:p>
          <a:p>
            <a:pPr lvl="1"/>
            <a:r>
              <a:rPr lang="vi-VN" b="0" i="0" dirty="0">
                <a:effectLst/>
                <a:latin typeface="Söhne"/>
              </a:rPr>
              <a:t>Họ cần biết cách sử dụng đúng các thiết bị bảo hộ cá nhân và tuân thủ các quy tắc an toàn khi làm việc xung quanh xe.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7FC379-AF1F-218C-CEAA-51EA2EF9A7DA}"/>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xe tưới nước</a:t>
            </a:r>
            <a:endParaRPr lang="en-US" b="0" i="0" dirty="0">
              <a:effectLst/>
              <a:latin typeface="Söhne"/>
            </a:endParaRPr>
          </a:p>
          <a:p>
            <a:pPr lvl="1"/>
            <a:r>
              <a:rPr lang="vi-VN" b="0" i="0" dirty="0">
                <a:effectLst/>
                <a:latin typeface="Söhne"/>
              </a:rPr>
              <a:t>Đầu tiên, cần xác định các vùng cần được đặc biệt chú ý và bảo vệ, như các khu vực có nhiều người đi bộ, trường học, khu dân cư hoặc các khu vực có nguy cơ cao về tai nạn giao thông.</a:t>
            </a:r>
          </a:p>
          <a:p>
            <a:pPr lvl="1"/>
            <a:r>
              <a:rPr lang="vi-VN" b="0" i="0" dirty="0">
                <a:effectLst/>
                <a:latin typeface="Söhne"/>
              </a:rPr>
              <a:t>Sau đó, cần thiết lập và đánh dấu rõ ràng các vùng an toàn xung quanh xe tưới nước. Điều này có thể bao gồm việc sử dụng biển báo hoặc biểu tượng đặc biệt để chỉ định các khu vực cấm vào hoặc cảnh báo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1D517D4-A51B-2236-FE90-1C04C46D4DC3}"/>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xe tưới nước</a:t>
            </a:r>
            <a:endParaRPr lang="en-US" b="0" i="0" dirty="0">
              <a:effectLst/>
              <a:latin typeface="Söhne"/>
            </a:endParaRPr>
          </a:p>
          <a:p>
            <a:pPr lvl="1"/>
            <a:r>
              <a:rPr lang="vi-VN" b="0" i="0" dirty="0">
                <a:effectLst/>
                <a:latin typeface="Söhne"/>
              </a:rPr>
              <a:t>Trong quá trình vận hành xe tưới nước, việc sử dụng thiết bị bảo hộ cá nhân là một phần quan trọng để bảo vệ sức khỏe và an toàn cho nhân viên. </a:t>
            </a:r>
            <a:endParaRPr lang="en-US" b="0" i="0" dirty="0">
              <a:effectLst/>
              <a:latin typeface="Söhne"/>
            </a:endParaRPr>
          </a:p>
          <a:p>
            <a:pPr lvl="1"/>
            <a:r>
              <a:rPr lang="vi-VN" b="0" i="0" dirty="0">
                <a:effectLst/>
                <a:latin typeface="Söhne"/>
              </a:rPr>
              <a:t>Các thiết bị bảo hộ cá nhân đóng vai trò quan trọng trong việc bảo vệ khỏi các nguy cơ tiềm ẩn và giảm thiểu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04BCC4-C5A9-434D-E5DA-7CA0CC4D741F}"/>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tưới nước</a:t>
            </a:r>
            <a:endParaRPr lang="en-US" b="0" i="0" dirty="0">
              <a:effectLst/>
              <a:latin typeface="Söhne"/>
            </a:endParaRPr>
          </a:p>
          <a:p>
            <a:pPr lvl="1"/>
            <a:r>
              <a:rPr lang="vi-VN" b="0" i="0" dirty="0">
                <a:effectLst/>
                <a:latin typeface="Söhne"/>
              </a:rPr>
              <a:t>Đầu tiên, nhân viên cần phải được đào tạo về các biện pháp khẩn cấp và quy trình phản ứng trong trường hợp khẩn cấp. </a:t>
            </a:r>
            <a:endParaRPr lang="en-US" b="0" i="0" dirty="0">
              <a:effectLst/>
              <a:latin typeface="Söhne"/>
            </a:endParaRPr>
          </a:p>
          <a:p>
            <a:pPr lvl="1"/>
            <a:r>
              <a:rPr lang="vi-VN" b="0" i="0" dirty="0">
                <a:effectLst/>
                <a:latin typeface="Söhne"/>
              </a:rPr>
              <a:t>Điều này bao gồm việc biết cách ngắt nguồn và dừng xe một cách an toàn, thông báo về sự cố cho quản lý và các cơ quan chức năng liên quan.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A6ACBC-52EA-B3BD-CD41-36CD3F2C9A06}"/>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tưới nước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tưới nước</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xe tưới nước</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CA5A60D-38C2-A06F-2EA9-CCA3848A8114}"/>
              </a:ext>
            </a:extLst>
          </p:cNvPr>
          <p:cNvPicPr>
            <a:picLocks noChangeAspect="1"/>
          </p:cNvPicPr>
          <p:nvPr/>
        </p:nvPicPr>
        <p:blipFill>
          <a:blip r:embed="rId4"/>
          <a:stretch>
            <a:fillRect/>
          </a:stretch>
        </p:blipFill>
        <p:spPr>
          <a:xfrm>
            <a:off x="-530324" y="3441741"/>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tưới nước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tưới nước</a:t>
            </a:r>
            <a:endParaRPr lang="en-US" sz="2400" b="1" i="0" dirty="0">
              <a:effectLst/>
              <a:latin typeface="Söhne"/>
            </a:endParaRPr>
          </a:p>
          <a:p>
            <a:r>
              <a:rPr lang="vi-VN" b="0" i="0" dirty="0">
                <a:effectLst/>
                <a:latin typeface="Söhne"/>
              </a:rPr>
              <a:t>Điều kiện thời tiết đóng vai trò quan trọng trong việc vận hành xe tưới nước và có thể ảnh hưởng đến hiệu suất và an toàn của quá trình này. </a:t>
            </a:r>
            <a:endParaRPr lang="en-US" b="0" i="0" dirty="0">
              <a:effectLst/>
              <a:latin typeface="Söhne"/>
            </a:endParaRPr>
          </a:p>
          <a:p>
            <a:r>
              <a:rPr lang="vi-VN" b="0" i="0" dirty="0">
                <a:effectLst/>
                <a:latin typeface="Söhne"/>
              </a:rPr>
              <a:t>Trong thời tiết khô hanh và nắng nóng, việc tưới nước có thể giúp duy trì độ ẩm của đất và hỗ trợ sự phát triển của cây trồng.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67E3704-D286-ECB9-FEA5-2589E0FCBCF8}"/>
              </a:ext>
            </a:extLst>
          </p:cNvPr>
          <p:cNvPicPr>
            <a:picLocks noChangeAspect="1"/>
          </p:cNvPicPr>
          <p:nvPr/>
        </p:nvPicPr>
        <p:blipFill>
          <a:blip r:embed="rId3"/>
          <a:stretch>
            <a:fillRect/>
          </a:stretch>
        </p:blipFill>
        <p:spPr>
          <a:xfrm>
            <a:off x="-1538436" y="3212976"/>
            <a:ext cx="5472608" cy="5472608"/>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tưới nước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tưới nước</a:t>
            </a:r>
            <a:endParaRPr lang="en-US" sz="2400" b="1" i="0" dirty="0">
              <a:effectLst/>
              <a:latin typeface="Söhne"/>
            </a:endParaRPr>
          </a:p>
          <a:p>
            <a:r>
              <a:rPr lang="vi-VN" b="0" i="0" dirty="0">
                <a:effectLst/>
                <a:latin typeface="Söhne"/>
              </a:rPr>
              <a:t>Môi trường làm việc có ảnh hưởng đáng kể đến việc vận hành xe tưới nước. </a:t>
            </a:r>
            <a:endParaRPr lang="en-US" b="0" i="0" dirty="0">
              <a:effectLst/>
              <a:latin typeface="Söhne"/>
            </a:endParaRPr>
          </a:p>
          <a:p>
            <a:r>
              <a:rPr lang="vi-VN" b="0" i="0" dirty="0">
                <a:effectLst/>
                <a:latin typeface="Söhne"/>
              </a:rPr>
              <a:t>Một môi trường làm việc tốt có thể tăng cường hiệu suất và an toàn trong quá trình làm việc, trong khi môi trường làm việc không tốt có thể gây ra những nguy cơ và rủi ro không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A9CDACC-B264-4D22-742F-C0327EE4FE5D}"/>
              </a:ext>
            </a:extLst>
          </p:cNvPr>
          <p:cNvPicPr>
            <a:picLocks noChangeAspect="1"/>
          </p:cNvPicPr>
          <p:nvPr/>
        </p:nvPicPr>
        <p:blipFill>
          <a:blip r:embed="rId3"/>
          <a:stretch>
            <a:fillRect/>
          </a:stretch>
        </p:blipFill>
        <p:spPr>
          <a:xfrm>
            <a:off x="-1538436" y="3212976"/>
            <a:ext cx="5472608" cy="5472608"/>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tưới nước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tưới nước ảnh hưởng như thế nào đến việc vận hành xe tưới nước</a:t>
            </a:r>
            <a:endParaRPr lang="en-US" sz="2400" b="1" i="0" dirty="0">
              <a:effectLst/>
              <a:latin typeface="Söhne"/>
            </a:endParaRPr>
          </a:p>
          <a:p>
            <a:r>
              <a:rPr lang="vi-VN" b="0" i="0" dirty="0">
                <a:effectLst/>
                <a:latin typeface="Söhne"/>
              </a:rPr>
              <a:t>Tình trạng kỹ thuật của xe tưới nước đóng vai trò quan trọng trong việc ảnh hưởng đến hiệu suất và an toàn của quá trình vận hành. </a:t>
            </a:r>
            <a:endParaRPr lang="en-US" b="0" i="0" dirty="0">
              <a:effectLst/>
              <a:latin typeface="Söhne"/>
            </a:endParaRPr>
          </a:p>
          <a:p>
            <a:r>
              <a:rPr lang="vi-VN" b="0" i="0" dirty="0">
                <a:effectLst/>
                <a:latin typeface="Söhne"/>
              </a:rPr>
              <a:t>Xe tưới nước cần phải được duy trì và bảo dưỡng định kỳ để đảm bảo rằng mọi bộ phận hoạt động đúng cách và không gây ra nguy cơ cho người lái và nhân viên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2EDFD61-5A0A-1AF1-CEB9-81ABD4D5DEF7}"/>
              </a:ext>
            </a:extLst>
          </p:cNvPr>
          <p:cNvPicPr>
            <a:picLocks noChangeAspect="1"/>
          </p:cNvPicPr>
          <p:nvPr/>
        </p:nvPicPr>
        <p:blipFill>
          <a:blip r:embed="rId3"/>
          <a:stretch>
            <a:fillRect/>
          </a:stretch>
        </p:blipFill>
        <p:spPr>
          <a:xfrm>
            <a:off x="-1538436" y="3212976"/>
            <a:ext cx="5472608" cy="5472608"/>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tưới nước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tưới nước</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và hiệu suất của việc vận hành xe tưới nước. </a:t>
            </a:r>
            <a:endParaRPr lang="en-US" b="0" i="0" dirty="0">
              <a:effectLst/>
              <a:latin typeface="Söhne"/>
            </a:endParaRPr>
          </a:p>
          <a:p>
            <a:r>
              <a:rPr lang="vi-VN" b="0" i="0" dirty="0">
                <a:effectLst/>
                <a:latin typeface="Söhne"/>
              </a:rPr>
              <a:t>Nhân viên cần phải được đào tạo về các quy trình an toàn, cách sử dụng thiết bị bảo hộ cá nhân, và các kỹ năng cần thiết để vận hành xe một cách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424E534-45D0-155B-CEED-661A6DFAC367}"/>
              </a:ext>
            </a:extLst>
          </p:cNvPr>
          <p:cNvPicPr>
            <a:picLocks noChangeAspect="1"/>
          </p:cNvPicPr>
          <p:nvPr/>
        </p:nvPicPr>
        <p:blipFill>
          <a:blip r:embed="rId3"/>
          <a:stretch>
            <a:fillRect/>
          </a:stretch>
        </p:blipFill>
        <p:spPr>
          <a:xfrm>
            <a:off x="-1538436" y="3212976"/>
            <a:ext cx="5472608" cy="5472608"/>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74183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tưới nước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tưới nước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xe tưới nước cần phải được đào tạo về an toàn lao động vì nhiều lý do quan trọng. Trước tiên, việc đào tạo an toàn lao động giúp họ hiểu rõ về các nguy cơ và rủi ro liên quan đến việc vận hành xe tưới nước.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Bằng cách này, họ có thể nhận diện và đánh giá các tình huống nguy hiểm và biết cách phản ứng một cách chính xác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3935BB6-2D3F-8251-3AE3-FA165BE9ABB6}"/>
              </a:ext>
            </a:extLst>
          </p:cNvPr>
          <p:cNvPicPr>
            <a:picLocks noChangeAspect="1"/>
          </p:cNvPicPr>
          <p:nvPr/>
        </p:nvPicPr>
        <p:blipFill>
          <a:blip r:embed="rId3"/>
          <a:stretch>
            <a:fillRect/>
          </a:stretch>
        </p:blipFill>
        <p:spPr>
          <a:xfrm>
            <a:off x="6814492" y="133139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tưới nước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xe tưới nước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379A56A-19DE-2D1A-901A-0F395A0820FF}"/>
              </a:ext>
            </a:extLst>
          </p:cNvPr>
          <p:cNvPicPr>
            <a:picLocks noChangeAspect="1"/>
          </p:cNvPicPr>
          <p:nvPr/>
        </p:nvPicPr>
        <p:blipFill>
          <a:blip r:embed="rId3"/>
          <a:stretch>
            <a:fillRect/>
          </a:stretch>
        </p:blipFill>
        <p:spPr>
          <a:xfrm>
            <a:off x="6814492" y="133139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tưới nước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xe tưới nước</a:t>
            </a:r>
          </a:p>
          <a:p>
            <a:pPr algn="l">
              <a:lnSpc>
                <a:spcPct val="120000"/>
              </a:lnSpc>
            </a:pPr>
            <a:r>
              <a:rPr lang="vi-VN" b="0" i="0" dirty="0">
                <a:effectLst/>
                <a:latin typeface="Open Sans" panose="020B0606030504020204" pitchFamily="34" charset="0"/>
              </a:rPr>
              <a:t>Việc duy trì an toàn lao động trong vận hành xe tưới nước là vô cùng quan trọng vì nó liên quan trực tiếp đến sức khỏe và an toàn của nhân viên cũng như môi trường làm việc chung.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tuân thủ các quy tắc an toàn lao động giúp giảm thiểu nguy cơ tai nạn và chấn thương cho nhân viên. Khi mọi người đều biết và tuân thủ các quy định về an toàn, khả năng xảy ra tai nạn sẽ giảm đi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53D3B36-66A9-1998-ADD7-23A651EB8720}"/>
              </a:ext>
            </a:extLst>
          </p:cNvPr>
          <p:cNvPicPr>
            <a:picLocks noChangeAspect="1"/>
          </p:cNvPicPr>
          <p:nvPr/>
        </p:nvPicPr>
        <p:blipFill>
          <a:blip r:embed="rId3"/>
          <a:stretch>
            <a:fillRect/>
          </a:stretch>
        </p:blipFill>
        <p:spPr>
          <a:xfrm>
            <a:off x="-890364" y="3861048"/>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tưới nước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tưới nước</a:t>
            </a:r>
          </a:p>
          <a:p>
            <a:pPr algn="l">
              <a:lnSpc>
                <a:spcPct val="120000"/>
              </a:lnSpc>
            </a:pPr>
            <a:r>
              <a:rPr lang="vi-VN" b="0" i="0" dirty="0">
                <a:effectLst/>
                <a:latin typeface="Open Sans" panose="020B0606030504020204" pitchFamily="34" charset="0"/>
              </a:rPr>
              <a:t>Đầu tiên, việc kiểm tra xe trước khi sử dụng là rất quan trọng. Người vận hành cần kiểm tra các bộ phận chính của xe như hệ thống phanh, hệ thống lái, hệ thống nước, và hệ thống đèn.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Bằng cách này, họ có thể phát hiện và sửa chữa bất kỳ vấn đề kỹ thuật nào trước khi bắt đầu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303EC4-E0FA-D256-2C87-8F99F2068F18}"/>
              </a:ext>
            </a:extLst>
          </p:cNvPr>
          <p:cNvPicPr>
            <a:picLocks noChangeAspect="1"/>
          </p:cNvPicPr>
          <p:nvPr/>
        </p:nvPicPr>
        <p:blipFill>
          <a:blip r:embed="rId3"/>
          <a:stretch>
            <a:fillRect/>
          </a:stretch>
        </p:blipFill>
        <p:spPr>
          <a:xfrm>
            <a:off x="-890364" y="3861048"/>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3123</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TƯỚI NƯỚC</vt:lpstr>
      <vt:lpstr>Một số vụ tai nạn lao động khi vận hành xe tưới nước</vt:lpstr>
      <vt:lpstr>Tóm tắt bài học</vt:lpstr>
      <vt:lpstr>Giới thiệu</vt:lpstr>
      <vt:lpstr>Giới thiệu</vt:lpstr>
      <vt:lpstr>Thành Phần Và Chức Năng Của xe tưới nước</vt:lpstr>
      <vt:lpstr>Thành Phần Và Chức Năng Của xe tưới nước</vt:lpstr>
      <vt:lpstr>Thành Phần Và Chức Năng Của xe tưới nước</vt:lpstr>
      <vt:lpstr>Thành Phần Và Chức Năng Của xe tưới nước</vt:lpstr>
      <vt:lpstr>Kiểm tra và bảo trì an toàn trước khi vận hành xe tưới nước</vt:lpstr>
      <vt:lpstr>Kiểm tra và bảo trì an toàn trước khi vận hành xe tưới nước</vt:lpstr>
      <vt:lpstr>Quy trình vận hành an toàn xe tưới nước</vt:lpstr>
      <vt:lpstr>Quy trình vận hành an toàn xe tưới nước</vt:lpstr>
      <vt:lpstr>Đánh giá rủi ro và quản lý mối nguy khi vận hành xe tưới nước</vt:lpstr>
      <vt:lpstr>Đánh giá rủi ro và quản lý mối nguy khi vận hành xe tưới nước</vt:lpstr>
      <vt:lpstr>Đánh giá rủi ro và quản lý mối nguy khi vận hành xe tưới nước</vt:lpstr>
      <vt:lpstr>Đánh giá rủi ro và quản lý mối nguy khi vận hành xe tưới nước</vt:lpstr>
      <vt:lpstr>Đánh giá rủi ro và quản lý mối nguy khi vận hành xe tưới nước</vt:lpstr>
      <vt:lpstr>Đánh giá rủi ro và quản lý mối nguy khi vận hành xe tưới nước</vt:lpstr>
      <vt:lpstr>Đánh giá rủi ro và quản lý mối nguy khi vận hành xe tưới nước</vt:lpstr>
      <vt:lpstr>Các yếu tố ảnh hưởng đến an toàn lao động khi vận hành xe tưới nước</vt:lpstr>
      <vt:lpstr>Các yếu tố ảnh hưởng đến an toàn lao động khi vận hành xe tưới nước</vt:lpstr>
      <vt:lpstr>Các yếu tố ảnh hưởng đến an toàn lao động khi vận hành xe tưới nước</vt:lpstr>
      <vt:lpstr>Các yếu tố ảnh hưởng đến an toàn lao động khi vận hành xe tưới nước</vt:lpstr>
      <vt:lpstr>Đào tạo an toàn lao động về kỹ năng vận hành xe tưới nước an toàn</vt:lpstr>
      <vt:lpstr>Đào tạo an toàn lao động về kỹ năng vận hành xe tưới nước an toàn</vt:lpstr>
      <vt:lpstr>Ý nghĩa của an toàn lao động trong việc vận hành xe tưới nước</vt:lpstr>
      <vt:lpstr>Ý nghĩa của an toàn lao động trong việc vận hành xe tưới nước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2024-04-23T02:18:59Z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