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660" y="-100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5/8/2024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5/8/2024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5/8/2024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749661" y="2187963"/>
            <a:ext cx="4687913"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HƯỚNG DẪN VIÊN DU LỊCH</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484DF552-1560-8E45-5039-6B121156AD31}"/>
              </a:ext>
            </a:extLst>
          </p:cNvPr>
          <p:cNvPicPr>
            <a:picLocks noChangeAspect="1"/>
          </p:cNvPicPr>
          <p:nvPr/>
        </p:nvPicPr>
        <p:blipFill>
          <a:blip r:embed="rId4"/>
          <a:stretch>
            <a:fillRect/>
          </a:stretch>
        </p:blipFill>
        <p:spPr>
          <a:xfrm>
            <a:off x="5192742" y="4549637"/>
            <a:ext cx="1803339" cy="1803339"/>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vi-VN" sz="4000" b="1" dirty="0">
                <a:solidFill>
                  <a:schemeClr val="accent1"/>
                </a:solidFill>
                <a:latin typeface="UTM Aptima" panose="02040603050506020204" pitchFamily="18" charset="0"/>
              </a:rPr>
              <a:t>hướng dẫn viên du lịch</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lnSpcReduction="10000"/>
          </a:bodyPr>
          <a:lstStyle/>
          <a:p>
            <a:pPr marL="0" indent="0">
              <a:buNone/>
            </a:pPr>
            <a:r>
              <a:rPr lang="vi-VN" b="0" i="0" dirty="0">
                <a:solidFill>
                  <a:srgbClr val="0D0D0D"/>
                </a:solidFill>
                <a:effectLst/>
                <a:latin typeface="Söhne"/>
              </a:rPr>
              <a:t>Trong ngành du lịch, vai trò của hướng dẫn viên không chỉ là hướng dẫn du khách đi tham quan và khám phá các địa điểm du lịch, mà còn bao gồm việc đảm bảo an toàn và trải nghiệm tốt nhất cho khách hàng</a:t>
            </a:r>
            <a:r>
              <a:rPr lang="en-US" sz="2000" dirty="0">
                <a:ea typeface="+mn-lt"/>
                <a:cs typeface="+mn-lt"/>
              </a:rPr>
              <a:t>:</a:t>
            </a:r>
            <a:endParaRPr lang="en-US" dirty="0"/>
          </a:p>
          <a:p>
            <a:pPr marL="730885" lvl="1" indent="-304165"/>
            <a:r>
              <a:rPr lang="pt-BR" i="0" dirty="0">
                <a:solidFill>
                  <a:srgbClr val="0D0D0D"/>
                </a:solidFill>
                <a:effectLst/>
                <a:latin typeface="Söhne"/>
              </a:rPr>
              <a:t>Tai nạn giao thông</a:t>
            </a:r>
          </a:p>
          <a:p>
            <a:pPr marL="730885" lvl="1" indent="-304165"/>
            <a:r>
              <a:rPr lang="vi-VN" dirty="0">
                <a:solidFill>
                  <a:srgbClr val="0D0D0D"/>
                </a:solidFill>
                <a:latin typeface="Söhne"/>
              </a:rPr>
              <a:t>Nguy hiểm từ môi trường tự nhiên</a:t>
            </a:r>
            <a:endParaRPr lang="pt-BR" dirty="0">
              <a:solidFill>
                <a:srgbClr val="0D0D0D"/>
              </a:solidFill>
              <a:latin typeface="Söhne"/>
            </a:endParaRPr>
          </a:p>
          <a:p>
            <a:pPr marL="730885" lvl="1" indent="-304165"/>
            <a:r>
              <a:rPr lang="en-US" dirty="0" err="1">
                <a:solidFill>
                  <a:srgbClr val="0D0D0D"/>
                </a:solidFill>
                <a:latin typeface="Söhne"/>
              </a:rPr>
              <a:t>Thiên</a:t>
            </a:r>
            <a:r>
              <a:rPr lang="en-US" dirty="0">
                <a:solidFill>
                  <a:srgbClr val="0D0D0D"/>
                </a:solidFill>
                <a:latin typeface="Söhne"/>
              </a:rPr>
              <a:t> tai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điều</a:t>
            </a:r>
            <a:r>
              <a:rPr lang="en-US" dirty="0">
                <a:solidFill>
                  <a:srgbClr val="0D0D0D"/>
                </a:solidFill>
                <a:latin typeface="Söhne"/>
              </a:rPr>
              <a:t> </a:t>
            </a:r>
            <a:r>
              <a:rPr lang="en-US" dirty="0" err="1">
                <a:solidFill>
                  <a:srgbClr val="0D0D0D"/>
                </a:solidFill>
                <a:latin typeface="Söhne"/>
              </a:rPr>
              <a:t>kiện</a:t>
            </a:r>
            <a:r>
              <a:rPr lang="en-US" dirty="0">
                <a:solidFill>
                  <a:srgbClr val="0D0D0D"/>
                </a:solidFill>
                <a:latin typeface="Söhne"/>
              </a:rPr>
              <a:t> </a:t>
            </a:r>
            <a:r>
              <a:rPr lang="en-US" dirty="0" err="1">
                <a:solidFill>
                  <a:srgbClr val="0D0D0D"/>
                </a:solidFill>
                <a:latin typeface="Söhne"/>
              </a:rPr>
              <a:t>thời</a:t>
            </a:r>
            <a:r>
              <a:rPr lang="en-US" dirty="0">
                <a:solidFill>
                  <a:srgbClr val="0D0D0D"/>
                </a:solidFill>
                <a:latin typeface="Söhne"/>
              </a:rPr>
              <a:t> </a:t>
            </a:r>
            <a:r>
              <a:rPr lang="en-US" dirty="0" err="1">
                <a:solidFill>
                  <a:srgbClr val="0D0D0D"/>
                </a:solidFill>
                <a:latin typeface="Söhne"/>
              </a:rPr>
              <a:t>tiết</a:t>
            </a:r>
            <a:r>
              <a:rPr lang="en-US" dirty="0">
                <a:solidFill>
                  <a:srgbClr val="0D0D0D"/>
                </a:solidFill>
                <a:latin typeface="Söhne"/>
              </a:rPr>
              <a:t> </a:t>
            </a:r>
            <a:r>
              <a:rPr lang="en-US" dirty="0" err="1">
                <a:solidFill>
                  <a:srgbClr val="0D0D0D"/>
                </a:solidFill>
                <a:latin typeface="Söhne"/>
              </a:rPr>
              <a:t>khắc</a:t>
            </a:r>
            <a:r>
              <a:rPr lang="en-US" dirty="0">
                <a:solidFill>
                  <a:srgbClr val="0D0D0D"/>
                </a:solidFill>
                <a:latin typeface="Söhne"/>
              </a:rPr>
              <a:t> </a:t>
            </a:r>
            <a:r>
              <a:rPr lang="en-US" dirty="0" err="1">
                <a:solidFill>
                  <a:srgbClr val="0D0D0D"/>
                </a:solidFill>
                <a:latin typeface="Söhne"/>
              </a:rPr>
              <a:t>nghiệt</a:t>
            </a:r>
            <a:endParaRPr lang="pt-BR" dirty="0">
              <a:solidFill>
                <a:srgbClr val="0D0D0D"/>
              </a:solidFill>
              <a:latin typeface="Söhne"/>
            </a:endParaRPr>
          </a:p>
          <a:p>
            <a:pPr marL="730885" lvl="1" indent="-304165"/>
            <a:r>
              <a:rPr lang="vi-VN" dirty="0">
                <a:solidFill>
                  <a:srgbClr val="0D0D0D"/>
                </a:solidFill>
                <a:latin typeface="Söhne"/>
              </a:rPr>
              <a:t>Nguy cơ từ hoạt động mạo hiểm</a:t>
            </a:r>
            <a:endParaRPr lang="en-US" dirty="0">
              <a:solidFill>
                <a:srgbClr val="0D0D0D"/>
              </a:solidFill>
              <a:latin typeface="Söhne"/>
            </a:endParaRPr>
          </a:p>
          <a:p>
            <a:pPr marL="730885" lvl="1" indent="-304165"/>
            <a:r>
              <a:rPr lang="vi-VN" dirty="0">
                <a:solidFill>
                  <a:srgbClr val="0D0D0D"/>
                </a:solidFill>
                <a:latin typeface="Söhne"/>
              </a:rPr>
              <a:t>Nguy cơ y tế</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a:buClr>
                <a:schemeClr val="tx1"/>
              </a:buClr>
            </a:pPr>
            <a:r>
              <a:rPr lang="en-US" dirty="0"/>
              <a:t>1. </a:t>
            </a:r>
            <a:r>
              <a:rPr lang="vi-VN" dirty="0"/>
              <a:t>An toàn vệ sinh lao động đối với hướng dẫn viên du lịch khi đi bộ trong khu vực tham quan</a:t>
            </a:r>
            <a:endParaRPr lang="en-US" dirty="0"/>
          </a:p>
          <a:p>
            <a:pPr>
              <a:buClr>
                <a:schemeClr val="tx1"/>
              </a:buClr>
            </a:pPr>
            <a:r>
              <a:rPr lang="en-US" dirty="0"/>
              <a:t>2. </a:t>
            </a:r>
            <a:r>
              <a:rPr lang="vi-VN" dirty="0"/>
              <a:t>An toàn vệ sinh lao động đối với hướng dẫn viên du lịch khi đứng trên xe buýt trong khi xe đang di chuyển</a:t>
            </a:r>
            <a:endParaRPr lang="en-US" dirty="0"/>
          </a:p>
          <a:p>
            <a:pPr>
              <a:buClr>
                <a:schemeClr val="tx1"/>
              </a:buClr>
            </a:pPr>
            <a:r>
              <a:rPr lang="en-US" dirty="0"/>
              <a:t>3. </a:t>
            </a:r>
            <a:r>
              <a:rPr lang="vi-VN" dirty="0"/>
              <a:t>An toàn vệ sinh lao động đối với hướng dẫn viên du lịch khi giúp đỡ hành khách trong các vấn đề sự cố cấp bách</a:t>
            </a:r>
            <a:endParaRPr lang="en-US" dirty="0"/>
          </a:p>
          <a:p>
            <a:pPr>
              <a:buClr>
                <a:schemeClr val="tx1"/>
              </a:buClr>
            </a:pPr>
            <a:r>
              <a:rPr lang="en-US" dirty="0"/>
              <a:t>4. </a:t>
            </a:r>
            <a:r>
              <a:rPr lang="vi-VN" dirty="0"/>
              <a:t>An toàn vệ sinh lao động đối với hướng dẫn viên du lịch khi gặp thời tiết xấu khi đi tham quan</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Đi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bộ</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trong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vực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tham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quan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đi bộ trong khu vực tham quan của hướng dẫn viên du lịch</a:t>
            </a:r>
            <a:endParaRPr lang="en-US" sz="2400" b="1" i="0" dirty="0">
              <a:effectLst/>
              <a:latin typeface="Söhne"/>
            </a:endParaRPr>
          </a:p>
          <a:p>
            <a:r>
              <a:rPr lang="vi-VN" b="0" i="0" dirty="0">
                <a:effectLst/>
                <a:latin typeface="Open Sans" panose="020B0606030504020204" pitchFamily="34" charset="0"/>
              </a:rPr>
              <a:t>Khi thảo luận về đặc điểm công việc đi bộ trong khu vực tham quan, hướng dẫn viên du lịch phải có kiến thức sâu rộng về địa điểm cụ thể và khả năng giao tiếp hiệu quả. </a:t>
            </a:r>
            <a:endParaRPr lang="en-US" b="0" i="0" dirty="0">
              <a:effectLst/>
              <a:latin typeface="Open Sans" panose="020B0606030504020204" pitchFamily="34" charset="0"/>
            </a:endParaRPr>
          </a:p>
          <a:p>
            <a:r>
              <a:rPr lang="vi-VN" b="0" i="0" dirty="0">
                <a:effectLst/>
                <a:latin typeface="Open Sans" panose="020B0606030504020204" pitchFamily="34" charset="0"/>
              </a:rPr>
              <a:t>Trong vai trò của họ, việc đi bộ không chỉ là việc di chuyển từ điểm này sang điểm khác mà còn là cơ hội để họ tương tác một cách chân thành với khách du lịch.</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274EA7DD-C4DA-CE9C-919E-77A4D66B524F}"/>
              </a:ext>
            </a:extLst>
          </p:cNvPr>
          <p:cNvPicPr>
            <a:picLocks noChangeAspect="1"/>
          </p:cNvPicPr>
          <p:nvPr/>
        </p:nvPicPr>
        <p:blipFill>
          <a:blip r:embed="rId3"/>
          <a:stretch>
            <a:fillRect/>
          </a:stretch>
        </p:blipFill>
        <p:spPr>
          <a:xfrm>
            <a:off x="1" y="4537185"/>
            <a:ext cx="2566020" cy="2566020"/>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Đi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bộ</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trong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vực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tham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quan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trong quá trình đi bộ trong khu vực tham quan của hướng dẫn viên du lịch</a:t>
            </a:r>
            <a:endParaRPr lang="en-US" sz="2400" b="1" i="0" dirty="0">
              <a:effectLst/>
              <a:latin typeface="Söhne"/>
            </a:endParaRPr>
          </a:p>
          <a:p>
            <a:r>
              <a:rPr lang="vi-VN" b="0" i="0" dirty="0">
                <a:effectLst/>
                <a:latin typeface="Open Sans" panose="020B0606030504020204" pitchFamily="34" charset="0"/>
              </a:rPr>
              <a:t>Trong quá trình đi bộ trong khu vực tham quan, hướng dẫn viên du lịch phải đối mặt với một số dạng tai nạn có thể xảy ra. Một trong những rủi ro phổ biến nhất là việc trượt chân hoặc ngã do điều kiện địa hình khó khăn, đặc biệt là trên địa hình đồi núi hoặc đường mòn. </a:t>
            </a:r>
            <a:endParaRPr lang="en-US" b="0" i="0" dirty="0">
              <a:effectLst/>
              <a:latin typeface="Open Sans" panose="020B0606030504020204" pitchFamily="34" charset="0"/>
            </a:endParaRPr>
          </a:p>
          <a:p>
            <a:r>
              <a:rPr lang="vi-VN" b="0" i="0" dirty="0">
                <a:effectLst/>
                <a:latin typeface="Open Sans" panose="020B0606030504020204" pitchFamily="34" charset="0"/>
              </a:rPr>
              <a:t>Để phòng tránh tình huống này, hướng dẫn viên cần phải chú ý và cung cấp hướng dẫn cụ thể cho du khách về cách di chuyển an toàn trên các bề mặt không đồng đều.</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0F6516A-3682-C1FD-2BE9-A0547E6A3A18}"/>
              </a:ext>
            </a:extLst>
          </p:cNvPr>
          <p:cNvPicPr>
            <a:picLocks noChangeAspect="1"/>
          </p:cNvPicPr>
          <p:nvPr/>
        </p:nvPicPr>
        <p:blipFill>
          <a:blip r:embed="rId3"/>
          <a:stretch>
            <a:fillRect/>
          </a:stretch>
        </p:blipFill>
        <p:spPr>
          <a:xfrm>
            <a:off x="1" y="4537185"/>
            <a:ext cx="2566020" cy="2566020"/>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Đi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bộ</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trong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vực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tham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quan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khi đi bộ trong khu vực tham quan của hướng dẫn viên du lịch</a:t>
            </a:r>
            <a:endParaRPr lang="en-US" sz="2400" b="1" i="0" dirty="0">
              <a:effectLst/>
              <a:latin typeface="Söhne"/>
            </a:endParaRPr>
          </a:p>
          <a:p>
            <a:r>
              <a:rPr lang="vi-VN" b="0" i="0" dirty="0">
                <a:effectLst/>
                <a:latin typeface="Open Sans" panose="020B0606030504020204" pitchFamily="34" charset="0"/>
              </a:rPr>
              <a:t>Có nhiều nguyên nhân gây ra tai nạn khi đi bộ trong khu vực tham quan mà hướng dẫn viên du lịch cần phải quan tâm. Một trong những nguyên nhân chính là điều kiện địa hình không đồng đều và khó khăn. </a:t>
            </a:r>
            <a:endParaRPr lang="en-US" b="0" i="0" dirty="0">
              <a:effectLst/>
              <a:latin typeface="Open Sans" panose="020B0606030504020204" pitchFamily="34" charset="0"/>
            </a:endParaRPr>
          </a:p>
          <a:p>
            <a:r>
              <a:rPr lang="vi-VN" b="0" i="0" dirty="0">
                <a:effectLst/>
                <a:latin typeface="Open Sans" panose="020B0606030504020204" pitchFamily="34" charset="0"/>
              </a:rPr>
              <a:t>Những bề mặt như đất đá, đồng cỏ hoặc đất đất trơn trượt có thể tạo ra rủi ro cao cho du khách khi di chuyển, đặc biệt là nếu họ không có kinh nghiệm hoặc không đủ cẩn thận.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AB9BE3F-D71B-4D2C-29A7-F689EC337497}"/>
              </a:ext>
            </a:extLst>
          </p:cNvPr>
          <p:cNvPicPr>
            <a:picLocks noChangeAspect="1"/>
          </p:cNvPicPr>
          <p:nvPr/>
        </p:nvPicPr>
        <p:blipFill>
          <a:blip r:embed="rId3"/>
          <a:stretch>
            <a:fillRect/>
          </a:stretch>
        </p:blipFill>
        <p:spPr>
          <a:xfrm>
            <a:off x="1" y="4537185"/>
            <a:ext cx="2566020" cy="2566020"/>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Đi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bộ</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trong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vực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tham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quan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khi đi bộ trong khu vực tham quan của hướng dẫn viên du lịch</a:t>
            </a:r>
            <a:endParaRPr lang="en-US" sz="2400" b="1" i="0" dirty="0">
              <a:effectLst/>
              <a:latin typeface="Söhne"/>
            </a:endParaRPr>
          </a:p>
          <a:p>
            <a:r>
              <a:rPr lang="vi-VN" b="0" i="0" dirty="0">
                <a:effectLst/>
                <a:latin typeface="Open Sans" panose="020B0606030504020204" pitchFamily="34" charset="0"/>
              </a:rPr>
              <a:t>Để phòng tránh tai nạn khi đi bộ trong khu vực tham quan, hướng dẫn viên du lịch có thể áp dụng một số biện pháp đơn giản nhưng hiệu quả. </a:t>
            </a:r>
            <a:endParaRPr lang="en-US" b="0" i="0" dirty="0">
              <a:effectLst/>
              <a:latin typeface="Open Sans" panose="020B0606030504020204" pitchFamily="34" charset="0"/>
            </a:endParaRPr>
          </a:p>
          <a:p>
            <a:r>
              <a:rPr lang="vi-VN" b="0" i="0" dirty="0">
                <a:effectLst/>
                <a:latin typeface="Open Sans" panose="020B0606030504020204" pitchFamily="34" charset="0"/>
              </a:rPr>
              <a:t>Trước hết, việc cung cấp hướng dẫn rõ ràng và chi tiết về điều kiện địa hình, bao gồm cả những điểm nguy hiểm và các đoạn đường khó đi, giúp du khách chuẩn bị tinh thần và đề phòng trước khi bắt đầu hành trình.</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914DC9C-F776-408E-1706-6AC9BDB4D614}"/>
              </a:ext>
            </a:extLst>
          </p:cNvPr>
          <p:cNvPicPr>
            <a:picLocks noChangeAspect="1"/>
          </p:cNvPicPr>
          <p:nvPr/>
        </p:nvPicPr>
        <p:blipFill>
          <a:blip r:embed="rId3"/>
          <a:stretch>
            <a:fillRect/>
          </a:stretch>
        </p:blipFill>
        <p:spPr>
          <a:xfrm>
            <a:off x="1" y="4537185"/>
            <a:ext cx="2566020" cy="2566020"/>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Đi bộ trong khu vực tham quan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đi bộ trong khu vực tham quan của hướng dẫn viên du lịch</a:t>
            </a:r>
            <a:endParaRPr lang="en-US" sz="2400" b="1" i="0" dirty="0">
              <a:effectLst/>
              <a:latin typeface="Söhne"/>
            </a:endParaRPr>
          </a:p>
          <a:p>
            <a:pPr algn="l"/>
            <a:r>
              <a:rPr lang="vi-VN" b="0" i="0" dirty="0">
                <a:effectLst/>
                <a:latin typeface="Open Sans" panose="020B0606030504020204" pitchFamily="34" charset="0"/>
              </a:rPr>
              <a:t>Quy định an toàn lao động khi đi bộ trong khu vực tham quan là một phần quan trọng của công việc của hướng dẫn viên du lịch để đảm bảo sự an toàn và tránh rủi ro cho cả bản thân và du khách.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khi bắt đầu hành trình, hướng dẫn viên cần phải có kiến thức vững về các quy định an toàn cụ thể áp dụng cho khu vực tham quan đó, bao gồm cả việc đọc và hiểu các biển báo an toàn và hướng dẫn sử dụng trang thiết bị bảo hộ.</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D7B562C-7282-A85E-7CC6-A88629DB275B}"/>
              </a:ext>
            </a:extLst>
          </p:cNvPr>
          <p:cNvPicPr>
            <a:picLocks noChangeAspect="1"/>
          </p:cNvPicPr>
          <p:nvPr/>
        </p:nvPicPr>
        <p:blipFill>
          <a:blip r:embed="rId3"/>
          <a:stretch>
            <a:fillRect/>
          </a:stretch>
        </p:blipFill>
        <p:spPr>
          <a:xfrm>
            <a:off x="1" y="4537185"/>
            <a:ext cx="2566020" cy="2566020"/>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Đi bộ trong khu vực tham quan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khẩn cấp khi đi bộ trong khu vực tham quan của hướng dẫn viên du lịch</a:t>
            </a:r>
            <a:endParaRPr lang="en-US" sz="2400" b="1" i="0" dirty="0">
              <a:effectLst/>
              <a:latin typeface="Söhne"/>
            </a:endParaRPr>
          </a:p>
          <a:p>
            <a:r>
              <a:rPr lang="vi-VN" b="0" i="0" dirty="0">
                <a:effectLst/>
                <a:latin typeface="Open Sans" panose="020B0606030504020204" pitchFamily="34" charset="0"/>
              </a:rPr>
              <a:t>Khi đối mặt với tình huống tai nạn khẩn cấp trong quá trình đi bộ trong khu vực tham quan, hướng dẫn viên du lịch cần phải tự tin và đề xuất các biện pháp cứu hộ một cách nhanh chóng và hiệu quả. Trước hết, họ cần phải duy trì bình tĩnh và đảm bảo an toàn cho tất cả các thành viên trong nhóm.</a:t>
            </a:r>
          </a:p>
          <a:p>
            <a:r>
              <a:rPr lang="vi-VN" b="0" i="0" dirty="0">
                <a:effectLst/>
                <a:latin typeface="Open Sans" panose="020B0606030504020204" pitchFamily="34" charset="0"/>
              </a:rPr>
              <a:t>Việc đánh giá tình hình và triển khai các biện pháp cấp cứu là cực kỳ quan trọng. Hướng dẫn viên cần phải xác định nguyên nhân của tai nạn, đánh giá mức độ nghiêm trọng của thương tích, và quyết định về việc cung cấp sự hỗ trợ cần thiết.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B8C6141-5635-802D-446F-C48031B20317}"/>
              </a:ext>
            </a:extLst>
          </p:cNvPr>
          <p:cNvPicPr>
            <a:picLocks noChangeAspect="1"/>
          </p:cNvPicPr>
          <p:nvPr/>
        </p:nvPicPr>
        <p:blipFill>
          <a:blip r:embed="rId3"/>
          <a:stretch>
            <a:fillRect/>
          </a:stretch>
        </p:blipFill>
        <p:spPr>
          <a:xfrm>
            <a:off x="1" y="4537185"/>
            <a:ext cx="2566020" cy="2566020"/>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Đứng trên xe buýt trong khi xe đang di chuyển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đứng thuyết trình trên xe buýt trong khi xe đang di chuyển của hướng dẫn viên du lịch</a:t>
            </a:r>
            <a:r>
              <a:rPr lang="en-US" sz="2000" dirty="0"/>
              <a:t>:</a:t>
            </a:r>
          </a:p>
          <a:p>
            <a:pPr algn="l"/>
            <a:r>
              <a:rPr lang="vi-VN" b="0" i="0" dirty="0">
                <a:effectLst/>
                <a:latin typeface="Open Sans" panose="020B0606030504020204" pitchFamily="34" charset="0"/>
              </a:rPr>
              <a:t>Đứng thuyết trình trên xe buýt trong khi xe đang di chuyển đặt ra một số đặc điểm độc đáo và đòi hỏi sự chuẩn bị kỹ lưỡng. Đầu tiên, đối với hướng dẫn viên du lịch, việc duy trì sự ổn định và an toàn là ưu tiên hàng đầu. </a:t>
            </a:r>
            <a:endParaRPr lang="en-US" b="0" i="0" dirty="0">
              <a:effectLst/>
              <a:latin typeface="Open Sans" panose="020B0606030504020204" pitchFamily="34" charset="0"/>
            </a:endParaRPr>
          </a:p>
          <a:p>
            <a:pPr algn="l"/>
            <a:r>
              <a:rPr lang="vi-VN" b="0" i="0" dirty="0">
                <a:effectLst/>
                <a:latin typeface="Open Sans" panose="020B0606030504020204" pitchFamily="34" charset="0"/>
              </a:rPr>
              <a:t>Họ cần phải có kỹ năng giao tiếp mạnh mẽ và khả năng điều chỉnh giọng điệu để làm cho thông điệp của họ truyền đạt được dễ dàng hơn trong điều kiện rung lắc.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BCC794CA-FBA6-779C-BC53-0E9772DA8A22}"/>
              </a:ext>
            </a:extLst>
          </p:cNvPr>
          <p:cNvPicPr>
            <a:picLocks noChangeAspect="1"/>
          </p:cNvPicPr>
          <p:nvPr/>
        </p:nvPicPr>
        <p:blipFill>
          <a:blip r:embed="rId3"/>
          <a:stretch>
            <a:fillRect/>
          </a:stretch>
        </p:blipFill>
        <p:spPr>
          <a:xfrm>
            <a:off x="6303358" y="1268760"/>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Đứng trên xe buýt trong khi xe đang di chuyển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trong quá trình đứng thuyết trình trên xe buýt trong khi xe đang di chuyển của hướng dẫn viên du lịch</a:t>
            </a:r>
            <a:r>
              <a:rPr lang="en-US" sz="2000" dirty="0"/>
              <a:t>:</a:t>
            </a:r>
          </a:p>
          <a:p>
            <a:pPr algn="l"/>
            <a:r>
              <a:rPr lang="vi-VN" b="0" i="0" dirty="0">
                <a:effectLst/>
                <a:latin typeface="Open Sans" panose="020B0606030504020204" pitchFamily="34" charset="0"/>
              </a:rPr>
              <a:t>Trong quá trình đứng thuyết trình trên xe buýt khi xe đang di chuyển, hướng dẫn viên du lịch có thể phải đối mặt với một số dạng tai nạn tiềm ẩn. Một trong những rủi ro phổ biến nhất là nguy cơ té ngã khi xe bị va đập hoặc trượt trên đường.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Điều này có thể dẫn đến thương tích cho hướng dẫn viên và hành khách. Sự rung lắc và không gian hạn chế cũng có thể gây ra các vấn đề về cân bằng và ổn định, đặc biệt là đối với những người có sức khỏe yếu.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6EECEEC-DCBA-82F3-F116-D4F30D480179}"/>
              </a:ext>
            </a:extLst>
          </p:cNvPr>
          <p:cNvPicPr>
            <a:picLocks noChangeAspect="1"/>
          </p:cNvPicPr>
          <p:nvPr/>
        </p:nvPicPr>
        <p:blipFill>
          <a:blip r:embed="rId3"/>
          <a:stretch>
            <a:fillRect/>
          </a:stretch>
        </p:blipFill>
        <p:spPr>
          <a:xfrm>
            <a:off x="6303358" y="1268760"/>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Đứng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trên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xe</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buýt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trong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xe</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đang</a:t>
            </a:r>
            <a:r>
              <a:rPr lang="en-US" sz="3400" b="1" dirty="0">
                <a:solidFill>
                  <a:schemeClr val="bg1"/>
                </a:solidFill>
                <a:latin typeface="UTM Aptima" panose="02040603050506020204" pitchFamily="18" charset="0"/>
              </a:rPr>
              <a:t> di </a:t>
            </a:r>
            <a:r>
              <a:rPr lang="en-US" sz="3400" b="1" dirty="0" err="1">
                <a:solidFill>
                  <a:schemeClr val="bg1"/>
                </a:solidFill>
                <a:latin typeface="UTM Aptima" panose="02040603050506020204" pitchFamily="18" charset="0"/>
              </a:rPr>
              <a:t>chuyển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khi đứng thuyết trình trên xe buýt trong khi xe đang di chuyển của hướng dẫn viên du lịch</a:t>
            </a:r>
            <a:endParaRPr lang="en-US" b="1" i="0" dirty="0">
              <a:effectLst/>
              <a:latin typeface="Open Sans" panose="020B0606030504020204" pitchFamily="34" charset="0"/>
            </a:endParaRPr>
          </a:p>
          <a:p>
            <a:r>
              <a:rPr lang="vi-VN" i="0" dirty="0">
                <a:effectLst/>
                <a:latin typeface="Open Sans" panose="020B0606030504020204" pitchFamily="34" charset="0"/>
              </a:rPr>
              <a:t>Có nhiều nguyên nhân gây ra tai nạn khi hướng dẫn viên đứng thuyết trình trên xe buýt trong khi xe đang di chuyển. Một trong những nguyên nhân quan trọng nhất là sự mất tập trung. </a:t>
            </a:r>
            <a:endParaRPr lang="en-US" i="0" dirty="0">
              <a:effectLst/>
              <a:latin typeface="Open Sans" panose="020B0606030504020204" pitchFamily="34" charset="0"/>
            </a:endParaRPr>
          </a:p>
          <a:p>
            <a:r>
              <a:rPr lang="vi-VN" i="0" dirty="0">
                <a:effectLst/>
                <a:latin typeface="Open Sans" panose="020B0606030504020204" pitchFamily="34" charset="0"/>
              </a:rPr>
              <a:t>Với môi trường di động và đa dạng của một chuyến đi du lịch, hướng dẫn viên có thể dễ dàng bị phân tâm bởi những yếu tố xung quanh như cảnh đẹp, tiếng ồn từ đường phố, hoặc sự chú ý của hành khách.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B9E4056-A61A-D95C-6EFD-8DE5F155A915}"/>
              </a:ext>
            </a:extLst>
          </p:cNvPr>
          <p:cNvPicPr>
            <a:picLocks noChangeAspect="1"/>
          </p:cNvPicPr>
          <p:nvPr/>
        </p:nvPicPr>
        <p:blipFill>
          <a:blip r:embed="rId3"/>
          <a:stretch>
            <a:fillRect/>
          </a:stretch>
        </p:blipFill>
        <p:spPr>
          <a:xfrm>
            <a:off x="6303358" y="1268760"/>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Đứng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trên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xe</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buýt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trong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xe</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đang</a:t>
            </a:r>
            <a:r>
              <a:rPr lang="en-US" sz="3400" b="1" dirty="0">
                <a:solidFill>
                  <a:schemeClr val="bg1"/>
                </a:solidFill>
                <a:latin typeface="UTM Aptima" panose="02040603050506020204" pitchFamily="18" charset="0"/>
              </a:rPr>
              <a:t> di </a:t>
            </a:r>
            <a:r>
              <a:rPr lang="en-US" sz="3400" b="1" dirty="0" err="1">
                <a:solidFill>
                  <a:schemeClr val="bg1"/>
                </a:solidFill>
                <a:latin typeface="UTM Aptima" panose="02040603050506020204" pitchFamily="18" charset="0"/>
              </a:rPr>
              <a:t>chuyển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khi đứng thuyết trình trên xe buýt trong khi xe đang di chuyển của hướng dẫn viên du lịch</a:t>
            </a:r>
            <a:r>
              <a:rPr lang="en-US" sz="2000" dirty="0"/>
              <a:t>:</a:t>
            </a:r>
          </a:p>
          <a:p>
            <a:pPr algn="l">
              <a:buFont typeface="Arial" panose="020B0604020202020204" pitchFamily="34" charset="0"/>
              <a:buChar char="•"/>
            </a:pPr>
            <a:r>
              <a:rPr lang="vi-VN" i="0" dirty="0">
                <a:effectLst/>
                <a:latin typeface="Open Sans" panose="020B0606030504020204" pitchFamily="34" charset="0"/>
              </a:rPr>
              <a:t>Để phòng tránh tai nạn khi đứng thuyết trình trên xe buýt trong khi xe đang di chuyển, hướng dẫn viên du lịch cần thực hiện một số biện pháp an toàn cụ thể. Đầu tiên và quan trọng nhất là duy trì sự tập trung.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Hướng dẫn viên cần phải tập trung vào việc trình bày thông tin và giữ cho mình luôn ở trạng thái sẵn sàng phản ứng trong mọi tình huống.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FE5DD7A-8FA0-4354-5315-A793CC29941E}"/>
              </a:ext>
            </a:extLst>
          </p:cNvPr>
          <p:cNvPicPr>
            <a:picLocks noChangeAspect="1"/>
          </p:cNvPicPr>
          <p:nvPr/>
        </p:nvPicPr>
        <p:blipFill>
          <a:blip r:embed="rId3"/>
          <a:stretch>
            <a:fillRect/>
          </a:stretch>
        </p:blipFill>
        <p:spPr>
          <a:xfrm>
            <a:off x="6303358" y="1268760"/>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Đứng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trên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xe</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buýt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trong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xe</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đang</a:t>
            </a:r>
            <a:r>
              <a:rPr lang="en-US" sz="3400" b="1" dirty="0">
                <a:solidFill>
                  <a:schemeClr val="bg1"/>
                </a:solidFill>
                <a:latin typeface="UTM Aptima" panose="02040603050506020204" pitchFamily="18" charset="0"/>
              </a:rPr>
              <a:t> di </a:t>
            </a:r>
            <a:r>
              <a:rPr lang="en-US" sz="3400" b="1" dirty="0" err="1">
                <a:solidFill>
                  <a:schemeClr val="bg1"/>
                </a:solidFill>
                <a:latin typeface="UTM Aptima" panose="02040603050506020204" pitchFamily="18" charset="0"/>
              </a:rPr>
              <a:t>chuyển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đứng thuyết trình trên xe buýt trong khi xe đang di chuyển của hướng dẫn viên du lịch</a:t>
            </a:r>
            <a:r>
              <a:rPr lang="en-US" sz="2000" dirty="0"/>
              <a:t>:</a:t>
            </a:r>
          </a:p>
          <a:p>
            <a:pPr algn="l"/>
            <a:r>
              <a:rPr lang="vi-VN" b="0" i="0" dirty="0">
                <a:effectLst/>
                <a:latin typeface="Open Sans" panose="020B0606030504020204" pitchFamily="34" charset="0"/>
              </a:rPr>
              <a:t>Quy định an toàn lao động khi đứng thuyết trình trên xe buýt trong khi xe đang di chuyển đóng vai trò quan trọng trong việc đảm bảo an toàn cho hướng dẫn viên du lịch và hành khách.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hướng dẫn viên cần phải tuân thủ các quy định về việc sử dụng dây an toàn. Trong suốt thời gian đứng trên xe, họ phải đảm bảo rằng họ đang mặc dây an toàn và khuyến khích hành khách cũng làm như vậy.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0CB0B6D-FAF1-9DC2-89D0-C9096C4AEE9F}"/>
              </a:ext>
            </a:extLst>
          </p:cNvPr>
          <p:cNvPicPr>
            <a:picLocks noChangeAspect="1"/>
          </p:cNvPicPr>
          <p:nvPr/>
        </p:nvPicPr>
        <p:blipFill>
          <a:blip r:embed="rId3"/>
          <a:stretch>
            <a:fillRect/>
          </a:stretch>
        </p:blipFill>
        <p:spPr>
          <a:xfrm>
            <a:off x="6303358" y="1268760"/>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Đứng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trên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xe</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buýt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trong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xe</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đang</a:t>
            </a:r>
            <a:r>
              <a:rPr lang="en-US" sz="3400" b="1" dirty="0">
                <a:solidFill>
                  <a:schemeClr val="bg1"/>
                </a:solidFill>
                <a:latin typeface="UTM Aptima" panose="02040603050506020204" pitchFamily="18" charset="0"/>
              </a:rPr>
              <a:t> di </a:t>
            </a:r>
            <a:r>
              <a:rPr lang="en-US" sz="3400" b="1" dirty="0" err="1">
                <a:solidFill>
                  <a:schemeClr val="bg1"/>
                </a:solidFill>
                <a:latin typeface="UTM Aptima" panose="02040603050506020204" pitchFamily="18" charset="0"/>
              </a:rPr>
              <a:t>chuyển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đứng thuyết trình trên xe buýt trong khi xe đang di chuyển của hướng dẫn viên du lịch</a:t>
            </a:r>
            <a:r>
              <a:rPr lang="en-US" sz="2000" dirty="0">
                <a:solidFill>
                  <a:schemeClr val="bg1"/>
                </a:solidFill>
              </a:rPr>
              <a:t>:</a:t>
            </a:r>
          </a:p>
          <a:p>
            <a:pPr algn="l"/>
            <a:r>
              <a:rPr lang="vi-VN" b="0" i="0" dirty="0">
                <a:effectLst/>
                <a:latin typeface="Open Sans" panose="020B0606030504020204" pitchFamily="34" charset="0"/>
              </a:rPr>
              <a:t>Xử lý tình huống tai nạn khẩn cấp khi đứng thuyết trình trên xe buýt trong khi xe đang di chuyển là một kỹ năng quan trọng mà hướng dẫn viên du lịch cần phải sở hữu. Đầu tiên và quan trọng nhất, họ cần phải duy trì sự bình tĩnh và điều chỉnh tư duy trong tình huống căng thẳng. </a:t>
            </a:r>
          </a:p>
          <a:p>
            <a:pPr algn="l"/>
            <a:r>
              <a:rPr lang="vi-VN" b="0" i="0" dirty="0">
                <a:effectLst/>
                <a:latin typeface="Open Sans" panose="020B0606030504020204" pitchFamily="34" charset="0"/>
              </a:rPr>
              <a:t>Tiếp theo, hướng dẫn viên cần phải ưu tiên sự an toàn của tất cả hành khách trên xe. Họ cần phải hướng dẫn hành khách cách thức an toàn nhất để đối phó với tình huống tai nạn, bao gồm việc sử dụng dây an toàn và di chuyển đến vị trí an toàn trong xe.</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04E3B73-BA24-A5DA-8CCE-4B1274BA053A}"/>
              </a:ext>
            </a:extLst>
          </p:cNvPr>
          <p:cNvPicPr>
            <a:picLocks noChangeAspect="1"/>
          </p:cNvPicPr>
          <p:nvPr/>
        </p:nvPicPr>
        <p:blipFill>
          <a:blip r:embed="rId3"/>
          <a:stretch>
            <a:fillRect/>
          </a:stretch>
        </p:blipFill>
        <p:spPr>
          <a:xfrm>
            <a:off x="6303358" y="1268760"/>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Giúp</a:t>
            </a:r>
            <a:r>
              <a:rPr lang="en-US" dirty="0">
                <a:latin typeface="UTM Aptima" panose="02040603050506020204" pitchFamily="18" charset="0"/>
              </a:rPr>
              <a:t> </a:t>
            </a:r>
            <a:r>
              <a:rPr lang="en-US" dirty="0" err="1">
                <a:latin typeface="UTM Aptima" panose="02040603050506020204" pitchFamily="18" charset="0"/>
              </a:rPr>
              <a:t>đỡ</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khách</a:t>
            </a:r>
            <a:r>
              <a:rPr lang="en-US" dirty="0">
                <a:latin typeface="UTM Aptima" panose="02040603050506020204" pitchFamily="18" charset="0"/>
              </a:rPr>
              <a:t> </a:t>
            </a:r>
            <a:r>
              <a:rPr lang="en-US" dirty="0" err="1">
                <a:latin typeface="UTM Aptima" panose="02040603050506020204" pitchFamily="18" charset="0"/>
              </a:rPr>
              <a:t>trong</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vấn</a:t>
            </a:r>
            <a:r>
              <a:rPr lang="en-US" dirty="0">
                <a:latin typeface="UTM Aptima" panose="02040603050506020204" pitchFamily="18" charset="0"/>
              </a:rPr>
              <a:t> </a:t>
            </a:r>
            <a:r>
              <a:rPr lang="en-US" dirty="0" err="1">
                <a:latin typeface="UTM Aptima" panose="02040603050506020204" pitchFamily="18" charset="0"/>
              </a:rPr>
              <a:t>đề</a:t>
            </a:r>
            <a:r>
              <a:rPr lang="en-US" dirty="0">
                <a:latin typeface="UTM Aptima" panose="02040603050506020204" pitchFamily="18" charset="0"/>
              </a:rPr>
              <a:t> </a:t>
            </a:r>
            <a:r>
              <a:rPr lang="en-US" dirty="0" err="1">
                <a:latin typeface="UTM Aptima" panose="02040603050506020204" pitchFamily="18" charset="0"/>
              </a:rPr>
              <a:t>sự</a:t>
            </a:r>
            <a:r>
              <a:rPr lang="en-US" dirty="0">
                <a:latin typeface="UTM Aptima" panose="02040603050506020204" pitchFamily="18" charset="0"/>
              </a:rPr>
              <a:t> </a:t>
            </a:r>
            <a:r>
              <a:rPr lang="en-US" dirty="0" err="1">
                <a:latin typeface="UTM Aptima" panose="02040603050506020204" pitchFamily="18" charset="0"/>
              </a:rPr>
              <a:t>cố</a:t>
            </a:r>
            <a:r>
              <a:rPr lang="en-US" dirty="0">
                <a:latin typeface="UTM Aptima" panose="02040603050506020204" pitchFamily="18" charset="0"/>
              </a:rPr>
              <a:t> </a:t>
            </a:r>
            <a:r>
              <a:rPr lang="en-US" dirty="0" err="1">
                <a:latin typeface="UTM Aptima" panose="02040603050506020204" pitchFamily="18" charset="0"/>
              </a:rPr>
              <a:t>cấp</a:t>
            </a:r>
            <a:r>
              <a:rPr lang="en-US" dirty="0">
                <a:latin typeface="UTM Aptima" panose="02040603050506020204" pitchFamily="18" charset="0"/>
              </a:rPr>
              <a:t> </a:t>
            </a:r>
            <a:r>
              <a:rPr lang="en-US" dirty="0" err="1">
                <a:latin typeface="UTM Aptima" panose="02040603050506020204" pitchFamily="18" charset="0"/>
              </a:rPr>
              <a:t>bách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1. </a:t>
            </a:r>
            <a:r>
              <a:rPr lang="vi-VN" sz="2000" b="1" i="0" dirty="0">
                <a:effectLst/>
                <a:latin typeface="Open Sans" panose="020B0606030504020204" pitchFamily="34" charset="0"/>
              </a:rPr>
              <a:t>Đặc điểm công việc giúp đỡ hành khách trong các vấn đề sự cố cấp bách của hướng dẫn viên du lịch</a:t>
            </a:r>
          </a:p>
          <a:p>
            <a:pPr algn="l">
              <a:lnSpc>
                <a:spcPct val="120000"/>
              </a:lnSpc>
            </a:pPr>
            <a:r>
              <a:rPr lang="vi-VN" b="0" i="0" dirty="0">
                <a:effectLst/>
                <a:latin typeface="Open Sans" panose="020B0606030504020204" pitchFamily="34" charset="0"/>
              </a:rPr>
              <a:t>Trong vai trò hướng dẫn viên du lịch, một phần quan trọng của công việc là giúp đỡ hành khách khi họ gặp phải các tình huống khẩn cấp hoặc sự cố trong quá trình du lịch. Điều này đòi hỏi sự chuẩn bị kỹ lưỡng và kỹ năng giao tiếp tốt từ phía hướng dẫn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đặc điểm quan trọng của công việc này là khả năng duy trì sự bình tĩnh và sự điều phối hiệu quả trong tình huống căng thẳng.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ABC8286E-6BE5-5B9D-6060-CD7F65E9F2DB}"/>
              </a:ext>
            </a:extLst>
          </p:cNvPr>
          <p:cNvPicPr>
            <a:picLocks noChangeAspect="1"/>
          </p:cNvPicPr>
          <p:nvPr/>
        </p:nvPicPr>
        <p:blipFill>
          <a:blip r:embed="rId3"/>
          <a:stretch>
            <a:fillRect/>
          </a:stretch>
        </p:blipFill>
        <p:spPr>
          <a:xfrm>
            <a:off x="-818356" y="3717032"/>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Giúp</a:t>
            </a:r>
            <a:r>
              <a:rPr lang="en-US" dirty="0">
                <a:latin typeface="UTM Aptima" panose="02040603050506020204" pitchFamily="18" charset="0"/>
              </a:rPr>
              <a:t> </a:t>
            </a:r>
            <a:r>
              <a:rPr lang="en-US" dirty="0" err="1">
                <a:latin typeface="UTM Aptima" panose="02040603050506020204" pitchFamily="18" charset="0"/>
              </a:rPr>
              <a:t>đỡ</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khách</a:t>
            </a:r>
            <a:r>
              <a:rPr lang="en-US" dirty="0">
                <a:latin typeface="UTM Aptima" panose="02040603050506020204" pitchFamily="18" charset="0"/>
              </a:rPr>
              <a:t> </a:t>
            </a:r>
            <a:r>
              <a:rPr lang="en-US" dirty="0" err="1">
                <a:latin typeface="UTM Aptima" panose="02040603050506020204" pitchFamily="18" charset="0"/>
              </a:rPr>
              <a:t>trong</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vấn</a:t>
            </a:r>
            <a:r>
              <a:rPr lang="en-US" dirty="0">
                <a:latin typeface="UTM Aptima" panose="02040603050506020204" pitchFamily="18" charset="0"/>
              </a:rPr>
              <a:t> </a:t>
            </a:r>
            <a:r>
              <a:rPr lang="en-US" dirty="0" err="1">
                <a:latin typeface="UTM Aptima" panose="02040603050506020204" pitchFamily="18" charset="0"/>
              </a:rPr>
              <a:t>đề</a:t>
            </a:r>
            <a:r>
              <a:rPr lang="en-US" dirty="0">
                <a:latin typeface="UTM Aptima" panose="02040603050506020204" pitchFamily="18" charset="0"/>
              </a:rPr>
              <a:t> </a:t>
            </a:r>
            <a:r>
              <a:rPr lang="en-US" dirty="0" err="1">
                <a:latin typeface="UTM Aptima" panose="02040603050506020204" pitchFamily="18" charset="0"/>
              </a:rPr>
              <a:t>sự</a:t>
            </a:r>
            <a:r>
              <a:rPr lang="en-US" dirty="0">
                <a:latin typeface="UTM Aptima" panose="02040603050506020204" pitchFamily="18" charset="0"/>
              </a:rPr>
              <a:t> </a:t>
            </a:r>
            <a:r>
              <a:rPr lang="en-US" dirty="0" err="1">
                <a:latin typeface="UTM Aptima" panose="02040603050506020204" pitchFamily="18" charset="0"/>
              </a:rPr>
              <a:t>cố</a:t>
            </a:r>
            <a:r>
              <a:rPr lang="en-US" dirty="0">
                <a:latin typeface="UTM Aptima" panose="02040603050506020204" pitchFamily="18" charset="0"/>
              </a:rPr>
              <a:t> </a:t>
            </a:r>
            <a:r>
              <a:rPr lang="en-US" dirty="0" err="1">
                <a:latin typeface="UTM Aptima" panose="02040603050506020204" pitchFamily="18" charset="0"/>
              </a:rPr>
              <a:t>cấp</a:t>
            </a:r>
            <a:r>
              <a:rPr lang="en-US" dirty="0">
                <a:latin typeface="UTM Aptima" panose="02040603050506020204" pitchFamily="18" charset="0"/>
              </a:rPr>
              <a:t> </a:t>
            </a:r>
            <a:r>
              <a:rPr lang="en-US" dirty="0" err="1">
                <a:latin typeface="UTM Aptima" panose="02040603050506020204" pitchFamily="18" charset="0"/>
              </a:rPr>
              <a:t>bách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2. </a:t>
            </a:r>
            <a:r>
              <a:rPr lang="vi-VN" sz="2000" b="1" i="0" dirty="0">
                <a:effectLst/>
                <a:latin typeface="Open Sans" panose="020B0606030504020204" pitchFamily="34" charset="0"/>
              </a:rPr>
              <a:t>Các dạng tai nạn trong quá trình giúp đỡ hành khách trong các vấn đề sự cố cấp bách của hướng dẫn viên du lịch</a:t>
            </a:r>
          </a:p>
          <a:p>
            <a:pPr algn="l">
              <a:lnSpc>
                <a:spcPct val="120000"/>
              </a:lnSpc>
            </a:pPr>
            <a:r>
              <a:rPr lang="vi-VN" b="0" i="0" dirty="0">
                <a:effectLst/>
                <a:latin typeface="Open Sans" panose="020B0606030504020204" pitchFamily="34" charset="0"/>
              </a:rPr>
              <a:t>Trong quá trình giúp đỡ hành khách trong các tình huống khẩn cấp, hướng dẫn viên du lịch có thể đối mặt với một số dạng tai nạn đa dạng và đôi khi nguy hiểm. Một trong những tai nạn phổ biến nhất là tai nạn giao thông, đặc biệt là khi di chuyển bằng phương tiện đường bộ hoặc phương tiện công cộng.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Tai nạn có thể xảy ra do nhiều nguyên nhân khác nhau, bao gồm vấn đề kỹ thuật, điều kiện thời tiết xấu, hoặc hành vi không an toàn của người tham gia giao thông.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32B812E-9A97-72D6-D2D2-A12E18CAEADC}"/>
              </a:ext>
            </a:extLst>
          </p:cNvPr>
          <p:cNvPicPr>
            <a:picLocks noChangeAspect="1"/>
          </p:cNvPicPr>
          <p:nvPr/>
        </p:nvPicPr>
        <p:blipFill>
          <a:blip r:embed="rId3"/>
          <a:stretch>
            <a:fillRect/>
          </a:stretch>
        </p:blipFill>
        <p:spPr>
          <a:xfrm>
            <a:off x="-818356" y="3717032"/>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Giúp</a:t>
            </a:r>
            <a:r>
              <a:rPr lang="en-US" dirty="0">
                <a:latin typeface="UTM Aptima" panose="02040603050506020204" pitchFamily="18" charset="0"/>
              </a:rPr>
              <a:t> </a:t>
            </a:r>
            <a:r>
              <a:rPr lang="en-US" dirty="0" err="1">
                <a:latin typeface="UTM Aptima" panose="02040603050506020204" pitchFamily="18" charset="0"/>
              </a:rPr>
              <a:t>đỡ</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khách</a:t>
            </a:r>
            <a:r>
              <a:rPr lang="en-US" dirty="0">
                <a:latin typeface="UTM Aptima" panose="02040603050506020204" pitchFamily="18" charset="0"/>
              </a:rPr>
              <a:t> </a:t>
            </a:r>
            <a:r>
              <a:rPr lang="en-US" dirty="0" err="1">
                <a:latin typeface="UTM Aptima" panose="02040603050506020204" pitchFamily="18" charset="0"/>
              </a:rPr>
              <a:t>trong</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vấn</a:t>
            </a:r>
            <a:r>
              <a:rPr lang="en-US" dirty="0">
                <a:latin typeface="UTM Aptima" panose="02040603050506020204" pitchFamily="18" charset="0"/>
              </a:rPr>
              <a:t> </a:t>
            </a:r>
            <a:r>
              <a:rPr lang="en-US" dirty="0" err="1">
                <a:latin typeface="UTM Aptima" panose="02040603050506020204" pitchFamily="18" charset="0"/>
              </a:rPr>
              <a:t>đề</a:t>
            </a:r>
            <a:r>
              <a:rPr lang="en-US" dirty="0">
                <a:latin typeface="UTM Aptima" panose="02040603050506020204" pitchFamily="18" charset="0"/>
              </a:rPr>
              <a:t> </a:t>
            </a:r>
            <a:r>
              <a:rPr lang="en-US" dirty="0" err="1">
                <a:latin typeface="UTM Aptima" panose="02040603050506020204" pitchFamily="18" charset="0"/>
              </a:rPr>
              <a:t>sự</a:t>
            </a:r>
            <a:r>
              <a:rPr lang="en-US" dirty="0">
                <a:latin typeface="UTM Aptima" panose="02040603050506020204" pitchFamily="18" charset="0"/>
              </a:rPr>
              <a:t> </a:t>
            </a:r>
            <a:r>
              <a:rPr lang="en-US" dirty="0" err="1">
                <a:latin typeface="UTM Aptima" panose="02040603050506020204" pitchFamily="18" charset="0"/>
              </a:rPr>
              <a:t>cố</a:t>
            </a:r>
            <a:r>
              <a:rPr lang="en-US" dirty="0">
                <a:latin typeface="UTM Aptima" panose="02040603050506020204" pitchFamily="18" charset="0"/>
              </a:rPr>
              <a:t> </a:t>
            </a:r>
            <a:r>
              <a:rPr lang="en-US" dirty="0" err="1">
                <a:latin typeface="UTM Aptima" panose="02040603050506020204" pitchFamily="18" charset="0"/>
              </a:rPr>
              <a:t>cấp</a:t>
            </a:r>
            <a:r>
              <a:rPr lang="en-US" dirty="0">
                <a:latin typeface="UTM Aptima" panose="02040603050506020204" pitchFamily="18" charset="0"/>
              </a:rPr>
              <a:t> </a:t>
            </a:r>
            <a:r>
              <a:rPr lang="en-US" dirty="0" err="1">
                <a:latin typeface="UTM Aptima" panose="02040603050506020204" pitchFamily="18" charset="0"/>
              </a:rPr>
              <a:t>bách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3. </a:t>
            </a:r>
            <a:r>
              <a:rPr lang="vi-VN" sz="2000" b="1" i="0" dirty="0">
                <a:effectLst/>
                <a:latin typeface="Open Sans" panose="020B0606030504020204" pitchFamily="34" charset="0"/>
              </a:rPr>
              <a:t>Nguyên nhân gây ra tai nạn khi giúp đỡ hành khách trong các vấn đề sự cố cấp bách của hướng dẫn viên du lịch</a:t>
            </a:r>
          </a:p>
          <a:p>
            <a:pPr algn="l">
              <a:lnSpc>
                <a:spcPct val="120000"/>
              </a:lnSpc>
            </a:pPr>
            <a:r>
              <a:rPr lang="vi-VN" b="0" i="0" dirty="0">
                <a:effectLst/>
                <a:latin typeface="Open Sans" panose="020B0606030504020204" pitchFamily="34" charset="0"/>
              </a:rPr>
              <a:t>Có một số nguyên nhân chính gây ra tai nạn khi hướng dẫn viên du lịch đang giúp đỡ hành khách trong các tình huống khẩn cấp. Một trong những nguyên nhân quan trọng nhất là thiếu kinh nghiệm và chuẩn bị không đầy đủ.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Mặc dù đã được đào tạo, nhưng trong các tình huống thực tế, đôi khi hướng dẫn viên có thể gặp phải tình huống mà họ chưa từng trải qua hoặc không được chuẩn bị sẵn sàng.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387DD75-DCBE-2018-9CB1-C2EB086287CC}"/>
              </a:ext>
            </a:extLst>
          </p:cNvPr>
          <p:cNvPicPr>
            <a:picLocks noChangeAspect="1"/>
          </p:cNvPicPr>
          <p:nvPr/>
        </p:nvPicPr>
        <p:blipFill>
          <a:blip r:embed="rId3"/>
          <a:stretch>
            <a:fillRect/>
          </a:stretch>
        </p:blipFill>
        <p:spPr>
          <a:xfrm>
            <a:off x="-818356" y="3717032"/>
            <a:ext cx="4761905"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Giúp</a:t>
            </a:r>
            <a:r>
              <a:rPr lang="en-US" dirty="0">
                <a:latin typeface="UTM Aptima" panose="02040603050506020204" pitchFamily="18" charset="0"/>
              </a:rPr>
              <a:t> </a:t>
            </a:r>
            <a:r>
              <a:rPr lang="en-US" dirty="0" err="1">
                <a:latin typeface="UTM Aptima" panose="02040603050506020204" pitchFamily="18" charset="0"/>
              </a:rPr>
              <a:t>đỡ</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khách</a:t>
            </a:r>
            <a:r>
              <a:rPr lang="en-US" dirty="0">
                <a:latin typeface="UTM Aptima" panose="02040603050506020204" pitchFamily="18" charset="0"/>
              </a:rPr>
              <a:t> </a:t>
            </a:r>
            <a:r>
              <a:rPr lang="en-US" dirty="0" err="1">
                <a:latin typeface="UTM Aptima" panose="02040603050506020204" pitchFamily="18" charset="0"/>
              </a:rPr>
              <a:t>trong</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vấn</a:t>
            </a:r>
            <a:r>
              <a:rPr lang="en-US" dirty="0">
                <a:latin typeface="UTM Aptima" panose="02040603050506020204" pitchFamily="18" charset="0"/>
              </a:rPr>
              <a:t> </a:t>
            </a:r>
            <a:r>
              <a:rPr lang="en-US" dirty="0" err="1">
                <a:latin typeface="UTM Aptima" panose="02040603050506020204" pitchFamily="18" charset="0"/>
              </a:rPr>
              <a:t>đề</a:t>
            </a:r>
            <a:r>
              <a:rPr lang="en-US" dirty="0">
                <a:latin typeface="UTM Aptima" panose="02040603050506020204" pitchFamily="18" charset="0"/>
              </a:rPr>
              <a:t> </a:t>
            </a:r>
            <a:r>
              <a:rPr lang="en-US" dirty="0" err="1">
                <a:latin typeface="UTM Aptima" panose="02040603050506020204" pitchFamily="18" charset="0"/>
              </a:rPr>
              <a:t>sự</a:t>
            </a:r>
            <a:r>
              <a:rPr lang="en-US" dirty="0">
                <a:latin typeface="UTM Aptima" panose="02040603050506020204" pitchFamily="18" charset="0"/>
              </a:rPr>
              <a:t> </a:t>
            </a:r>
            <a:r>
              <a:rPr lang="en-US" dirty="0" err="1">
                <a:latin typeface="UTM Aptima" panose="02040603050506020204" pitchFamily="18" charset="0"/>
              </a:rPr>
              <a:t>cố</a:t>
            </a:r>
            <a:r>
              <a:rPr lang="en-US" dirty="0">
                <a:latin typeface="UTM Aptima" panose="02040603050506020204" pitchFamily="18" charset="0"/>
              </a:rPr>
              <a:t> </a:t>
            </a:r>
            <a:r>
              <a:rPr lang="en-US" dirty="0" err="1">
                <a:latin typeface="UTM Aptima" panose="02040603050506020204" pitchFamily="18" charset="0"/>
              </a:rPr>
              <a:t>cấp</a:t>
            </a:r>
            <a:r>
              <a:rPr lang="en-US" dirty="0">
                <a:latin typeface="UTM Aptima" panose="02040603050506020204" pitchFamily="18" charset="0"/>
              </a:rPr>
              <a:t> </a:t>
            </a:r>
            <a:r>
              <a:rPr lang="en-US" dirty="0" err="1">
                <a:latin typeface="UTM Aptima" panose="02040603050506020204" pitchFamily="18" charset="0"/>
              </a:rPr>
              <a:t>bách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4. </a:t>
            </a:r>
            <a:r>
              <a:rPr lang="vi-VN" sz="2000" b="1" i="0" dirty="0">
                <a:effectLst/>
                <a:latin typeface="Open Sans" panose="020B0606030504020204" pitchFamily="34" charset="0"/>
              </a:rPr>
              <a:t>Biện pháp phòng tránh tai nạn khi giúp đỡ hành khách trong các vấn đề sự cố cấp bách của hướng dẫn viên du lịch</a:t>
            </a:r>
          </a:p>
          <a:p>
            <a:pPr algn="l">
              <a:lnSpc>
                <a:spcPct val="120000"/>
              </a:lnSpc>
            </a:pPr>
            <a:r>
              <a:rPr lang="vi-VN" b="0" i="0" dirty="0">
                <a:effectLst/>
                <a:latin typeface="Open Sans" panose="020B0606030504020204" pitchFamily="34" charset="0"/>
              </a:rPr>
              <a:t>Để đảm bảo an toàn cho hành khách trong các tình huống khẩn cấp, hướng dẫn viên du lịch có thể thực hiện một số biện pháp phòng tránh tai nạn. Một trong những biện pháp quan trọng là chuẩn bị kỹ lưỡng trước khi mỗi chuyến đi.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bao gồm việc nắm vững thông tin về địa điểm, điều kiện thời tiết và các tình huống khẩn cấp có thể xảy ra, cũng như chuẩn bị một kế hoạch dự phòng và biện pháp cứu hộ.</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E5CA5EB-6BDF-85FC-8ABD-D7D1EB943756}"/>
              </a:ext>
            </a:extLst>
          </p:cNvPr>
          <p:cNvPicPr>
            <a:picLocks noChangeAspect="1"/>
          </p:cNvPicPr>
          <p:nvPr/>
        </p:nvPicPr>
        <p:blipFill>
          <a:blip r:embed="rId3"/>
          <a:stretch>
            <a:fillRect/>
          </a:stretch>
        </p:blipFill>
        <p:spPr>
          <a:xfrm>
            <a:off x="-818356" y="3717032"/>
            <a:ext cx="4761905"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Giúp</a:t>
            </a:r>
            <a:r>
              <a:rPr lang="en-US" dirty="0">
                <a:latin typeface="UTM Aptima" panose="02040603050506020204" pitchFamily="18" charset="0"/>
              </a:rPr>
              <a:t> </a:t>
            </a:r>
            <a:r>
              <a:rPr lang="en-US" dirty="0" err="1">
                <a:latin typeface="UTM Aptima" panose="02040603050506020204" pitchFamily="18" charset="0"/>
              </a:rPr>
              <a:t>đỡ</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khách</a:t>
            </a:r>
            <a:r>
              <a:rPr lang="en-US" dirty="0">
                <a:latin typeface="UTM Aptima" panose="02040603050506020204" pitchFamily="18" charset="0"/>
              </a:rPr>
              <a:t> </a:t>
            </a:r>
            <a:r>
              <a:rPr lang="en-US" dirty="0" err="1">
                <a:latin typeface="UTM Aptima" panose="02040603050506020204" pitchFamily="18" charset="0"/>
              </a:rPr>
              <a:t>trong</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vấn</a:t>
            </a:r>
            <a:r>
              <a:rPr lang="en-US" dirty="0">
                <a:latin typeface="UTM Aptima" panose="02040603050506020204" pitchFamily="18" charset="0"/>
              </a:rPr>
              <a:t> </a:t>
            </a:r>
            <a:r>
              <a:rPr lang="en-US" dirty="0" err="1">
                <a:latin typeface="UTM Aptima" panose="02040603050506020204" pitchFamily="18" charset="0"/>
              </a:rPr>
              <a:t>đề</a:t>
            </a:r>
            <a:r>
              <a:rPr lang="en-US" dirty="0">
                <a:latin typeface="UTM Aptima" panose="02040603050506020204" pitchFamily="18" charset="0"/>
              </a:rPr>
              <a:t> </a:t>
            </a:r>
            <a:r>
              <a:rPr lang="en-US" dirty="0" err="1">
                <a:latin typeface="UTM Aptima" panose="02040603050506020204" pitchFamily="18" charset="0"/>
              </a:rPr>
              <a:t>sự</a:t>
            </a:r>
            <a:r>
              <a:rPr lang="en-US" dirty="0">
                <a:latin typeface="UTM Aptima" panose="02040603050506020204" pitchFamily="18" charset="0"/>
              </a:rPr>
              <a:t> </a:t>
            </a:r>
            <a:r>
              <a:rPr lang="en-US" dirty="0" err="1">
                <a:latin typeface="UTM Aptima" panose="02040603050506020204" pitchFamily="18" charset="0"/>
              </a:rPr>
              <a:t>cố</a:t>
            </a:r>
            <a:r>
              <a:rPr lang="en-US" dirty="0">
                <a:latin typeface="UTM Aptima" panose="02040603050506020204" pitchFamily="18" charset="0"/>
              </a:rPr>
              <a:t> </a:t>
            </a:r>
            <a:r>
              <a:rPr lang="en-US" dirty="0" err="1">
                <a:latin typeface="UTM Aptima" panose="02040603050506020204" pitchFamily="18" charset="0"/>
              </a:rPr>
              <a:t>cấp</a:t>
            </a:r>
            <a:r>
              <a:rPr lang="en-US" dirty="0">
                <a:latin typeface="UTM Aptima" panose="02040603050506020204" pitchFamily="18" charset="0"/>
              </a:rPr>
              <a:t> </a:t>
            </a:r>
            <a:r>
              <a:rPr lang="en-US" dirty="0" err="1">
                <a:latin typeface="UTM Aptima" panose="02040603050506020204" pitchFamily="18" charset="0"/>
              </a:rPr>
              <a:t>bách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5. </a:t>
            </a:r>
            <a:r>
              <a:rPr lang="vi-VN" sz="2000" b="1" i="0" dirty="0">
                <a:effectLst/>
                <a:latin typeface="Open Sans" panose="020B0606030504020204" pitchFamily="34" charset="0"/>
              </a:rPr>
              <a:t>Quy định an toàn lao động khi giúp đỡ hành khách trong các vấn đề sự cố cấp bách của hướng dẫn viên du lịch</a:t>
            </a:r>
          </a:p>
          <a:p>
            <a:pPr algn="l">
              <a:lnSpc>
                <a:spcPct val="120000"/>
              </a:lnSpc>
            </a:pPr>
            <a:r>
              <a:rPr lang="vi-VN" b="0" i="0" dirty="0">
                <a:effectLst/>
                <a:latin typeface="Open Sans" panose="020B0606030504020204" pitchFamily="34" charset="0"/>
              </a:rPr>
              <a:t>Trong quá trình giúp đỡ hành khách trong các tình huống khẩn cấp, hướng dẫn viên du lịch cần tuân thủ các quy định an toàn lao động để đảm bảo sự an toàn cho bản thân và hành khách.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quy định quan trọng nhất là việc đảm bảo môi trường làm việc an toàn. Điều này bao gồm việc đảm bảo sạch sẽ và tổ chức môi trường làm việc để tránh các nguy cơ về vấn đề sức khỏe và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ACDAE63-AA1B-E599-B946-20ED8F3FE192}"/>
              </a:ext>
            </a:extLst>
          </p:cNvPr>
          <p:cNvPicPr>
            <a:picLocks noChangeAspect="1"/>
          </p:cNvPicPr>
          <p:nvPr/>
        </p:nvPicPr>
        <p:blipFill>
          <a:blip r:embed="rId3"/>
          <a:stretch>
            <a:fillRect/>
          </a:stretch>
        </p:blipFill>
        <p:spPr>
          <a:xfrm>
            <a:off x="-818356" y="3717032"/>
            <a:ext cx="4761905"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Giúp</a:t>
            </a:r>
            <a:r>
              <a:rPr lang="en-US" dirty="0">
                <a:latin typeface="UTM Aptima" panose="02040603050506020204" pitchFamily="18" charset="0"/>
              </a:rPr>
              <a:t> </a:t>
            </a:r>
            <a:r>
              <a:rPr lang="en-US" dirty="0" err="1">
                <a:latin typeface="UTM Aptima" panose="02040603050506020204" pitchFamily="18" charset="0"/>
              </a:rPr>
              <a:t>đỡ</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khách</a:t>
            </a:r>
            <a:r>
              <a:rPr lang="en-US" dirty="0">
                <a:latin typeface="UTM Aptima" panose="02040603050506020204" pitchFamily="18" charset="0"/>
              </a:rPr>
              <a:t> </a:t>
            </a:r>
            <a:r>
              <a:rPr lang="en-US" dirty="0" err="1">
                <a:latin typeface="UTM Aptima" panose="02040603050506020204" pitchFamily="18" charset="0"/>
              </a:rPr>
              <a:t>trong</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vấn</a:t>
            </a:r>
            <a:r>
              <a:rPr lang="en-US" dirty="0">
                <a:latin typeface="UTM Aptima" panose="02040603050506020204" pitchFamily="18" charset="0"/>
              </a:rPr>
              <a:t> </a:t>
            </a:r>
            <a:r>
              <a:rPr lang="en-US" dirty="0" err="1">
                <a:latin typeface="UTM Aptima" panose="02040603050506020204" pitchFamily="18" charset="0"/>
              </a:rPr>
              <a:t>đề</a:t>
            </a:r>
            <a:r>
              <a:rPr lang="en-US" dirty="0">
                <a:latin typeface="UTM Aptima" panose="02040603050506020204" pitchFamily="18" charset="0"/>
              </a:rPr>
              <a:t> </a:t>
            </a:r>
            <a:r>
              <a:rPr lang="en-US" dirty="0" err="1">
                <a:latin typeface="UTM Aptima" panose="02040603050506020204" pitchFamily="18" charset="0"/>
              </a:rPr>
              <a:t>sự</a:t>
            </a:r>
            <a:r>
              <a:rPr lang="en-US" dirty="0">
                <a:latin typeface="UTM Aptima" panose="02040603050506020204" pitchFamily="18" charset="0"/>
              </a:rPr>
              <a:t> </a:t>
            </a:r>
            <a:r>
              <a:rPr lang="en-US" dirty="0" err="1">
                <a:latin typeface="UTM Aptima" panose="02040603050506020204" pitchFamily="18" charset="0"/>
              </a:rPr>
              <a:t>cố</a:t>
            </a:r>
            <a:r>
              <a:rPr lang="en-US" dirty="0">
                <a:latin typeface="UTM Aptima" panose="02040603050506020204" pitchFamily="18" charset="0"/>
              </a:rPr>
              <a:t> </a:t>
            </a:r>
            <a:r>
              <a:rPr lang="en-US" dirty="0" err="1">
                <a:latin typeface="UTM Aptima" panose="02040603050506020204" pitchFamily="18" charset="0"/>
              </a:rPr>
              <a:t>cấp</a:t>
            </a:r>
            <a:r>
              <a:rPr lang="en-US" dirty="0">
                <a:latin typeface="UTM Aptima" panose="02040603050506020204" pitchFamily="18" charset="0"/>
              </a:rPr>
              <a:t> </a:t>
            </a:r>
            <a:r>
              <a:rPr lang="en-US" dirty="0" err="1">
                <a:latin typeface="UTM Aptima" panose="02040603050506020204" pitchFamily="18" charset="0"/>
              </a:rPr>
              <a:t>bách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6. </a:t>
            </a:r>
            <a:r>
              <a:rPr lang="vi-VN" sz="2000" b="1" i="0" dirty="0">
                <a:effectLst/>
                <a:latin typeface="Open Sans" panose="020B0606030504020204" pitchFamily="34" charset="0"/>
              </a:rPr>
              <a:t>Xử lý tình huống tai nạn khẩn cấp khi giúp đỡ hành khách trong các vấn đề sự cố cấp bách của hướng dẫn viên du lịch</a:t>
            </a:r>
          </a:p>
          <a:p>
            <a:pPr algn="l">
              <a:lnSpc>
                <a:spcPct val="120000"/>
              </a:lnSpc>
            </a:pPr>
            <a:r>
              <a:rPr lang="vi-VN" b="0" i="0" dirty="0">
                <a:effectLst/>
                <a:latin typeface="Open Sans" panose="020B0606030504020204" pitchFamily="34" charset="0"/>
              </a:rPr>
              <a:t>Đầu tiên và quan trọng nhất, họ cần phải đánh giá tình hình nhanh chóng và xác định mức độ nguy hiểm để đưa ra các quyết định hợp lý.</a:t>
            </a:r>
          </a:p>
          <a:p>
            <a:pPr algn="l">
              <a:lnSpc>
                <a:spcPct val="120000"/>
              </a:lnSpc>
            </a:pPr>
            <a:r>
              <a:rPr lang="vi-VN" b="0" i="0" dirty="0">
                <a:effectLst/>
                <a:latin typeface="Open Sans" panose="020B0606030504020204" pitchFamily="34" charset="0"/>
              </a:rPr>
              <a:t>Sau khi đánh giá tình huống, hướng dẫn viên cần phải thực hiện các biện pháp cứu hộ và sơ cứu một cách kịp thời và hiệu quả. Điều này có thể bao gồm việc áp dụng các kỹ năng sơ cứu cơ bản như CPR hoặc cách xử lý vết thương để giữ cho tình trạng của nạn nhân được ổn định cho đến khi sự giúp đỡ chuyên môn có thể được cung cấp.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1D7F45E-9C6C-67DE-33D7-C642995D30E0}"/>
              </a:ext>
            </a:extLst>
          </p:cNvPr>
          <p:cNvPicPr>
            <a:picLocks noChangeAspect="1"/>
          </p:cNvPicPr>
          <p:nvPr/>
        </p:nvPicPr>
        <p:blipFill>
          <a:blip r:embed="rId3"/>
          <a:stretch>
            <a:fillRect/>
          </a:stretch>
        </p:blipFill>
        <p:spPr>
          <a:xfrm>
            <a:off x="-818356" y="3717032"/>
            <a:ext cx="4761905"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Gặp</a:t>
            </a:r>
            <a:r>
              <a:rPr lang="en-US" sz="3600" b="1" dirty="0">
                <a:latin typeface="UTM Aptima" panose="02040603050506020204" pitchFamily="18" charset="0"/>
              </a:rPr>
              <a:t> </a:t>
            </a:r>
            <a:r>
              <a:rPr lang="en-US" sz="3600" b="1" dirty="0" err="1">
                <a:latin typeface="UTM Aptima" panose="02040603050506020204" pitchFamily="18" charset="0"/>
              </a:rPr>
              <a:t>thời</a:t>
            </a:r>
            <a:r>
              <a:rPr lang="en-US" sz="3600" b="1" dirty="0">
                <a:latin typeface="UTM Aptima" panose="02040603050506020204" pitchFamily="18" charset="0"/>
              </a:rPr>
              <a:t> </a:t>
            </a:r>
            <a:r>
              <a:rPr lang="en-US" sz="3600" b="1" dirty="0" err="1">
                <a:latin typeface="UTM Aptima" panose="02040603050506020204" pitchFamily="18" charset="0"/>
              </a:rPr>
              <a:t>tiết</a:t>
            </a:r>
            <a:r>
              <a:rPr lang="en-US" sz="3600" b="1" dirty="0">
                <a:latin typeface="UTM Aptima" panose="02040603050506020204" pitchFamily="18" charset="0"/>
              </a:rPr>
              <a:t> </a:t>
            </a:r>
            <a:r>
              <a:rPr lang="en-US" sz="3600" b="1" dirty="0" err="1">
                <a:latin typeface="UTM Aptima" panose="02040603050506020204" pitchFamily="18" charset="0"/>
              </a:rPr>
              <a:t>xấu</a:t>
            </a:r>
            <a:r>
              <a:rPr lang="en-US" sz="3600" b="1" dirty="0">
                <a:latin typeface="UTM Aptima" panose="02040603050506020204" pitchFamily="18" charset="0"/>
              </a:rPr>
              <a:t> </a:t>
            </a:r>
            <a:r>
              <a:rPr lang="en-US" sz="3600" b="1" dirty="0" err="1">
                <a:latin typeface="UTM Aptima" panose="02040603050506020204" pitchFamily="18" charset="0"/>
              </a:rPr>
              <a:t>khi</a:t>
            </a:r>
            <a:r>
              <a:rPr lang="en-US" sz="3600" b="1" dirty="0">
                <a:latin typeface="UTM Aptima" panose="02040603050506020204" pitchFamily="18" charset="0"/>
              </a:rPr>
              <a:t> </a:t>
            </a:r>
            <a:r>
              <a:rPr lang="en-US" sz="3600" b="1" dirty="0" err="1">
                <a:latin typeface="UTM Aptima" panose="02040603050506020204" pitchFamily="18" charset="0"/>
              </a:rPr>
              <a:t>đi</a:t>
            </a:r>
            <a:r>
              <a:rPr lang="en-US" sz="3600" b="1" dirty="0">
                <a:latin typeface="UTM Aptima" panose="02040603050506020204" pitchFamily="18" charset="0"/>
              </a:rPr>
              <a:t> </a:t>
            </a:r>
            <a:r>
              <a:rPr lang="en-US" sz="3600" b="1" dirty="0" err="1">
                <a:latin typeface="UTM Aptima" panose="02040603050506020204" pitchFamily="18" charset="0"/>
              </a:rPr>
              <a:t>tham</a:t>
            </a:r>
            <a:r>
              <a:rPr lang="en-US" sz="3600" b="1" dirty="0">
                <a:latin typeface="UTM Aptima" panose="02040603050506020204" pitchFamily="18" charset="0"/>
              </a:rPr>
              <a:t> </a:t>
            </a:r>
            <a:r>
              <a:rPr lang="en-US" sz="3600" b="1" dirty="0" err="1">
                <a:latin typeface="UTM Aptima" panose="02040603050506020204" pitchFamily="18" charset="0"/>
              </a:rPr>
              <a:t>quan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sz="2000" b="1" i="0" dirty="0">
                <a:solidFill>
                  <a:srgbClr val="090E1D"/>
                </a:solidFill>
                <a:effectLst/>
                <a:latin typeface="Open Sans" panose="020B0606030504020204" pitchFamily="34" charset="0"/>
              </a:rPr>
              <a:t>Đặc điểm của việc tham quan trong khu vực đang có thời tiết xấu của hướng dẫn viên du lịch</a:t>
            </a:r>
            <a:r>
              <a:rPr lang="en-US" sz="2400" dirty="0"/>
              <a:t>:</a:t>
            </a:r>
          </a:p>
          <a:p>
            <a:pPr algn="l"/>
            <a:r>
              <a:rPr lang="vi-VN" b="0" i="0" dirty="0">
                <a:solidFill>
                  <a:srgbClr val="4C4F5A"/>
                </a:solidFill>
                <a:effectLst/>
                <a:latin typeface="Open Sans" panose="020B0606030504020204" pitchFamily="34" charset="0"/>
              </a:rPr>
              <a:t>Thứ nhất, việc hiểu rõ về thời tiết và điều kiện môi trường là chìa khóa quan trọng. Hướng dẫn viên cần cung cấp thông tin chính xác và cập nhật về dự báo thời tiết và các biến đổi có thể xảy ra trong khu vực. Điều này giúp du khách chuẩn bị tâm lý và trang bị phù hợp trước khi tham quan.</a:t>
            </a:r>
          </a:p>
          <a:p>
            <a:pPr algn="l"/>
            <a:r>
              <a:rPr lang="vi-VN" b="0" i="0" dirty="0">
                <a:solidFill>
                  <a:srgbClr val="4C4F5A"/>
                </a:solidFill>
                <a:effectLst/>
                <a:latin typeface="Open Sans" panose="020B0606030504020204" pitchFamily="34" charset="0"/>
              </a:rPr>
              <a:t>Thứ hai, kỹ năng giao tiếp linh hoạt và tích cực là yếu tố không thể thiếu. Hướng dẫn viên cần thể hiện sự tự tin và bình tĩnh trong mọi tình huống, giúp du khách cảm thấy an tâm và tin tưởng vào sự lãnh đạo của họ. Việc đưa ra hướng dẫn rõ ràng và chi tiết, cùng với sự linh hoạt để thay đổi kế hoạch khi cần thiết, là chìa khóa để du khách cảm thấy an toàn và hài lòng.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Gặp</a:t>
            </a:r>
            <a:r>
              <a:rPr lang="en-US" sz="3600" b="1" dirty="0">
                <a:latin typeface="UTM Aptima" panose="02040603050506020204" pitchFamily="18" charset="0"/>
              </a:rPr>
              <a:t> </a:t>
            </a:r>
            <a:r>
              <a:rPr lang="en-US" sz="3600" b="1" dirty="0" err="1">
                <a:latin typeface="UTM Aptima" panose="02040603050506020204" pitchFamily="18" charset="0"/>
              </a:rPr>
              <a:t>thời</a:t>
            </a:r>
            <a:r>
              <a:rPr lang="en-US" sz="3600" b="1" dirty="0">
                <a:latin typeface="UTM Aptima" panose="02040603050506020204" pitchFamily="18" charset="0"/>
              </a:rPr>
              <a:t> </a:t>
            </a:r>
            <a:r>
              <a:rPr lang="en-US" sz="3600" b="1" dirty="0" err="1">
                <a:latin typeface="UTM Aptima" panose="02040603050506020204" pitchFamily="18" charset="0"/>
              </a:rPr>
              <a:t>tiết</a:t>
            </a:r>
            <a:r>
              <a:rPr lang="en-US" sz="3600" b="1" dirty="0">
                <a:latin typeface="UTM Aptima" panose="02040603050506020204" pitchFamily="18" charset="0"/>
              </a:rPr>
              <a:t> </a:t>
            </a:r>
            <a:r>
              <a:rPr lang="en-US" sz="3600" b="1" dirty="0" err="1">
                <a:latin typeface="UTM Aptima" panose="02040603050506020204" pitchFamily="18" charset="0"/>
              </a:rPr>
              <a:t>xấu</a:t>
            </a:r>
            <a:r>
              <a:rPr lang="en-US" sz="3600" b="1" dirty="0">
                <a:latin typeface="UTM Aptima" panose="02040603050506020204" pitchFamily="18" charset="0"/>
              </a:rPr>
              <a:t> </a:t>
            </a:r>
            <a:r>
              <a:rPr lang="en-US" sz="3600" b="1" dirty="0" err="1">
                <a:latin typeface="UTM Aptima" panose="02040603050506020204" pitchFamily="18" charset="0"/>
              </a:rPr>
              <a:t>khi</a:t>
            </a:r>
            <a:r>
              <a:rPr lang="en-US" sz="3600" b="1" dirty="0">
                <a:latin typeface="UTM Aptima" panose="02040603050506020204" pitchFamily="18" charset="0"/>
              </a:rPr>
              <a:t> </a:t>
            </a:r>
            <a:r>
              <a:rPr lang="en-US" sz="3600" b="1" dirty="0" err="1">
                <a:latin typeface="UTM Aptima" panose="02040603050506020204" pitchFamily="18" charset="0"/>
              </a:rPr>
              <a:t>đi</a:t>
            </a:r>
            <a:r>
              <a:rPr lang="en-US" sz="3600" b="1" dirty="0">
                <a:latin typeface="UTM Aptima" panose="02040603050506020204" pitchFamily="18" charset="0"/>
              </a:rPr>
              <a:t> </a:t>
            </a:r>
            <a:r>
              <a:rPr lang="en-US" sz="3600" b="1" dirty="0" err="1">
                <a:latin typeface="UTM Aptima" panose="02040603050506020204" pitchFamily="18" charset="0"/>
              </a:rPr>
              <a:t>tham</a:t>
            </a:r>
            <a:r>
              <a:rPr lang="en-US" sz="3600" b="1" dirty="0">
                <a:latin typeface="UTM Aptima" panose="02040603050506020204" pitchFamily="18" charset="0"/>
              </a:rPr>
              <a:t> </a:t>
            </a:r>
            <a:r>
              <a:rPr lang="en-US" sz="3600" b="1" dirty="0" err="1">
                <a:latin typeface="UTM Aptima" panose="02040603050506020204" pitchFamily="18" charset="0"/>
              </a:rPr>
              <a:t>quan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sz="2000" b="1" i="0" dirty="0">
                <a:solidFill>
                  <a:srgbClr val="090E1D"/>
                </a:solidFill>
                <a:effectLst/>
                <a:latin typeface="Open Sans" panose="020B0606030504020204" pitchFamily="34" charset="0"/>
              </a:rPr>
              <a:t>Các dạng tai nạn trong quá trình tham quan trong khu vực đang có thời tiết xấu của hướng dẫn viên du lịch</a:t>
            </a:r>
            <a:r>
              <a:rPr lang="en-US" sz="2400" dirty="0"/>
              <a:t>:</a:t>
            </a:r>
          </a:p>
          <a:p>
            <a:pPr algn="l"/>
            <a:r>
              <a:rPr lang="vi-VN" b="0" i="0" dirty="0">
                <a:solidFill>
                  <a:srgbClr val="4C4F5A"/>
                </a:solidFill>
                <a:effectLst/>
                <a:latin typeface="Open Sans" panose="020B0606030504020204" pitchFamily="34" charset="0"/>
              </a:rPr>
              <a:t>Một trong những tai nạn phổ biến nhất là té ngã hoặc trượt chân trên đường đi trơn trượt do mưa hoặc tuyết. Hướng dẫn viên cần chú ý đến việc điều hướng nhóm đi qua các khu vực nguy hiểm, đồng thời cung cấp hướng dẫn cụ thể và trợ giúp để tránh tai nạn này.</a:t>
            </a:r>
          </a:p>
          <a:p>
            <a:pPr algn="l"/>
            <a:r>
              <a:rPr lang="vi-VN" b="0" i="0" dirty="0">
                <a:solidFill>
                  <a:srgbClr val="4C4F5A"/>
                </a:solidFill>
                <a:effectLst/>
                <a:latin typeface="Open Sans" panose="020B0606030504020204" pitchFamily="34" charset="0"/>
              </a:rPr>
              <a:t>Thảm họa tự nhiên khác có thể xảy ra như sét đánh trong cơn bão. Hướng dẫn viên cần theo dõi các cảnh báo thời tiết và khi cần thiết, hướng dẫn du khách tìm nơi an toàn để trú ẩn trước cơn bão.</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Gặp</a:t>
            </a:r>
            <a:r>
              <a:rPr lang="en-US" sz="3600" b="1" dirty="0">
                <a:latin typeface="UTM Aptima" panose="02040603050506020204" pitchFamily="18" charset="0"/>
              </a:rPr>
              <a:t> </a:t>
            </a:r>
            <a:r>
              <a:rPr lang="en-US" sz="3600" b="1" dirty="0" err="1">
                <a:latin typeface="UTM Aptima" panose="02040603050506020204" pitchFamily="18" charset="0"/>
              </a:rPr>
              <a:t>thời</a:t>
            </a:r>
            <a:r>
              <a:rPr lang="en-US" sz="3600" b="1" dirty="0">
                <a:latin typeface="UTM Aptima" panose="02040603050506020204" pitchFamily="18" charset="0"/>
              </a:rPr>
              <a:t> </a:t>
            </a:r>
            <a:r>
              <a:rPr lang="en-US" sz="3600" b="1" dirty="0" err="1">
                <a:latin typeface="UTM Aptima" panose="02040603050506020204" pitchFamily="18" charset="0"/>
              </a:rPr>
              <a:t>tiết</a:t>
            </a:r>
            <a:r>
              <a:rPr lang="en-US" sz="3600" b="1" dirty="0">
                <a:latin typeface="UTM Aptima" panose="02040603050506020204" pitchFamily="18" charset="0"/>
              </a:rPr>
              <a:t> </a:t>
            </a:r>
            <a:r>
              <a:rPr lang="en-US" sz="3600" b="1" dirty="0" err="1">
                <a:latin typeface="UTM Aptima" panose="02040603050506020204" pitchFamily="18" charset="0"/>
              </a:rPr>
              <a:t>xấu</a:t>
            </a:r>
            <a:r>
              <a:rPr lang="en-US" sz="3600" b="1" dirty="0">
                <a:latin typeface="UTM Aptima" panose="02040603050506020204" pitchFamily="18" charset="0"/>
              </a:rPr>
              <a:t> </a:t>
            </a:r>
            <a:r>
              <a:rPr lang="en-US" sz="3600" b="1" dirty="0" err="1">
                <a:latin typeface="UTM Aptima" panose="02040603050506020204" pitchFamily="18" charset="0"/>
              </a:rPr>
              <a:t>khi</a:t>
            </a:r>
            <a:r>
              <a:rPr lang="en-US" sz="3600" b="1" dirty="0">
                <a:latin typeface="UTM Aptima" panose="02040603050506020204" pitchFamily="18" charset="0"/>
              </a:rPr>
              <a:t> </a:t>
            </a:r>
            <a:r>
              <a:rPr lang="en-US" sz="3600" b="1" dirty="0" err="1">
                <a:latin typeface="UTM Aptima" panose="02040603050506020204" pitchFamily="18" charset="0"/>
              </a:rPr>
              <a:t>đi</a:t>
            </a:r>
            <a:r>
              <a:rPr lang="en-US" sz="3600" b="1" dirty="0">
                <a:latin typeface="UTM Aptima" panose="02040603050506020204" pitchFamily="18" charset="0"/>
              </a:rPr>
              <a:t> </a:t>
            </a:r>
            <a:r>
              <a:rPr lang="en-US" sz="3600" b="1" dirty="0" err="1">
                <a:latin typeface="UTM Aptima" panose="02040603050506020204" pitchFamily="18" charset="0"/>
              </a:rPr>
              <a:t>tham</a:t>
            </a:r>
            <a:r>
              <a:rPr lang="en-US" sz="3600" b="1" dirty="0">
                <a:latin typeface="UTM Aptima" panose="02040603050506020204" pitchFamily="18" charset="0"/>
              </a:rPr>
              <a:t> </a:t>
            </a:r>
            <a:r>
              <a:rPr lang="en-US" sz="3600" b="1" dirty="0" err="1">
                <a:latin typeface="UTM Aptima" panose="02040603050506020204" pitchFamily="18" charset="0"/>
              </a:rPr>
              <a:t>quan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sz="2000" b="1" i="0" dirty="0">
                <a:solidFill>
                  <a:srgbClr val="090E1D"/>
                </a:solidFill>
                <a:effectLst/>
                <a:latin typeface="Open Sans" panose="020B0606030504020204" pitchFamily="34" charset="0"/>
              </a:rPr>
              <a:t>Nguyên nhân gây ra tai nạn khi tham quan trong khu vực đang có thời tiết xấu của hướng dẫn viên du lịch</a:t>
            </a:r>
            <a:r>
              <a:rPr lang="en-US" sz="2400" dirty="0"/>
              <a:t>:</a:t>
            </a:r>
          </a:p>
          <a:p>
            <a:pPr algn="l"/>
            <a:r>
              <a:rPr lang="vi-VN" b="0" i="0" dirty="0">
                <a:solidFill>
                  <a:srgbClr val="4C4F5A"/>
                </a:solidFill>
                <a:effectLst/>
                <a:latin typeface="Open Sans" panose="020B0606030504020204" pitchFamily="34" charset="0"/>
              </a:rPr>
              <a:t>Một trong những nguyên nhân chính là thiếu sự chuẩn bị và lập kế hoạch kỹ lưỡng trước khi thực hiện chuyến đi. Việc không xem xét kỹ lưỡng về dự báo thời tiết hoặc không chuẩn bị kế hoạch dự phòng có thể làm tăng nguy cơ tai nạn.</a:t>
            </a:r>
          </a:p>
          <a:p>
            <a:pPr algn="l"/>
            <a:r>
              <a:rPr lang="vi-VN" b="0" i="0" dirty="0">
                <a:solidFill>
                  <a:srgbClr val="4C4F5A"/>
                </a:solidFill>
                <a:effectLst/>
                <a:latin typeface="Open Sans" panose="020B0606030504020204" pitchFamily="34" charset="0"/>
              </a:rPr>
              <a:t>Thứ hai, việc thiếu kiểm soát và quản lý nhóm cũng có thể dẫn đến tai nạn. Nếu hướng dẫn viên không thể điều chỉnh được tình hình hoặc không thể duy trì trật tự trong nhóm trong điều kiện thời tiết khắc nghiệt, rủi ro về tai nạn sẽ tăng lên đáng kể.</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Gặp</a:t>
            </a:r>
            <a:r>
              <a:rPr lang="en-US" sz="3600" b="1" dirty="0">
                <a:latin typeface="UTM Aptima" panose="02040603050506020204" pitchFamily="18" charset="0"/>
              </a:rPr>
              <a:t> </a:t>
            </a:r>
            <a:r>
              <a:rPr lang="en-US" sz="3600" b="1" dirty="0" err="1">
                <a:latin typeface="UTM Aptima" panose="02040603050506020204" pitchFamily="18" charset="0"/>
              </a:rPr>
              <a:t>thời</a:t>
            </a:r>
            <a:r>
              <a:rPr lang="en-US" sz="3600" b="1" dirty="0">
                <a:latin typeface="UTM Aptima" panose="02040603050506020204" pitchFamily="18" charset="0"/>
              </a:rPr>
              <a:t> </a:t>
            </a:r>
            <a:r>
              <a:rPr lang="en-US" sz="3600" b="1" dirty="0" err="1">
                <a:latin typeface="UTM Aptima" panose="02040603050506020204" pitchFamily="18" charset="0"/>
              </a:rPr>
              <a:t>tiết</a:t>
            </a:r>
            <a:r>
              <a:rPr lang="en-US" sz="3600" b="1" dirty="0">
                <a:latin typeface="UTM Aptima" panose="02040603050506020204" pitchFamily="18" charset="0"/>
              </a:rPr>
              <a:t> </a:t>
            </a:r>
            <a:r>
              <a:rPr lang="en-US" sz="3600" b="1" dirty="0" err="1">
                <a:latin typeface="UTM Aptima" panose="02040603050506020204" pitchFamily="18" charset="0"/>
              </a:rPr>
              <a:t>xấu</a:t>
            </a:r>
            <a:r>
              <a:rPr lang="en-US" sz="3600" b="1" dirty="0">
                <a:latin typeface="UTM Aptima" panose="02040603050506020204" pitchFamily="18" charset="0"/>
              </a:rPr>
              <a:t> </a:t>
            </a:r>
            <a:r>
              <a:rPr lang="en-US" sz="3600" b="1" dirty="0" err="1">
                <a:latin typeface="UTM Aptima" panose="02040603050506020204" pitchFamily="18" charset="0"/>
              </a:rPr>
              <a:t>khi</a:t>
            </a:r>
            <a:r>
              <a:rPr lang="en-US" sz="3600" b="1" dirty="0">
                <a:latin typeface="UTM Aptima" panose="02040603050506020204" pitchFamily="18" charset="0"/>
              </a:rPr>
              <a:t> </a:t>
            </a:r>
            <a:r>
              <a:rPr lang="en-US" sz="3600" b="1" dirty="0" err="1">
                <a:latin typeface="UTM Aptima" panose="02040603050506020204" pitchFamily="18" charset="0"/>
              </a:rPr>
              <a:t>đi</a:t>
            </a:r>
            <a:r>
              <a:rPr lang="en-US" sz="3600" b="1" dirty="0">
                <a:latin typeface="UTM Aptima" panose="02040603050506020204" pitchFamily="18" charset="0"/>
              </a:rPr>
              <a:t> </a:t>
            </a:r>
            <a:r>
              <a:rPr lang="en-US" sz="3600" b="1" dirty="0" err="1">
                <a:latin typeface="UTM Aptima" panose="02040603050506020204" pitchFamily="18" charset="0"/>
              </a:rPr>
              <a:t>tham</a:t>
            </a:r>
            <a:r>
              <a:rPr lang="en-US" sz="3600" b="1" dirty="0">
                <a:latin typeface="UTM Aptima" panose="02040603050506020204" pitchFamily="18" charset="0"/>
              </a:rPr>
              <a:t> </a:t>
            </a:r>
            <a:r>
              <a:rPr lang="en-US" sz="3600" b="1" dirty="0" err="1">
                <a:latin typeface="UTM Aptima" panose="02040603050506020204" pitchFamily="18" charset="0"/>
              </a:rPr>
              <a:t>quan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sz="2000" b="1" i="0" dirty="0">
                <a:solidFill>
                  <a:srgbClr val="090E1D"/>
                </a:solidFill>
                <a:effectLst/>
                <a:latin typeface="Open Sans" panose="020B0606030504020204" pitchFamily="34" charset="0"/>
              </a:rPr>
              <a:t>Biện pháp phòng tránh tai nạn khi tham quan trong khu vực đang có thời tiết xấu của hướng dẫn viên du lịch</a:t>
            </a:r>
            <a:r>
              <a:rPr lang="en-US" sz="2400" dirty="0"/>
              <a:t>:</a:t>
            </a:r>
          </a:p>
          <a:p>
            <a:pPr algn="l"/>
            <a:r>
              <a:rPr lang="vi-VN" b="0" i="0" dirty="0">
                <a:solidFill>
                  <a:srgbClr val="4C4F5A"/>
                </a:solidFill>
                <a:effectLst/>
                <a:latin typeface="Open Sans" panose="020B0606030504020204" pitchFamily="34" charset="0"/>
              </a:rPr>
              <a:t>Một biện pháp quan trọng là việc chuẩn bị kỹ lưỡng trước khi bắt đầu chuyến đi. Hướng dẫn viên cần phải nắm vững thông tin về dự báo thời tiết và tìm hiểu về các nguy cơ tiềm ẩn trong khu vực. Điều này giúp họ lên kế hoạch dự phòng và chuẩn bị trang bị cần thiết để đối phó khi cần.</a:t>
            </a:r>
          </a:p>
          <a:p>
            <a:pPr algn="l"/>
            <a:r>
              <a:rPr lang="vi-VN" b="0" i="0" dirty="0">
                <a:solidFill>
                  <a:srgbClr val="4C4F5A"/>
                </a:solidFill>
                <a:effectLst/>
                <a:latin typeface="Open Sans" panose="020B0606030504020204" pitchFamily="34" charset="0"/>
              </a:rPr>
              <a:t>Thứ hai, việc cung cấp hướng dẫn an toàn cho du khách là rất quan trọng. Hướng dẫn viên cần phải truyền đạt thông tin về các nguy cơ và biện pháp phòng tránh một cách rõ ràng và dễ hiểu. Họ cũng cần hướng dẫn du khách về cách ứng phó khi có tình huống không mong muốn xảy ra.</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Gặp</a:t>
            </a:r>
            <a:r>
              <a:rPr lang="en-US" sz="3600" b="1" dirty="0">
                <a:latin typeface="UTM Aptima" panose="02040603050506020204" pitchFamily="18" charset="0"/>
              </a:rPr>
              <a:t> </a:t>
            </a:r>
            <a:r>
              <a:rPr lang="en-US" sz="3600" b="1" dirty="0" err="1">
                <a:latin typeface="UTM Aptima" panose="02040603050506020204" pitchFamily="18" charset="0"/>
              </a:rPr>
              <a:t>thời</a:t>
            </a:r>
            <a:r>
              <a:rPr lang="en-US" sz="3600" b="1" dirty="0">
                <a:latin typeface="UTM Aptima" panose="02040603050506020204" pitchFamily="18" charset="0"/>
              </a:rPr>
              <a:t> </a:t>
            </a:r>
            <a:r>
              <a:rPr lang="en-US" sz="3600" b="1" dirty="0" err="1">
                <a:latin typeface="UTM Aptima" panose="02040603050506020204" pitchFamily="18" charset="0"/>
              </a:rPr>
              <a:t>tiết</a:t>
            </a:r>
            <a:r>
              <a:rPr lang="en-US" sz="3600" b="1" dirty="0">
                <a:latin typeface="UTM Aptima" panose="02040603050506020204" pitchFamily="18" charset="0"/>
              </a:rPr>
              <a:t> </a:t>
            </a:r>
            <a:r>
              <a:rPr lang="en-US" sz="3600" b="1" dirty="0" err="1">
                <a:latin typeface="UTM Aptima" panose="02040603050506020204" pitchFamily="18" charset="0"/>
              </a:rPr>
              <a:t>xấu</a:t>
            </a:r>
            <a:r>
              <a:rPr lang="en-US" sz="3600" b="1" dirty="0">
                <a:latin typeface="UTM Aptima" panose="02040603050506020204" pitchFamily="18" charset="0"/>
              </a:rPr>
              <a:t> </a:t>
            </a:r>
            <a:r>
              <a:rPr lang="en-US" sz="3600" b="1" dirty="0" err="1">
                <a:latin typeface="UTM Aptima" panose="02040603050506020204" pitchFamily="18" charset="0"/>
              </a:rPr>
              <a:t>khi</a:t>
            </a:r>
            <a:r>
              <a:rPr lang="en-US" sz="3600" b="1" dirty="0">
                <a:latin typeface="UTM Aptima" panose="02040603050506020204" pitchFamily="18" charset="0"/>
              </a:rPr>
              <a:t> </a:t>
            </a:r>
            <a:r>
              <a:rPr lang="en-US" sz="3600" b="1" dirty="0" err="1">
                <a:latin typeface="UTM Aptima" panose="02040603050506020204" pitchFamily="18" charset="0"/>
              </a:rPr>
              <a:t>đi</a:t>
            </a:r>
            <a:r>
              <a:rPr lang="en-US" sz="3600" b="1" dirty="0">
                <a:latin typeface="UTM Aptima" panose="02040603050506020204" pitchFamily="18" charset="0"/>
              </a:rPr>
              <a:t> </a:t>
            </a:r>
            <a:r>
              <a:rPr lang="en-US" sz="3600" b="1" dirty="0" err="1">
                <a:latin typeface="UTM Aptima" panose="02040603050506020204" pitchFamily="18" charset="0"/>
              </a:rPr>
              <a:t>tham</a:t>
            </a:r>
            <a:r>
              <a:rPr lang="en-US" sz="3600" b="1" dirty="0">
                <a:latin typeface="UTM Aptima" panose="02040603050506020204" pitchFamily="18" charset="0"/>
              </a:rPr>
              <a:t> </a:t>
            </a:r>
            <a:r>
              <a:rPr lang="en-US" sz="3600" b="1" dirty="0" err="1">
                <a:latin typeface="UTM Aptima" panose="02040603050506020204" pitchFamily="18" charset="0"/>
              </a:rPr>
              <a:t>quan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sz="2000" b="1" i="0" dirty="0">
                <a:solidFill>
                  <a:srgbClr val="090E1D"/>
                </a:solidFill>
                <a:effectLst/>
                <a:latin typeface="Open Sans" panose="020B0606030504020204" pitchFamily="34" charset="0"/>
              </a:rPr>
              <a:t>Quy định an toàn lao động khi tham quan trong khu vực đang có thời tiết xấu của hướng dẫn viên du lịch</a:t>
            </a:r>
            <a:r>
              <a:rPr lang="en-US" sz="2400" dirty="0"/>
              <a:t>:</a:t>
            </a:r>
          </a:p>
          <a:p>
            <a:pPr algn="l"/>
            <a:r>
              <a:rPr lang="vi-VN" b="0" i="0" dirty="0">
                <a:solidFill>
                  <a:srgbClr val="4C4F5A"/>
                </a:solidFill>
                <a:effectLst/>
                <a:latin typeface="Open Sans" panose="020B0606030504020204" pitchFamily="34" charset="0"/>
              </a:rPr>
              <a:t>Trước tiên, hướng dẫn viên cần phải được đào tạo về các nguy cơ và biện pháp phòng tránh trong điều kiện thời tiết khắc nghiệt. Điều này bao gồm việc hiểu biết về cách thức hoạt động của thời tiết xấu và các biện pháp an toàn khi phải làm việc dưới điều kiện này.</a:t>
            </a:r>
          </a:p>
          <a:p>
            <a:pPr algn="l"/>
            <a:r>
              <a:rPr lang="vi-VN" b="0" i="0" dirty="0">
                <a:solidFill>
                  <a:srgbClr val="4C4F5A"/>
                </a:solidFill>
                <a:effectLst/>
                <a:latin typeface="Open Sans" panose="020B0606030504020204" pitchFamily="34" charset="0"/>
              </a:rPr>
              <a:t>Thứ hai, hướng dẫn viên cần phải tuân thủ mọi quy định an toàn lao động được đặt ra bởi cơ quan chính phủ hoặc tổ chức liên quan. Điều này có thể bao gồm việc sử dụng trang thiết bị bảo hộ cá nhân như mũ bảo hiểm, áo mưa, giày chống trượt, và đảm bảo rằng mọi thiết bị và phương tiện được bảo dưỡng định kỳ.</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Gặp</a:t>
            </a:r>
            <a:r>
              <a:rPr lang="en-US" sz="3600" b="1" dirty="0">
                <a:latin typeface="UTM Aptima" panose="02040603050506020204" pitchFamily="18" charset="0"/>
              </a:rPr>
              <a:t> </a:t>
            </a:r>
            <a:r>
              <a:rPr lang="en-US" sz="3600" b="1" dirty="0" err="1">
                <a:latin typeface="UTM Aptima" panose="02040603050506020204" pitchFamily="18" charset="0"/>
              </a:rPr>
              <a:t>thời</a:t>
            </a:r>
            <a:r>
              <a:rPr lang="en-US" sz="3600" b="1" dirty="0">
                <a:latin typeface="UTM Aptima" panose="02040603050506020204" pitchFamily="18" charset="0"/>
              </a:rPr>
              <a:t> </a:t>
            </a:r>
            <a:r>
              <a:rPr lang="en-US" sz="3600" b="1" dirty="0" err="1">
                <a:latin typeface="UTM Aptima" panose="02040603050506020204" pitchFamily="18" charset="0"/>
              </a:rPr>
              <a:t>tiết</a:t>
            </a:r>
            <a:r>
              <a:rPr lang="en-US" sz="3600" b="1" dirty="0">
                <a:latin typeface="UTM Aptima" panose="02040603050506020204" pitchFamily="18" charset="0"/>
              </a:rPr>
              <a:t> </a:t>
            </a:r>
            <a:r>
              <a:rPr lang="en-US" sz="3600" b="1" dirty="0" err="1">
                <a:latin typeface="UTM Aptima" panose="02040603050506020204" pitchFamily="18" charset="0"/>
              </a:rPr>
              <a:t>xấu</a:t>
            </a:r>
            <a:r>
              <a:rPr lang="en-US" sz="3600" b="1" dirty="0">
                <a:latin typeface="UTM Aptima" panose="02040603050506020204" pitchFamily="18" charset="0"/>
              </a:rPr>
              <a:t> </a:t>
            </a:r>
            <a:r>
              <a:rPr lang="en-US" sz="3600" b="1" dirty="0" err="1">
                <a:latin typeface="UTM Aptima" panose="02040603050506020204" pitchFamily="18" charset="0"/>
              </a:rPr>
              <a:t>khi</a:t>
            </a:r>
            <a:r>
              <a:rPr lang="en-US" sz="3600" b="1" dirty="0">
                <a:latin typeface="UTM Aptima" panose="02040603050506020204" pitchFamily="18" charset="0"/>
              </a:rPr>
              <a:t> </a:t>
            </a:r>
            <a:r>
              <a:rPr lang="en-US" sz="3600" b="1" dirty="0" err="1">
                <a:latin typeface="UTM Aptima" panose="02040603050506020204" pitchFamily="18" charset="0"/>
              </a:rPr>
              <a:t>đi</a:t>
            </a:r>
            <a:r>
              <a:rPr lang="en-US" sz="3600" b="1" dirty="0">
                <a:latin typeface="UTM Aptima" panose="02040603050506020204" pitchFamily="18" charset="0"/>
              </a:rPr>
              <a:t> </a:t>
            </a:r>
            <a:r>
              <a:rPr lang="en-US" sz="3600" b="1" dirty="0" err="1">
                <a:latin typeface="UTM Aptima" panose="02040603050506020204" pitchFamily="18" charset="0"/>
              </a:rPr>
              <a:t>tham</a:t>
            </a:r>
            <a:r>
              <a:rPr lang="en-US" sz="3600" b="1" dirty="0">
                <a:latin typeface="UTM Aptima" panose="02040603050506020204" pitchFamily="18" charset="0"/>
              </a:rPr>
              <a:t> </a:t>
            </a:r>
            <a:r>
              <a:rPr lang="en-US" sz="3600" b="1" dirty="0" err="1">
                <a:latin typeface="UTM Aptima" panose="02040603050506020204" pitchFamily="18" charset="0"/>
              </a:rPr>
              <a:t>quan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sz="2000" b="1" i="0" dirty="0">
                <a:solidFill>
                  <a:srgbClr val="090E1D"/>
                </a:solidFill>
                <a:effectLst/>
                <a:latin typeface="Open Sans" panose="020B0606030504020204" pitchFamily="34" charset="0"/>
              </a:rPr>
              <a:t>Xử lý tình huống tai nạn khẩn cấp khi tham quan trong khu vực đang có thời tiết xấu của hướng dẫn viên du lịch</a:t>
            </a:r>
            <a:r>
              <a:rPr lang="en-US" sz="2400" dirty="0"/>
              <a:t>:</a:t>
            </a:r>
          </a:p>
          <a:p>
            <a:pPr algn="l"/>
            <a:r>
              <a:rPr lang="vi-VN" b="0" i="0" dirty="0">
                <a:solidFill>
                  <a:srgbClr val="4C4F5A"/>
                </a:solidFill>
                <a:effectLst/>
                <a:latin typeface="Open Sans" panose="020B0606030504020204" pitchFamily="34" charset="0"/>
              </a:rPr>
              <a:t>Trước hết, quan trọng nhất là sự bình tĩnh và kiên nhẫn. Trong tình huống khẩn cấp, hướng dẫn viên cần phải duy trì bình tĩnh để có thể đưa ra các quyết định đúng đắn và hướng dẫn du khách ra khỏi nguy cơ một cách an toàn.</a:t>
            </a:r>
          </a:p>
          <a:p>
            <a:pPr algn="l"/>
            <a:r>
              <a:rPr lang="vi-VN" b="0" i="0" dirty="0">
                <a:solidFill>
                  <a:srgbClr val="4C4F5A"/>
                </a:solidFill>
                <a:effectLst/>
                <a:latin typeface="Open Sans" panose="020B0606030504020204" pitchFamily="34" charset="0"/>
              </a:rPr>
              <a:t>Tiếp theo, họ cần phải ưu tiên việc bảo vệ du khách và cung cấp sự giúp đỡ cần thiết. Điều này có thể bao gồm việc dẫn dắt du khách ra khỏi khu vực nguy hiểm, cung cấp sơ cứu cơ bản nếu cần, và liên lạc với cơ quan cứu hỏa hoặc cứu thương nếu tình huống đòi hỏi.</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195</TotalTime>
  <Words>3653</Words>
  <Application>Microsoft Office PowerPoint</Application>
  <PresentationFormat>Custom</PresentationFormat>
  <Paragraphs>127</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HƯỚNG DẪN VIÊN DU LỊCH</vt:lpstr>
      <vt:lpstr>Một số vụ tai nạn trong  hướng dẫn viên du lịch</vt:lpstr>
      <vt:lpstr>Tóm tắt bài học</vt:lpstr>
      <vt:lpstr>Đi bộ trong khu vực tham quan</vt:lpstr>
      <vt:lpstr>Đi bộ trong khu vực tham quan</vt:lpstr>
      <vt:lpstr>Đi bộ trong khu vực tham quan</vt:lpstr>
      <vt:lpstr>Đi bộ trong khu vực tham quan</vt:lpstr>
      <vt:lpstr>Đi bộ trong khu vực tham quan</vt:lpstr>
      <vt:lpstr>Đi bộ trong khu vực tham quan</vt:lpstr>
      <vt:lpstr>Đứng trên xe buýt trong khi xe đang di chuyển</vt:lpstr>
      <vt:lpstr>Đứng trên xe buýt trong khi xe đang di chuyển</vt:lpstr>
      <vt:lpstr>Đứng trên xe buýt trong khi xe đang di chuyển</vt:lpstr>
      <vt:lpstr>Đứng trên xe buýt trong khi xe đang di chuyển</vt:lpstr>
      <vt:lpstr>Đứng trên xe buýt trong khi xe đang di chuyển</vt:lpstr>
      <vt:lpstr>Đứng trên xe buýt trong khi xe đang di chuyển</vt:lpstr>
      <vt:lpstr>Giúp đỡ hành khách trong các vấn đề sự cố cấp bách</vt:lpstr>
      <vt:lpstr>Giúp đỡ hành khách trong các vấn đề sự cố cấp bách</vt:lpstr>
      <vt:lpstr>Giúp đỡ hành khách trong các vấn đề sự cố cấp bách</vt:lpstr>
      <vt:lpstr>Giúp đỡ hành khách trong các vấn đề sự cố cấp bách</vt:lpstr>
      <vt:lpstr>Giúp đỡ hành khách trong các vấn đề sự cố cấp bách</vt:lpstr>
      <vt:lpstr>Giúp đỡ hành khách trong các vấn đề sự cố cấp bách</vt:lpstr>
      <vt:lpstr>Gặp thời tiết xấu khi đi tham quan</vt:lpstr>
      <vt:lpstr>Gặp thời tiết xấu khi đi tham quan</vt:lpstr>
      <vt:lpstr>Gặp thời tiết xấu khi đi tham quan</vt:lpstr>
      <vt:lpstr>Gặp thời tiết xấu khi đi tham quan</vt:lpstr>
      <vt:lpstr>Gặp thời tiết xấu khi đi tham quan</vt:lpstr>
      <vt:lpstr>Gặp thời tiết xấu khi đi tham quan</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23</cp:revision>
  <dcterms:created xsi:type="dcterms:W3CDTF">2024-03-23T04:43:33Z</dcterms:created>
  <dcterms:modified xsi:type="dcterms:W3CDTF">2024-05-08T13:22:42Z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