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558" y="-696"/>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5/7/2024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5/7/2024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5/7/2024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641649" y="2187963"/>
            <a:ext cx="4903937"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NHÀ MÁY ĐIỆN HẠT NHÂN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FB5734A5-A563-B946-A295-7948A3DE8002}"/>
              </a:ext>
            </a:extLst>
          </p:cNvPr>
          <p:cNvPicPr>
            <a:picLocks noChangeAspect="1"/>
          </p:cNvPicPr>
          <p:nvPr/>
        </p:nvPicPr>
        <p:blipFill>
          <a:blip r:embed="rId4"/>
          <a:stretch>
            <a:fillRect/>
          </a:stretch>
        </p:blipFill>
        <p:spPr>
          <a:xfrm>
            <a:off x="4903141" y="4221088"/>
            <a:ext cx="2380952" cy="238095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điện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hạt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nhân</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Nhà máy điện hạt nhân, với mục đích sản xuất năng lượng điện từ hạt nhân, đóng vai trò quan trọng trong việc cung cấp nguồn điện cho nhiều quốc gia trên thế giới</a:t>
            </a:r>
            <a:r>
              <a:rPr lang="en-US" sz="2000" dirty="0">
                <a:ea typeface="+mn-lt"/>
                <a:cs typeface="+mn-lt"/>
              </a:rPr>
              <a:t>:</a:t>
            </a:r>
            <a:endParaRPr lang="en-US" dirty="0"/>
          </a:p>
          <a:p>
            <a:pPr marL="730885" lvl="1" indent="-304165"/>
            <a:r>
              <a:rPr lang="pt-BR" i="0" dirty="0">
                <a:solidFill>
                  <a:srgbClr val="0D0D0D"/>
                </a:solidFill>
                <a:effectLst/>
                <a:latin typeface="Söhne"/>
              </a:rPr>
              <a:t>Vụ Tai Nạn Chernobyl (1986)</a:t>
            </a:r>
          </a:p>
          <a:p>
            <a:pPr marL="730885" lvl="1" indent="-304165"/>
            <a:r>
              <a:rPr lang="en-US" dirty="0" err="1">
                <a:solidFill>
                  <a:srgbClr val="0D0D0D"/>
                </a:solidFill>
                <a:latin typeface="Söhne"/>
              </a:rPr>
              <a:t>Vụ</a:t>
            </a:r>
            <a:r>
              <a:rPr lang="en-US" dirty="0">
                <a:solidFill>
                  <a:srgbClr val="0D0D0D"/>
                </a:solidFill>
                <a:latin typeface="Söhne"/>
              </a:rPr>
              <a:t> Tai </a:t>
            </a:r>
            <a:r>
              <a:rPr lang="en-US" dirty="0" err="1">
                <a:solidFill>
                  <a:srgbClr val="0D0D0D"/>
                </a:solidFill>
                <a:latin typeface="Söhne"/>
              </a:rPr>
              <a:t>Nạn</a:t>
            </a:r>
            <a:r>
              <a:rPr lang="en-US" dirty="0">
                <a:solidFill>
                  <a:srgbClr val="0D0D0D"/>
                </a:solidFill>
                <a:latin typeface="Söhne"/>
              </a:rPr>
              <a:t> Three Mile Island (1979)</a:t>
            </a:r>
            <a:endParaRPr lang="pt-BR" dirty="0">
              <a:solidFill>
                <a:srgbClr val="0D0D0D"/>
              </a:solidFill>
              <a:latin typeface="Söhne"/>
            </a:endParaRPr>
          </a:p>
          <a:p>
            <a:pPr marL="730885" lvl="1" indent="-304165"/>
            <a:r>
              <a:rPr lang="fi-FI" dirty="0">
                <a:solidFill>
                  <a:srgbClr val="0D0D0D"/>
                </a:solidFill>
                <a:latin typeface="Söhne"/>
              </a:rPr>
              <a:t>Vụ Tai Nạn Fukushima (2011)</a:t>
            </a:r>
            <a:endParaRPr lang="pt-BR" dirty="0">
              <a:solidFill>
                <a:srgbClr val="0D0D0D"/>
              </a:solidFill>
              <a:latin typeface="Söhne"/>
            </a:endParaRPr>
          </a:p>
          <a:p>
            <a:pPr marL="730885" lvl="1" indent="-304165"/>
            <a:r>
              <a:rPr lang="fi-FI" dirty="0">
                <a:solidFill>
                  <a:srgbClr val="0D0D0D"/>
                </a:solidFill>
                <a:latin typeface="Söhne"/>
              </a:rPr>
              <a:t>Vụ Tai Nạn Kyshtym (1957)</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kiểm tra và bảo dưỡng thiết bị</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trạm</a:t>
            </a:r>
            <a:r>
              <a:rPr lang="en-US" dirty="0"/>
              <a:t> </a:t>
            </a:r>
            <a:r>
              <a:rPr lang="en-US" dirty="0" err="1"/>
              <a:t>kiểm</a:t>
            </a:r>
            <a:r>
              <a:rPr lang="en-US" dirty="0"/>
              <a:t> </a:t>
            </a:r>
            <a:r>
              <a:rPr lang="en-US" dirty="0" err="1"/>
              <a:t>soát</a:t>
            </a:r>
            <a:r>
              <a:rPr lang="en-US" dirty="0"/>
              <a:t> </a:t>
            </a:r>
            <a:r>
              <a:rPr lang="en-US" dirty="0" err="1"/>
              <a:t>và</a:t>
            </a:r>
            <a:r>
              <a:rPr lang="en-US" dirty="0"/>
              <a:t> </a:t>
            </a:r>
            <a:r>
              <a:rPr lang="en-US" dirty="0" err="1"/>
              <a:t>theo</a:t>
            </a:r>
            <a:r>
              <a:rPr lang="en-US" dirty="0"/>
              <a:t> </a:t>
            </a:r>
            <a:r>
              <a:rPr lang="en-US" dirty="0" err="1"/>
              <a:t>dõi</a:t>
            </a:r>
            <a:r>
              <a:rPr lang="en-US" dirty="0"/>
              <a:t> </a:t>
            </a:r>
            <a:r>
              <a:rPr lang="en-US" dirty="0" err="1"/>
              <a:t>hệ</a:t>
            </a:r>
            <a:r>
              <a:rPr lang="en-US" dirty="0"/>
              <a:t> </a:t>
            </a:r>
            <a:r>
              <a:rPr lang="en-US" dirty="0" err="1"/>
              <a:t>thống</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xử</a:t>
            </a:r>
            <a:r>
              <a:rPr lang="en-US" dirty="0"/>
              <a:t> </a:t>
            </a:r>
            <a:r>
              <a:rPr lang="en-US" dirty="0" err="1"/>
              <a:t>lý</a:t>
            </a:r>
            <a:r>
              <a:rPr lang="en-US" dirty="0"/>
              <a:t> </a:t>
            </a:r>
            <a:r>
              <a:rPr lang="en-US" dirty="0" err="1"/>
              <a:t>chất</a:t>
            </a:r>
            <a:r>
              <a:rPr lang="en-US" dirty="0"/>
              <a:t> </a:t>
            </a:r>
            <a:r>
              <a:rPr lang="en-US" dirty="0" err="1"/>
              <a:t>thải</a:t>
            </a:r>
            <a:r>
              <a:rPr lang="en-US" dirty="0"/>
              <a:t> </a:t>
            </a:r>
            <a:r>
              <a:rPr lang="en-US" dirty="0" err="1"/>
              <a:t>phóng</a:t>
            </a:r>
            <a:r>
              <a:rPr lang="en-US" dirty="0"/>
              <a:t> </a:t>
            </a:r>
            <a:r>
              <a:rPr lang="en-US" dirty="0" err="1"/>
              <a:t>xạ</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Kiểm tra và bảo dưỡng thiết bị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kiểm tra và bảo dưỡng thiết bị</a:t>
            </a:r>
            <a:endParaRPr lang="en-US" sz="2400" b="1" i="0" dirty="0">
              <a:effectLst/>
              <a:latin typeface="Söhne"/>
            </a:endParaRPr>
          </a:p>
          <a:p>
            <a:r>
              <a:rPr lang="vi-VN" b="0" i="0" dirty="0">
                <a:effectLst/>
                <a:latin typeface="Open Sans" panose="020B0606030504020204" pitchFamily="34" charset="0"/>
              </a:rPr>
              <a:t>Công nhân tham gia vào việc kiểm tra và bảo dưỡng các thiết bị trong nhà máy điện hạt nhân đóng vai trò quan trọng trong việc đảm bảo an toàn và hiệu quả của hoạt động. Công việc này không chỉ đòi hỏi kỹ năng chuyên môn mà còn yêu cầu sự cẩn thận và tập trung. </a:t>
            </a:r>
            <a:endParaRPr lang="en-US" b="0" i="0" dirty="0">
              <a:effectLst/>
              <a:latin typeface="Open Sans" panose="020B0606030504020204" pitchFamily="34" charset="0"/>
            </a:endParaRPr>
          </a:p>
          <a:p>
            <a:r>
              <a:rPr lang="vi-VN" b="0" i="0" dirty="0">
                <a:effectLst/>
                <a:latin typeface="Open Sans" panose="020B0606030504020204" pitchFamily="34" charset="0"/>
              </a:rPr>
              <a:t>Công nhân thường phải kiểm tra từng thành phần của các hệ thống, bao gồm cả hệ thống làm mát và hệ thống an toàn, để đảm bảo chúng hoạt động đúng cách và không có sự cố nào xảy ra.</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5B02D7C-6420-D7E1-2E1E-A8E52AC41EB5}"/>
              </a:ext>
            </a:extLst>
          </p:cNvPr>
          <p:cNvPicPr>
            <a:picLocks noChangeAspect="1"/>
          </p:cNvPicPr>
          <p:nvPr/>
        </p:nvPicPr>
        <p:blipFill>
          <a:blip r:embed="rId3"/>
          <a:stretch>
            <a:fillRect/>
          </a:stretch>
        </p:blipFill>
        <p:spPr>
          <a:xfrm>
            <a:off x="-1178396" y="3573016"/>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Kiểm tra và bảo dưỡng thiết bị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kiểm tra và bảo dưỡng thiết bị</a:t>
            </a:r>
            <a:endParaRPr lang="en-US" sz="2400" b="1" i="0" dirty="0">
              <a:effectLst/>
              <a:latin typeface="Söhne"/>
            </a:endParaRPr>
          </a:p>
          <a:p>
            <a:r>
              <a:rPr lang="vi-VN" b="0" i="0" dirty="0">
                <a:effectLst/>
                <a:latin typeface="Open Sans" panose="020B0606030504020204" pitchFamily="34" charset="0"/>
              </a:rPr>
              <a:t>Trong quá trình làm việc với các bộ phận điện tử và hệ thống điện, công nhân có nguy cơ bị điện giật nếu không tuân thủ các biện pháp an toàn.</a:t>
            </a:r>
          </a:p>
          <a:p>
            <a:r>
              <a:rPr lang="vi-VN" b="0" i="0" dirty="0">
                <a:effectLst/>
                <a:latin typeface="Open Sans" panose="020B0606030504020204" pitchFamily="34" charset="0"/>
              </a:rPr>
              <a:t>Việc sử dụng thiết bị điện không đúng cách hoặc tiếp xúc với dây điện không cách điện có thể gây ra tai nạn nghiêm trọng.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3435E8C-70F8-874B-E510-A8683E4DCBF3}"/>
              </a:ext>
            </a:extLst>
          </p:cNvPr>
          <p:cNvPicPr>
            <a:picLocks noChangeAspect="1"/>
          </p:cNvPicPr>
          <p:nvPr/>
        </p:nvPicPr>
        <p:blipFill>
          <a:blip r:embed="rId3"/>
          <a:stretch>
            <a:fillRect/>
          </a:stretch>
        </p:blipFill>
        <p:spPr>
          <a:xfrm>
            <a:off x="-1178396" y="3573016"/>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Kiểm tra và bảo dưỡng thiết bị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kiểm tra và bảo dưỡng thiết bị</a:t>
            </a:r>
            <a:endParaRPr lang="en-US" sz="2400" b="1" i="0" dirty="0">
              <a:effectLst/>
              <a:latin typeface="Söhne"/>
            </a:endParaRPr>
          </a:p>
          <a:p>
            <a:r>
              <a:rPr lang="vi-VN" b="0" i="0" dirty="0">
                <a:effectLst/>
                <a:latin typeface="Open Sans" panose="020B0606030504020204" pitchFamily="34" charset="0"/>
              </a:rPr>
              <a:t>Công nhân không có đào tạo đầy đủ về quy trình an toàn và kỹ thuật khi tiến hành kiểm tra và bảo dưỡng, dẫn đến việc không nhận biết được các nguy cơ tiềm ẩn và không áp dụng các biện pháp phòng ngừa.</a:t>
            </a:r>
          </a:p>
          <a:p>
            <a:r>
              <a:rPr lang="vi-VN" b="0" i="0" dirty="0">
                <a:effectLst/>
                <a:latin typeface="Open Sans" panose="020B0606030504020204" pitchFamily="34" charset="0"/>
              </a:rPr>
              <a:t>Sự mệt mỏi, căng thẳng, hoặc sơ suất trong quá trình làm việc có thể làm giảm sự tập trung của công nhân, dẫn đến việc bỏ sót các biểu hiện cảnh báo và gây ra tai nạn không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1E01593-894C-F637-A76C-4FA914907A9F}"/>
              </a:ext>
            </a:extLst>
          </p:cNvPr>
          <p:cNvPicPr>
            <a:picLocks noChangeAspect="1"/>
          </p:cNvPicPr>
          <p:nvPr/>
        </p:nvPicPr>
        <p:blipFill>
          <a:blip r:embed="rId3"/>
          <a:stretch>
            <a:fillRect/>
          </a:stretch>
        </p:blipFill>
        <p:spPr>
          <a:xfrm>
            <a:off x="-1178396" y="3573016"/>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Kiểm tra và bảo dưỡng thiết bị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kiểm tra và bảo dưỡng thiết bị</a:t>
            </a:r>
            <a:endParaRPr lang="en-US" sz="2400" b="1" i="0" dirty="0">
              <a:effectLst/>
              <a:latin typeface="Söhne"/>
            </a:endParaRPr>
          </a:p>
          <a:p>
            <a:r>
              <a:rPr lang="vi-VN" b="0" i="0" dirty="0">
                <a:effectLst/>
                <a:latin typeface="Open Sans" panose="020B0606030504020204" pitchFamily="34" charset="0"/>
              </a:rPr>
              <a:t>Công nhân cần được đào tạo đầy đủ về quy trình an toàn, kỹ thuật làm việc và sử dụng thiết bị bảo hộ.</a:t>
            </a:r>
          </a:p>
          <a:p>
            <a:r>
              <a:rPr lang="vi-VN" b="0" i="0" dirty="0">
                <a:effectLst/>
                <a:latin typeface="Open Sans" panose="020B0606030504020204" pitchFamily="34" charset="0"/>
              </a:rPr>
              <a:t>Huấn luyện định kỳ giúp cập nhật kiến thức mới và nhắc nhở về các biện pháp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1D9E223-ECA4-517E-A5CA-B4ED82282668}"/>
              </a:ext>
            </a:extLst>
          </p:cNvPr>
          <p:cNvPicPr>
            <a:picLocks noChangeAspect="1"/>
          </p:cNvPicPr>
          <p:nvPr/>
        </p:nvPicPr>
        <p:blipFill>
          <a:blip r:embed="rId3"/>
          <a:stretch>
            <a:fillRect/>
          </a:stretch>
        </p:blipFill>
        <p:spPr>
          <a:xfrm>
            <a:off x="-1178396" y="3573016"/>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Kiểm tra và bảo dưỡng thiết bị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kiểm tra và bảo dưỡng thiết bị</a:t>
            </a:r>
            <a:endParaRPr lang="en-US" sz="2400" b="1" i="0" dirty="0">
              <a:effectLst/>
              <a:latin typeface="Söhne"/>
            </a:endParaRPr>
          </a:p>
          <a:p>
            <a:pPr algn="l"/>
            <a:r>
              <a:rPr lang="vi-VN" b="0" i="0" dirty="0">
                <a:effectLst/>
                <a:latin typeface="Open Sans" panose="020B0606030504020204" pitchFamily="34" charset="0"/>
              </a:rPr>
              <a:t>Tất cả các công nhân tham gia vào việc kiểm tra và bảo dưỡng cần được đào tạo về các nguy cơ tiềm ẩn, quy trình làm việc an toàn, và cách sử dụng đúng đồ bảo hộ.</a:t>
            </a:r>
          </a:p>
          <a:p>
            <a:pPr algn="l"/>
            <a:r>
              <a:rPr lang="vi-VN" b="0" i="0" dirty="0">
                <a:effectLst/>
                <a:latin typeface="Open Sans" panose="020B0606030504020204" pitchFamily="34" charset="0"/>
              </a:rPr>
              <a:t>Công nhân phải đảm bảo đeo đầy đủ đồ bảo hộ như mũ bảo hiểm, kính bảo hộ, găng tay, và áo chống phóng xạ (nếu cần) trong suốt quá trình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44D7B90-C5CE-5153-901E-F0C4ED65C043}"/>
              </a:ext>
            </a:extLst>
          </p:cNvPr>
          <p:cNvPicPr>
            <a:picLocks noChangeAspect="1"/>
          </p:cNvPicPr>
          <p:nvPr/>
        </p:nvPicPr>
        <p:blipFill>
          <a:blip r:embed="rId3"/>
          <a:stretch>
            <a:fillRect/>
          </a:stretch>
        </p:blipFill>
        <p:spPr>
          <a:xfrm>
            <a:off x="-1178396" y="3573016"/>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Kiểm tra và bảo dưỡng thiết bị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kiểm tra và bảo dưỡng thiết bị</a:t>
            </a:r>
            <a:endParaRPr lang="en-US" sz="2400" b="1" i="0" dirty="0">
              <a:effectLst/>
              <a:latin typeface="Söhne"/>
            </a:endParaRPr>
          </a:p>
          <a:p>
            <a:r>
              <a:rPr lang="vi-VN" b="0" i="0" dirty="0">
                <a:effectLst/>
                <a:latin typeface="Open Sans" panose="020B0606030504020204" pitchFamily="34" charset="0"/>
              </a:rPr>
              <a:t>Đầu tiên, công nhân cần đảm bảo an toàn cho bản thân và những người khác trong khu vực bằng cách di chuyển ra khỏi nguy cơ và giữ khoảng cách an toàn.</a:t>
            </a:r>
          </a:p>
          <a:p>
            <a:r>
              <a:rPr lang="vi-VN" b="0" i="0" dirty="0">
                <a:effectLst/>
                <a:latin typeface="Open Sans" panose="020B0606030504020204" pitchFamily="34" charset="0"/>
              </a:rPr>
              <a:t>Ngay khi phát hiện tai nạn, công nhân cần gọi điện thoại hoặc thông báo cho đội cứu hộ và quản lý an toàn của nhà máy để họ có thể đến giúp đỡ ngay lập tức.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FED1721-BDBA-F844-70C2-1EAE2BDE09FE}"/>
              </a:ext>
            </a:extLst>
          </p:cNvPr>
          <p:cNvPicPr>
            <a:picLocks noChangeAspect="1"/>
          </p:cNvPicPr>
          <p:nvPr/>
        </p:nvPicPr>
        <p:blipFill>
          <a:blip r:embed="rId3"/>
          <a:stretch>
            <a:fillRect/>
          </a:stretch>
        </p:blipFill>
        <p:spPr>
          <a:xfrm>
            <a:off x="-1178396" y="3573016"/>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trạm kiểm soát và theo dõi hệ thống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trạm</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soát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theo</a:t>
            </a:r>
            <a:r>
              <a:rPr lang="en-US" b="1" i="0" dirty="0">
                <a:effectLst/>
                <a:latin typeface="Open Sans" panose="020B0606030504020204" pitchFamily="34" charset="0"/>
              </a:rPr>
              <a:t> </a:t>
            </a:r>
            <a:r>
              <a:rPr lang="en-US" b="1" i="0" dirty="0" err="1">
                <a:effectLst/>
                <a:latin typeface="Open Sans" panose="020B0606030504020204" pitchFamily="34" charset="0"/>
              </a:rPr>
              <a:t>dõi</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sz="2000" dirty="0"/>
              <a:t>:</a:t>
            </a:r>
          </a:p>
          <a:p>
            <a:pPr algn="l"/>
            <a:r>
              <a:rPr lang="vi-VN" b="0" i="0" dirty="0">
                <a:effectLst/>
                <a:latin typeface="Open Sans" panose="020B0606030504020204" pitchFamily="34" charset="0"/>
              </a:rPr>
              <a:t>Công nhân cần theo dõi các thông số quan trọng như áp suất, nhiệt độ, lưu lượng, và các chỉ số khác của các hệ thống quan trọng như hệ thống làm mát, xử lý chất thải, và hệ thống an toàn.</a:t>
            </a:r>
          </a:p>
          <a:p>
            <a:pPr algn="l"/>
            <a:r>
              <a:rPr lang="vi-VN" b="0" i="0" dirty="0">
                <a:effectLst/>
                <a:latin typeface="Open Sans" panose="020B0606030504020204" pitchFamily="34" charset="0"/>
              </a:rPr>
              <a:t>Việc theo dõi các thông số này giúp phát hiện sớm bất kỳ sự cố nào có thể xảy ra và đưa ra biện pháp khắc phục kịp thời.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5E275BD4-7175-6094-0645-EF1791D1CDD6}"/>
              </a:ext>
            </a:extLst>
          </p:cNvPr>
          <p:cNvPicPr>
            <a:picLocks noChangeAspect="1"/>
          </p:cNvPicPr>
          <p:nvPr/>
        </p:nvPicPr>
        <p:blipFill>
          <a:blip r:embed="rId3"/>
          <a:stretch>
            <a:fillRect/>
          </a:stretch>
        </p:blipFill>
        <p:spPr>
          <a:xfrm>
            <a:off x="6382444" y="1340768"/>
            <a:ext cx="4470400" cy="4470400"/>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trạm kiểm soát và theo dõi hệ thống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trạm</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soát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theo</a:t>
            </a:r>
            <a:r>
              <a:rPr lang="en-US" b="1" i="0" dirty="0">
                <a:effectLst/>
                <a:latin typeface="Open Sans" panose="020B0606030504020204" pitchFamily="34" charset="0"/>
              </a:rPr>
              <a:t> </a:t>
            </a:r>
            <a:r>
              <a:rPr lang="en-US" b="1" i="0" dirty="0" err="1">
                <a:effectLst/>
                <a:latin typeface="Open Sans" panose="020B0606030504020204" pitchFamily="34" charset="0"/>
              </a:rPr>
              <a:t>dõi</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sz="2000" dirty="0"/>
              <a:t>:</a:t>
            </a:r>
          </a:p>
          <a:p>
            <a:pPr algn="l"/>
            <a:r>
              <a:rPr lang="vi-VN" b="0" i="0" dirty="0">
                <a:effectLst/>
                <a:latin typeface="Open Sans" panose="020B0606030504020204" pitchFamily="34" charset="0"/>
              </a:rPr>
              <a:t>Các công nhân có thể tiếp xúc với vật liệu phóng xạ khi làm việc gần các hệ thống hoạt động, gây ra nguy cơ về phóng xạ và tổn thương sức khỏe.</a:t>
            </a:r>
          </a:p>
          <a:p>
            <a:pPr algn="l"/>
            <a:r>
              <a:rPr lang="vi-VN" b="0" i="0" dirty="0">
                <a:effectLst/>
                <a:latin typeface="Open Sans" panose="020B0606030504020204" pitchFamily="34" charset="0"/>
              </a:rPr>
              <a:t>Các tai nạn như va chạm, trượt ngã, hay bị đè nén có thể xảy ra trong quá trình vận hành và điều khiển thiết bị, đặc biệt là khi làm việc trong không gian hẹp và hệ thống phức tạp.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EAE43C1-94FE-14B7-AFC1-5AF0F785B1F0}"/>
              </a:ext>
            </a:extLst>
          </p:cNvPr>
          <p:cNvPicPr>
            <a:picLocks noChangeAspect="1"/>
          </p:cNvPicPr>
          <p:nvPr/>
        </p:nvPicPr>
        <p:blipFill>
          <a:blip r:embed="rId3"/>
          <a:stretch>
            <a:fillRect/>
          </a:stretch>
        </p:blipFill>
        <p:spPr>
          <a:xfrm>
            <a:off x="6382444" y="1340768"/>
            <a:ext cx="4470400" cy="4470400"/>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trạm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kiểm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soát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theo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dõi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hệ</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thống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trạm</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soát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theo</a:t>
            </a:r>
            <a:r>
              <a:rPr lang="en-US" b="1" i="0" dirty="0">
                <a:effectLst/>
                <a:latin typeface="Open Sans" panose="020B0606030504020204" pitchFamily="34" charset="0"/>
              </a:rPr>
              <a:t> </a:t>
            </a:r>
            <a:r>
              <a:rPr lang="en-US" b="1" i="0" dirty="0" err="1">
                <a:effectLst/>
                <a:latin typeface="Open Sans" panose="020B0606030504020204" pitchFamily="34" charset="0"/>
              </a:rPr>
              <a:t>dõi</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endParaRPr lang="en-US" b="1" i="0" dirty="0">
              <a:effectLst/>
              <a:latin typeface="Open Sans" panose="020B0606030504020204" pitchFamily="34" charset="0"/>
            </a:endParaRPr>
          </a:p>
          <a:p>
            <a:r>
              <a:rPr lang="vi-VN" sz="1900" dirty="0">
                <a:effectLst/>
                <a:latin typeface="Open Sans" panose="020B0606030504020204" pitchFamily="34" charset="0"/>
              </a:rPr>
              <a:t>Công nhân không có đủ kiến thức và kỹ năng cần thiết về các hệ thống và quy trình hoạt động, dẫn đến việc thực hiện công việc một cách không đúng cách và không an toàn.</a:t>
            </a:r>
          </a:p>
          <a:p>
            <a:r>
              <a:rPr lang="vi-VN" sz="1900" dirty="0">
                <a:effectLst/>
                <a:latin typeface="Open Sans" panose="020B0606030504020204" pitchFamily="34" charset="0"/>
              </a:rPr>
              <a:t>Việc không tuân thủ đúng các quy trình vận hành và theo dõi hệ thống có thể dẫn đến các lỗi không mong muốn và nguy cơ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BCC2F47-DD1E-E0A1-7E06-89CF12643D19}"/>
              </a:ext>
            </a:extLst>
          </p:cNvPr>
          <p:cNvPicPr>
            <a:picLocks noChangeAspect="1"/>
          </p:cNvPicPr>
          <p:nvPr/>
        </p:nvPicPr>
        <p:blipFill>
          <a:blip r:embed="rId3"/>
          <a:stretch>
            <a:fillRect/>
          </a:stretch>
        </p:blipFill>
        <p:spPr>
          <a:xfrm>
            <a:off x="6382444" y="1340768"/>
            <a:ext cx="4470400" cy="4470400"/>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trạm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kiểm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soát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theo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dõi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hệ</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thống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trạm</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soát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theo</a:t>
            </a:r>
            <a:r>
              <a:rPr lang="en-US" b="1" i="0" dirty="0">
                <a:effectLst/>
                <a:latin typeface="Open Sans" panose="020B0606030504020204" pitchFamily="34" charset="0"/>
              </a:rPr>
              <a:t> </a:t>
            </a:r>
            <a:r>
              <a:rPr lang="en-US" b="1" i="0" dirty="0" err="1">
                <a:effectLst/>
                <a:latin typeface="Open Sans" panose="020B0606030504020204" pitchFamily="34" charset="0"/>
              </a:rPr>
              <a:t>dõi</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sz="2000" dirty="0"/>
              <a:t>:</a:t>
            </a:r>
          </a:p>
          <a:p>
            <a:pPr algn="l">
              <a:buFont typeface="Arial" panose="020B0604020202020204" pitchFamily="34" charset="0"/>
              <a:buChar char="•"/>
            </a:pPr>
            <a:r>
              <a:rPr lang="vi-VN" i="0" dirty="0">
                <a:effectLst/>
                <a:latin typeface="Open Sans" panose="020B0606030504020204" pitchFamily="34" charset="0"/>
              </a:rPr>
              <a:t>Công nhân cần được đào tạo về các nguy cơ tiềm ẩn, quy trình làm việc an toàn, và cách sử dụng đúng đồ bảo hộ.</a:t>
            </a:r>
          </a:p>
          <a:p>
            <a:pPr algn="l">
              <a:buFont typeface="Arial" panose="020B0604020202020204" pitchFamily="34" charset="0"/>
              <a:buChar char="•"/>
            </a:pPr>
            <a:r>
              <a:rPr lang="vi-VN" i="0" dirty="0">
                <a:effectLst/>
                <a:latin typeface="Open Sans" panose="020B0606030504020204" pitchFamily="34" charset="0"/>
              </a:rPr>
              <a:t>Công nhân phải đảm bảo đeo đầy đủ đồ bảo hộ như mũ bảo hiểm, kính bảo hộ, găng tay, và áo chống phóng xạ (nếu cần) trong suốt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77F3AC0-F34F-537D-4319-D509975D1372}"/>
              </a:ext>
            </a:extLst>
          </p:cNvPr>
          <p:cNvPicPr>
            <a:picLocks noChangeAspect="1"/>
          </p:cNvPicPr>
          <p:nvPr/>
        </p:nvPicPr>
        <p:blipFill>
          <a:blip r:embed="rId3"/>
          <a:stretch>
            <a:fillRect/>
          </a:stretch>
        </p:blipFill>
        <p:spPr>
          <a:xfrm>
            <a:off x="6382444" y="1340768"/>
            <a:ext cx="4470400" cy="4470400"/>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trạm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kiểm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soát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theo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dõi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hệ</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thống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trạm</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soát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theo</a:t>
            </a:r>
            <a:r>
              <a:rPr lang="en-US" b="1" i="0" dirty="0">
                <a:effectLst/>
                <a:latin typeface="Open Sans" panose="020B0606030504020204" pitchFamily="34" charset="0"/>
              </a:rPr>
              <a:t> </a:t>
            </a:r>
            <a:r>
              <a:rPr lang="en-US" b="1" i="0" dirty="0" err="1">
                <a:effectLst/>
                <a:latin typeface="Open Sans" panose="020B0606030504020204" pitchFamily="34" charset="0"/>
              </a:rPr>
              <a:t>dõi</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sz="2000" dirty="0"/>
              <a:t>:</a:t>
            </a:r>
          </a:p>
          <a:p>
            <a:pPr algn="l"/>
            <a:r>
              <a:rPr lang="vi-VN" b="0" i="0" dirty="0">
                <a:effectLst/>
                <a:latin typeface="Open Sans" panose="020B0606030504020204" pitchFamily="34" charset="0"/>
              </a:rPr>
              <a:t>Công nhân phải tuân thủ mọi quy định và quy trình an toàn được đặt ra bởi nhà máy, bao gồm cả việc sử dụng đúng đồ bảo hộ và thiết bị an toàn.</a:t>
            </a:r>
          </a:p>
          <a:p>
            <a:pPr algn="l"/>
            <a:r>
              <a:rPr lang="vi-VN" b="0" i="0" dirty="0">
                <a:effectLst/>
                <a:latin typeface="Open Sans" panose="020B0606030504020204" pitchFamily="34" charset="0"/>
              </a:rPr>
              <a:t>Công nhân phải đảm bảo đeo đầy đủ và đúng cách các loại đồ bảo hộ như mũ bảo hiểm, kính bảo hộ, găng tay, và áo chống phóng xạ (nếu cần).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2ED018E-DE06-F200-E98D-EA55698AA00A}"/>
              </a:ext>
            </a:extLst>
          </p:cNvPr>
          <p:cNvPicPr>
            <a:picLocks noChangeAspect="1"/>
          </p:cNvPicPr>
          <p:nvPr/>
        </p:nvPicPr>
        <p:blipFill>
          <a:blip r:embed="rId3"/>
          <a:stretch>
            <a:fillRect/>
          </a:stretch>
        </p:blipFill>
        <p:spPr>
          <a:xfrm>
            <a:off x="6382444" y="1340768"/>
            <a:ext cx="4470400" cy="4470400"/>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trạm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kiểm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soát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theo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dõi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hệ</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thống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trạm</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soát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theo</a:t>
            </a:r>
            <a:r>
              <a:rPr lang="en-US" b="1" i="0" dirty="0">
                <a:effectLst/>
                <a:latin typeface="Open Sans" panose="020B0606030504020204" pitchFamily="34" charset="0"/>
              </a:rPr>
              <a:t> </a:t>
            </a:r>
            <a:r>
              <a:rPr lang="en-US" b="1" i="0" dirty="0" err="1">
                <a:effectLst/>
                <a:latin typeface="Open Sans" panose="020B0606030504020204" pitchFamily="34" charset="0"/>
              </a:rPr>
              <a:t>dõi</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sz="2000" dirty="0">
                <a:solidFill>
                  <a:schemeClr val="bg1"/>
                </a:solidFill>
              </a:rPr>
              <a:t>:</a:t>
            </a:r>
          </a:p>
          <a:p>
            <a:pPr algn="l"/>
            <a:r>
              <a:rPr lang="vi-VN" b="0" i="0" dirty="0">
                <a:effectLst/>
                <a:latin typeface="Open Sans" panose="020B0606030504020204" pitchFamily="34" charset="0"/>
              </a:rPr>
              <a:t>Ngay khi phát hiện tai nạn, công nhân phải đảm bảo an toàn cho bản thân và người khác bằng cách di chuyển ra khỏi khu vực nguy hiểm.</a:t>
            </a:r>
          </a:p>
          <a:p>
            <a:pPr algn="l"/>
            <a:r>
              <a:rPr lang="vi-VN" b="0" i="0" dirty="0">
                <a:effectLst/>
                <a:latin typeface="Open Sans" panose="020B0606030504020204" pitchFamily="34" charset="0"/>
              </a:rPr>
              <a:t>Công nhân phải báo cáo ngay lập tức về tai nạn cho người có thẩm quyền, bao gồm cả thông tin chi tiết về tình hình và số lượng người bị ảnh hưởng.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D716415-639A-CBCF-42CC-D807D9309A0B}"/>
              </a:ext>
            </a:extLst>
          </p:cNvPr>
          <p:cNvPicPr>
            <a:picLocks noChangeAspect="1"/>
          </p:cNvPicPr>
          <p:nvPr/>
        </p:nvPicPr>
        <p:blipFill>
          <a:blip r:embed="rId3"/>
          <a:stretch>
            <a:fillRect/>
          </a:stretch>
        </p:blipFill>
        <p:spPr>
          <a:xfrm>
            <a:off x="6382444" y="1340768"/>
            <a:ext cx="4470400" cy="4470400"/>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thải</a:t>
            </a:r>
            <a:r>
              <a:rPr lang="en-US" dirty="0">
                <a:latin typeface="UTM Aptima" panose="02040603050506020204" pitchFamily="18" charset="0"/>
              </a:rPr>
              <a:t> </a:t>
            </a:r>
            <a:r>
              <a:rPr lang="en-US" dirty="0" err="1">
                <a:latin typeface="UTM Aptima" panose="02040603050506020204" pitchFamily="18" charset="0"/>
              </a:rPr>
              <a:t>phóng</a:t>
            </a:r>
            <a:r>
              <a:rPr lang="en-US" dirty="0">
                <a:latin typeface="UTM Aptima" panose="02040603050506020204" pitchFamily="18" charset="0"/>
              </a:rPr>
              <a:t> </a:t>
            </a:r>
            <a:r>
              <a:rPr lang="en-US" dirty="0" err="1">
                <a:latin typeface="UTM Aptima" panose="02040603050506020204" pitchFamily="18" charset="0"/>
              </a:rPr>
              <a:t>xạ</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phóng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xạ</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nhân thu thập chất thải phóng xạ từ các khu vực hoạt động của nhà máy, đảm bảo việc thu thập được thực hiện một cách an toàn và không gây rò rỉ hoặc tiếp xúc với người khác.</a:t>
            </a:r>
          </a:p>
          <a:p>
            <a:pPr algn="l">
              <a:lnSpc>
                <a:spcPct val="120000"/>
              </a:lnSpc>
            </a:pPr>
            <a:r>
              <a:rPr lang="vi-VN" b="0" i="0" dirty="0">
                <a:effectLst/>
                <a:latin typeface="Open Sans" panose="020B0606030504020204" pitchFamily="34" charset="0"/>
              </a:rPr>
              <a:t>Chất thải phóng xạ phải được vận chuyển đến nơi xử lý một cách an toàn và theo các quy định về vận chuyển chất thải phóng xạ, đảm bảo không có sự rò rỉ hoặc ô nhiễm trong quá trình vận chuyển.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034B21AE-05D3-4348-D3A3-C7EAFB22D735}"/>
              </a:ext>
            </a:extLst>
          </p:cNvPr>
          <p:cNvPicPr>
            <a:picLocks noChangeAspect="1"/>
          </p:cNvPicPr>
          <p:nvPr/>
        </p:nvPicPr>
        <p:blipFill>
          <a:blip r:embed="rId3"/>
          <a:stretch>
            <a:fillRect/>
          </a:stretch>
        </p:blipFill>
        <p:spPr>
          <a:xfrm>
            <a:off x="-674340" y="4509120"/>
            <a:ext cx="3528392" cy="352839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thải</a:t>
            </a:r>
            <a:r>
              <a:rPr lang="en-US" dirty="0">
                <a:latin typeface="UTM Aptima" panose="02040603050506020204" pitchFamily="18" charset="0"/>
              </a:rPr>
              <a:t> </a:t>
            </a:r>
            <a:r>
              <a:rPr lang="en-US" dirty="0" err="1">
                <a:latin typeface="UTM Aptima" panose="02040603050506020204" pitchFamily="18" charset="0"/>
              </a:rPr>
              <a:t>phóng</a:t>
            </a:r>
            <a:r>
              <a:rPr lang="en-US" dirty="0">
                <a:latin typeface="UTM Aptima" panose="02040603050506020204" pitchFamily="18" charset="0"/>
              </a:rPr>
              <a:t> </a:t>
            </a:r>
            <a:r>
              <a:rPr lang="en-US" dirty="0" err="1">
                <a:latin typeface="UTM Aptima" panose="02040603050506020204" pitchFamily="18" charset="0"/>
              </a:rPr>
              <a:t>xạ</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phóng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xạ</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nhân có thể gặp nguy cơ tiếp xúc trực tiếp hoặc không đúng cách với chất thải phóng xạ, dẫn đến ô nhiễm hoặc phơi nhiễm với tia ion hóa.</a:t>
            </a:r>
          </a:p>
          <a:p>
            <a:pPr algn="l">
              <a:lnSpc>
                <a:spcPct val="120000"/>
              </a:lnSpc>
            </a:pPr>
            <a:r>
              <a:rPr lang="vi-VN" b="0" i="0" dirty="0">
                <a:effectLst/>
                <a:latin typeface="Open Sans" panose="020B0606030504020204" pitchFamily="34" charset="0"/>
              </a:rPr>
              <a:t>Trong quá trình vận chuyển chất thải phóng xạ, có thể xảy ra rò rỉ hoặc hỏng hóc về thiết bị vận chuyển, gây ra nguy cơ tiếp xúc không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8499343-8430-1135-AE76-23026FAFAD40}"/>
              </a:ext>
            </a:extLst>
          </p:cNvPr>
          <p:cNvPicPr>
            <a:picLocks noChangeAspect="1"/>
          </p:cNvPicPr>
          <p:nvPr/>
        </p:nvPicPr>
        <p:blipFill>
          <a:blip r:embed="rId3"/>
          <a:stretch>
            <a:fillRect/>
          </a:stretch>
        </p:blipFill>
        <p:spPr>
          <a:xfrm>
            <a:off x="-674340" y="4509120"/>
            <a:ext cx="3528392" cy="352839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thải</a:t>
            </a:r>
            <a:r>
              <a:rPr lang="en-US" dirty="0">
                <a:latin typeface="UTM Aptima" panose="02040603050506020204" pitchFamily="18" charset="0"/>
              </a:rPr>
              <a:t> </a:t>
            </a:r>
            <a:r>
              <a:rPr lang="en-US" dirty="0" err="1">
                <a:latin typeface="UTM Aptima" panose="02040603050506020204" pitchFamily="18" charset="0"/>
              </a:rPr>
              <a:t>phóng</a:t>
            </a:r>
            <a:r>
              <a:rPr lang="en-US" dirty="0">
                <a:latin typeface="UTM Aptima" panose="02040603050506020204" pitchFamily="18" charset="0"/>
              </a:rPr>
              <a:t> </a:t>
            </a:r>
            <a:r>
              <a:rPr lang="en-US" dirty="0" err="1">
                <a:latin typeface="UTM Aptima" panose="02040603050506020204" pitchFamily="18" charset="0"/>
              </a:rPr>
              <a:t>xạ</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phóng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xạ</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nhân thiếu hiểu biết về nguy cơ và biện pháp phòng tránh khi làm việc với chất thải phóng xạ có thể dẫn đến các hành vi không an toàn.</a:t>
            </a:r>
          </a:p>
          <a:p>
            <a:pPr algn="l">
              <a:lnSpc>
                <a:spcPct val="120000"/>
              </a:lnSpc>
            </a:pPr>
            <a:r>
              <a:rPr lang="vi-VN" b="0" i="0" dirty="0">
                <a:effectLst/>
                <a:latin typeface="Open Sans" panose="020B0606030504020204" pitchFamily="34" charset="0"/>
              </a:rPr>
              <a:t>Sử dụng thiết bị và công cụ không đúng cách hoặc không đủ an toàn có thể tạo ra nguy cơ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AAF3701-C11C-EA87-AAD7-1085B4438047}"/>
              </a:ext>
            </a:extLst>
          </p:cNvPr>
          <p:cNvPicPr>
            <a:picLocks noChangeAspect="1"/>
          </p:cNvPicPr>
          <p:nvPr/>
        </p:nvPicPr>
        <p:blipFill>
          <a:blip r:embed="rId3"/>
          <a:stretch>
            <a:fillRect/>
          </a:stretch>
        </p:blipFill>
        <p:spPr>
          <a:xfrm>
            <a:off x="-674340" y="4509120"/>
            <a:ext cx="3528392" cy="3528392"/>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thải</a:t>
            </a:r>
            <a:r>
              <a:rPr lang="en-US" dirty="0">
                <a:latin typeface="UTM Aptima" panose="02040603050506020204" pitchFamily="18" charset="0"/>
              </a:rPr>
              <a:t> </a:t>
            </a:r>
            <a:r>
              <a:rPr lang="en-US" dirty="0" err="1">
                <a:latin typeface="UTM Aptima" panose="02040603050506020204" pitchFamily="18" charset="0"/>
              </a:rPr>
              <a:t>phóng</a:t>
            </a:r>
            <a:r>
              <a:rPr lang="en-US" dirty="0">
                <a:latin typeface="UTM Aptima" panose="02040603050506020204" pitchFamily="18" charset="0"/>
              </a:rPr>
              <a:t> </a:t>
            </a:r>
            <a:r>
              <a:rPr lang="en-US" dirty="0" err="1">
                <a:latin typeface="UTM Aptima" panose="02040603050506020204" pitchFamily="18" charset="0"/>
              </a:rPr>
              <a:t>xạ</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phóng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xạ</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công nhân cần được đào tạo đầy đủ về nguy cơ và biện pháp phòng tránh tai nạn khi làm việc với chất thải phóng xạ. Đồng thời, việc tăng cường giáo dục về an toàn lao động cũng là điều quan trọng.</a:t>
            </a:r>
          </a:p>
          <a:p>
            <a:pPr algn="l">
              <a:lnSpc>
                <a:spcPct val="120000"/>
              </a:lnSpc>
            </a:pPr>
            <a:r>
              <a:rPr lang="vi-VN" b="0" i="0" dirty="0">
                <a:effectLst/>
                <a:latin typeface="Open Sans" panose="020B0606030504020204" pitchFamily="34" charset="0"/>
              </a:rPr>
              <a:t>Công nhân phải sử dụng đầy đủ và đúng cách các thiết bị bảo hộ như khẩu trang, kính bảo hộ, áo chống phóng xạ và găng tay cách điện để bảo vệ bản thân khỏi nguy cơ tiếp xúc với chất thải phóng xạ.</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B04B111-10C8-4799-7A04-2CB3631AB433}"/>
              </a:ext>
            </a:extLst>
          </p:cNvPr>
          <p:cNvPicPr>
            <a:picLocks noChangeAspect="1"/>
          </p:cNvPicPr>
          <p:nvPr/>
        </p:nvPicPr>
        <p:blipFill>
          <a:blip r:embed="rId3"/>
          <a:stretch>
            <a:fillRect/>
          </a:stretch>
        </p:blipFill>
        <p:spPr>
          <a:xfrm>
            <a:off x="-674340" y="4509120"/>
            <a:ext cx="3528392" cy="3528392"/>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thải</a:t>
            </a:r>
            <a:r>
              <a:rPr lang="en-US" dirty="0">
                <a:latin typeface="UTM Aptima" panose="02040603050506020204" pitchFamily="18" charset="0"/>
              </a:rPr>
              <a:t> </a:t>
            </a:r>
            <a:r>
              <a:rPr lang="en-US" dirty="0" err="1">
                <a:latin typeface="UTM Aptima" panose="02040603050506020204" pitchFamily="18" charset="0"/>
              </a:rPr>
              <a:t>phóng</a:t>
            </a:r>
            <a:r>
              <a:rPr lang="en-US" dirty="0">
                <a:latin typeface="UTM Aptima" panose="02040603050506020204" pitchFamily="18" charset="0"/>
              </a:rPr>
              <a:t> </a:t>
            </a:r>
            <a:r>
              <a:rPr lang="en-US" dirty="0" err="1">
                <a:latin typeface="UTM Aptima" panose="02040603050506020204" pitchFamily="18" charset="0"/>
              </a:rPr>
              <a:t>xạ</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5. 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phóng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xạ</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công nhân tham gia vào việc xử lý chất thải phóng xạ phải được đào tạo và huấn luyện đầy đủ về nguy cơ và biện pháp phòng tránh, cũng như quy trình xử lý chất thải an toàn.</a:t>
            </a:r>
          </a:p>
          <a:p>
            <a:pPr algn="l">
              <a:lnSpc>
                <a:spcPct val="120000"/>
              </a:lnSpc>
            </a:pPr>
            <a:r>
              <a:rPr lang="vi-VN" b="0" i="0" dirty="0">
                <a:effectLst/>
                <a:latin typeface="Open Sans" panose="020B0606030504020204" pitchFamily="34" charset="0"/>
              </a:rPr>
              <a:t>Công nhân phải sử dụng đầy đủ và đúng cách các thiết bị bảo hộ như khẩu trang, kính bảo hộ, áo chống phóng xạ và găng tay cách điện.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643F501-E6D3-5DF4-1913-552E9F50FBE4}"/>
              </a:ext>
            </a:extLst>
          </p:cNvPr>
          <p:cNvPicPr>
            <a:picLocks noChangeAspect="1"/>
          </p:cNvPicPr>
          <p:nvPr/>
        </p:nvPicPr>
        <p:blipFill>
          <a:blip r:embed="rId3"/>
          <a:stretch>
            <a:fillRect/>
          </a:stretch>
        </p:blipFill>
        <p:spPr>
          <a:xfrm>
            <a:off x="-674340" y="4509120"/>
            <a:ext cx="3528392" cy="3528392"/>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thải</a:t>
            </a:r>
            <a:r>
              <a:rPr lang="en-US" dirty="0">
                <a:latin typeface="UTM Aptima" panose="02040603050506020204" pitchFamily="18" charset="0"/>
              </a:rPr>
              <a:t> </a:t>
            </a:r>
            <a:r>
              <a:rPr lang="en-US" dirty="0" err="1">
                <a:latin typeface="UTM Aptima" panose="02040603050506020204" pitchFamily="18" charset="0"/>
              </a:rPr>
              <a:t>phóng</a:t>
            </a:r>
            <a:r>
              <a:rPr lang="en-US" dirty="0">
                <a:latin typeface="UTM Aptima" panose="02040603050506020204" pitchFamily="18" charset="0"/>
              </a:rPr>
              <a:t> </a:t>
            </a:r>
            <a:r>
              <a:rPr lang="en-US" dirty="0" err="1">
                <a:latin typeface="UTM Aptima" panose="02040603050506020204" pitchFamily="18" charset="0"/>
              </a:rPr>
              <a:t>xạ</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phóng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xạ</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Ngay lập tức đeo khẩu trang và các thiết bị bảo hộ khác, rồi di chuyển ra khỏi khu vực nguy hiểm và cảnh báo nhân viên khác lánh xa khu vực tai nạn.</a:t>
            </a:r>
          </a:p>
          <a:p>
            <a:pPr algn="l">
              <a:lnSpc>
                <a:spcPct val="120000"/>
              </a:lnSpc>
            </a:pPr>
            <a:r>
              <a:rPr lang="vi-VN" b="0" i="0" dirty="0">
                <a:effectLst/>
                <a:latin typeface="Open Sans" panose="020B0606030504020204" pitchFamily="34" charset="0"/>
              </a:rPr>
              <a:t>Liên lạc với trung tâm cứu thương và báo cáo về tai nạn, cung cấp thông tin chi tiết về tình hình và địa điểm xảy ra sự cố để họ có thể cử đội cứu hộ đến kịp thời.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DA2AC9A-D5D1-F46B-184D-F3EC255C8E8D}"/>
              </a:ext>
            </a:extLst>
          </p:cNvPr>
          <p:cNvPicPr>
            <a:picLocks noChangeAspect="1"/>
          </p:cNvPicPr>
          <p:nvPr/>
        </p:nvPicPr>
        <p:blipFill>
          <a:blip r:embed="rId3"/>
          <a:stretch>
            <a:fillRect/>
          </a:stretch>
        </p:blipFill>
        <p:spPr>
          <a:xfrm>
            <a:off x="-674340" y="4509120"/>
            <a:ext cx="3528392" cy="3528392"/>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190</TotalTime>
  <Words>2068</Words>
  <Application>Microsoft Office PowerPoint</Application>
  <PresentationFormat>Custom</PresentationFormat>
  <Paragraphs>95</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NHÀ MÁY ĐIỆN HẠT NHÂN</vt:lpstr>
      <vt:lpstr>Một số vụ tai nạn trong  nhà máy điện hạt nhân</vt:lpstr>
      <vt:lpstr>Tóm tắt bài học</vt:lpstr>
      <vt:lpstr>Kiểm tra và bảo dưỡng thiết bị</vt:lpstr>
      <vt:lpstr>Kiểm tra và bảo dưỡng thiết bị</vt:lpstr>
      <vt:lpstr>Kiểm tra và bảo dưỡng thiết bị</vt:lpstr>
      <vt:lpstr>Kiểm tra và bảo dưỡng thiết bị</vt:lpstr>
      <vt:lpstr>Kiểm tra và bảo dưỡng thiết bị</vt:lpstr>
      <vt:lpstr>Kiểm tra và bảo dưỡng thiết bị</vt:lpstr>
      <vt:lpstr>Vận hành trạm kiểm soát và theo dõi hệ thống</vt:lpstr>
      <vt:lpstr>Vận hành trạm kiểm soát và theo dõi hệ thống</vt:lpstr>
      <vt:lpstr>Vận hành trạm kiểm soát và theo dõi hệ thống</vt:lpstr>
      <vt:lpstr>Vận hành trạm kiểm soát và theo dõi hệ thống</vt:lpstr>
      <vt:lpstr>Vận hành trạm kiểm soát và theo dõi hệ thống</vt:lpstr>
      <vt:lpstr>Vận hành trạm kiểm soát và theo dõi hệ thống</vt:lpstr>
      <vt:lpstr>Xử lý chất thải phóng xạ</vt:lpstr>
      <vt:lpstr>Xử lý chất thải phóng xạ</vt:lpstr>
      <vt:lpstr>Xử lý chất thải phóng xạ</vt:lpstr>
      <vt:lpstr>Xử lý chất thải phóng xạ</vt:lpstr>
      <vt:lpstr>Xử lý chất thải phóng xạ</vt:lpstr>
      <vt:lpstr>Xử lý chất thải phóng xạ</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23</cp:revision>
  <dcterms:created xsi:type="dcterms:W3CDTF">2024-03-23T04:43:33Z</dcterms:created>
  <dcterms:modified xsi:type="dcterms:W3CDTF">2024-05-07T14:00:01Z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