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3" r:id="rId32"/>
    <p:sldId id="345" r:id="rId33"/>
    <p:sldId id="346" r:id="rId34"/>
    <p:sldId id="344" r:id="rId35"/>
    <p:sldId id="343" r:id="rId36"/>
    <p:sldId id="342"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11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31822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106532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93741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33</a:t>
            </a:fld>
            <a:endParaRPr lang="en-US" dirty="0"/>
          </a:p>
        </p:txBody>
      </p:sp>
    </p:spTree>
    <p:extLst>
      <p:ext uri="{BB962C8B-B14F-4D97-AF65-F5344CB8AC3E}">
        <p14:creationId xmlns:p14="http://schemas.microsoft.com/office/powerpoint/2010/main" val="2794771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BIA</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45A82208-8283-86B0-CE2C-AAF733DE0C57}"/>
              </a:ext>
            </a:extLst>
          </p:cNvPr>
          <p:cNvPicPr>
            <a:picLocks noChangeAspect="1"/>
          </p:cNvPicPr>
          <p:nvPr/>
        </p:nvPicPr>
        <p:blipFill>
          <a:blip r:embed="rId4"/>
          <a:stretch>
            <a:fillRect/>
          </a:stretch>
        </p:blipFill>
        <p:spPr>
          <a:xfrm>
            <a:off x="5263181" y="4669904"/>
            <a:ext cx="1660872" cy="166087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bia</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bia, việc quản lý an toàn lao động là một ưu tiên hàng đầu để đảm bảo môi trường làm việc an toàn và hiệu quả. Tuy nhiên, đã có một số vụ tai nạn lao động gây ra những hậu quả đáng kể</a:t>
            </a:r>
            <a:r>
              <a:rPr lang="en-US" sz="2000" dirty="0">
                <a:ea typeface="+mn-lt"/>
                <a:cs typeface="+mn-lt"/>
              </a:rPr>
              <a:t>:</a:t>
            </a:r>
            <a:endParaRPr lang="en-US" dirty="0"/>
          </a:p>
          <a:p>
            <a:pPr marL="730885" lvl="1" indent="-304165"/>
            <a:r>
              <a:rPr lang="en-US" i="0" dirty="0" err="1">
                <a:solidFill>
                  <a:srgbClr val="0D0D0D"/>
                </a:solidFill>
                <a:effectLst/>
                <a:latin typeface="Söhne"/>
              </a:rPr>
              <a:t>Không</a:t>
            </a:r>
            <a:r>
              <a:rPr lang="en-US" i="0" dirty="0">
                <a:solidFill>
                  <a:srgbClr val="0D0D0D"/>
                </a:solidFill>
                <a:effectLst/>
                <a:latin typeface="Söhne"/>
              </a:rPr>
              <a:t> </a:t>
            </a:r>
            <a:r>
              <a:rPr lang="en-US" i="0" dirty="0" err="1">
                <a:solidFill>
                  <a:srgbClr val="0D0D0D"/>
                </a:solidFill>
                <a:effectLst/>
                <a:latin typeface="Söhne"/>
              </a:rPr>
              <a:t>chấp</a:t>
            </a:r>
            <a:r>
              <a:rPr lang="en-US" i="0" dirty="0">
                <a:solidFill>
                  <a:srgbClr val="0D0D0D"/>
                </a:solidFill>
                <a:effectLst/>
                <a:latin typeface="Söhne"/>
              </a:rPr>
              <a:t> </a:t>
            </a:r>
            <a:r>
              <a:rPr lang="en-US" i="0" dirty="0" err="1">
                <a:solidFill>
                  <a:srgbClr val="0D0D0D"/>
                </a:solidFill>
                <a:effectLst/>
                <a:latin typeface="Söhne"/>
              </a:rPr>
              <a:t>hành</a:t>
            </a:r>
            <a:r>
              <a:rPr lang="en-US" i="0" dirty="0">
                <a:solidFill>
                  <a:srgbClr val="0D0D0D"/>
                </a:solidFill>
                <a:effectLst/>
                <a:latin typeface="Söhne"/>
              </a:rPr>
              <a:t> </a:t>
            </a:r>
            <a:r>
              <a:rPr lang="en-US" i="0" dirty="0" err="1">
                <a:solidFill>
                  <a:srgbClr val="0D0D0D"/>
                </a:solidFill>
                <a:effectLst/>
                <a:latin typeface="Söhne"/>
              </a:rPr>
              <a:t>đúng</a:t>
            </a:r>
            <a:r>
              <a:rPr lang="en-US" i="0" dirty="0">
                <a:solidFill>
                  <a:srgbClr val="0D0D0D"/>
                </a:solidFill>
                <a:effectLst/>
                <a:latin typeface="Söhne"/>
              </a:rPr>
              <a:t> </a:t>
            </a:r>
            <a:r>
              <a:rPr lang="en-US" i="0" dirty="0" err="1">
                <a:solidFill>
                  <a:srgbClr val="0D0D0D"/>
                </a:solidFill>
                <a:effectLst/>
                <a:latin typeface="Söhne"/>
              </a:rPr>
              <a:t>quy</a:t>
            </a:r>
            <a:r>
              <a:rPr lang="en-US" i="0" dirty="0">
                <a:solidFill>
                  <a:srgbClr val="0D0D0D"/>
                </a:solidFill>
                <a:effectLst/>
                <a:latin typeface="Söhne"/>
              </a:rPr>
              <a:t> </a:t>
            </a:r>
            <a:r>
              <a:rPr lang="en-US" i="0" dirty="0" err="1">
                <a:solidFill>
                  <a:srgbClr val="0D0D0D"/>
                </a:solidFill>
                <a:effectLst/>
                <a:latin typeface="Söhne"/>
              </a:rPr>
              <a:t>tắc</a:t>
            </a:r>
            <a:r>
              <a:rPr lang="en-US" i="0" dirty="0">
                <a:solidFill>
                  <a:srgbClr val="0D0D0D"/>
                </a:solidFill>
                <a:effectLst/>
                <a:latin typeface="Söhne"/>
              </a:rPr>
              <a:t> an </a:t>
            </a:r>
            <a:r>
              <a:rPr lang="en-US" i="0" dirty="0" err="1">
                <a:solidFill>
                  <a:srgbClr val="0D0D0D"/>
                </a:solidFill>
                <a:effectLst/>
                <a:latin typeface="Söhne"/>
              </a:rPr>
              <a:t>toàn</a:t>
            </a:r>
            <a:endParaRPr lang="en-US" i="0" dirty="0">
              <a:solidFill>
                <a:srgbClr val="0D0D0D"/>
              </a:solidFill>
              <a:effectLst/>
              <a:latin typeface="Söhne"/>
            </a:endParaRPr>
          </a:p>
          <a:p>
            <a:pPr marL="730885" lvl="1" indent="-304165"/>
            <a:r>
              <a:rPr lang="en-US" dirty="0" err="1"/>
              <a:t>Thiếu</a:t>
            </a:r>
            <a:r>
              <a:rPr lang="en-US" dirty="0"/>
              <a:t> </a:t>
            </a:r>
            <a:r>
              <a:rPr lang="en-US" dirty="0" err="1"/>
              <a:t>sự</a:t>
            </a:r>
            <a:r>
              <a:rPr lang="en-US" dirty="0"/>
              <a:t> </a:t>
            </a:r>
            <a:r>
              <a:rPr lang="en-US" dirty="0" err="1"/>
              <a:t>chú</a:t>
            </a:r>
            <a:r>
              <a:rPr lang="en-US" dirty="0"/>
              <a:t> ý </a:t>
            </a:r>
            <a:r>
              <a:rPr lang="en-US" dirty="0" err="1"/>
              <a:t>và</a:t>
            </a:r>
            <a:r>
              <a:rPr lang="en-US" dirty="0"/>
              <a:t> </a:t>
            </a:r>
            <a:r>
              <a:rPr lang="en-US" dirty="0" err="1"/>
              <a:t>đào</a:t>
            </a:r>
            <a:r>
              <a:rPr lang="en-US" dirty="0"/>
              <a:t> </a:t>
            </a:r>
            <a:r>
              <a:rPr lang="en-US" dirty="0" err="1"/>
              <a:t>tạo</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ngâm</a:t>
            </a:r>
            <a:r>
              <a:rPr lang="en-US" dirty="0"/>
              <a:t> </a:t>
            </a:r>
            <a:r>
              <a:rPr lang="en-US" dirty="0" err="1"/>
              <a:t>lúa</a:t>
            </a:r>
            <a:r>
              <a:rPr lang="en-US" dirty="0"/>
              <a:t> </a:t>
            </a:r>
            <a:r>
              <a:rPr lang="en-US" dirty="0" err="1"/>
              <a:t>mạch</a:t>
            </a:r>
            <a:r>
              <a:rPr lang="en-US" dirty="0"/>
              <a:t> </a:t>
            </a:r>
            <a:r>
              <a:rPr lang="en-US" dirty="0" err="1"/>
              <a:t>để</a:t>
            </a:r>
            <a:r>
              <a:rPr lang="en-US" dirty="0"/>
              <a:t> </a:t>
            </a:r>
            <a:r>
              <a:rPr lang="en-US" dirty="0" err="1"/>
              <a:t>làm</a:t>
            </a:r>
            <a:r>
              <a:rPr lang="en-US" dirty="0"/>
              <a:t> </a:t>
            </a:r>
            <a:r>
              <a:rPr lang="en-US" dirty="0" err="1"/>
              <a:t>bia</a:t>
            </a:r>
            <a:endParaRPr lang="vi-VN" dirty="0"/>
          </a:p>
          <a:p>
            <a:pPr marL="304165" indent="-304165">
              <a:buClr>
                <a:schemeClr val="tx1"/>
              </a:buClr>
            </a:pPr>
            <a:r>
              <a:rPr lang="en-US" dirty="0">
                <a:latin typeface="UTM Avo" panose="02040603050506020204" pitchFamily="18" charset="0"/>
              </a:rPr>
              <a:t>2</a:t>
            </a:r>
            <a:r>
              <a:rPr lang="vi-VN" dirty="0"/>
              <a:t>. An toàn vệ sinh lao động đối với nhân viên lên men và tạo hương bia</a:t>
            </a:r>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làm</a:t>
            </a:r>
            <a:r>
              <a:rPr lang="en-US" dirty="0"/>
              <a:t> </a:t>
            </a:r>
            <a:r>
              <a:rPr lang="en-US" dirty="0" err="1"/>
              <a:t>lạnh</a:t>
            </a:r>
            <a:r>
              <a:rPr lang="en-US" dirty="0"/>
              <a:t> </a:t>
            </a:r>
            <a:r>
              <a:rPr lang="en-US" dirty="0" err="1"/>
              <a:t>và</a:t>
            </a:r>
            <a:r>
              <a:rPr lang="en-US" dirty="0"/>
              <a:t> </a:t>
            </a:r>
            <a:r>
              <a:rPr lang="en-US" dirty="0" err="1"/>
              <a:t>lọc</a:t>
            </a:r>
            <a:r>
              <a:rPr lang="en-US" dirty="0"/>
              <a:t> </a:t>
            </a:r>
            <a:r>
              <a:rPr lang="en-US" dirty="0" err="1"/>
              <a:t>bia</a:t>
            </a:r>
            <a:endParaRPr lang="vi-VN" dirty="0"/>
          </a:p>
          <a:p>
            <a:pPr marL="304165" indent="-304165">
              <a:buClr>
                <a:schemeClr val="tx1"/>
              </a:buClr>
            </a:pPr>
            <a:r>
              <a:rPr lang="en-US" dirty="0">
                <a:latin typeface="UTM Avo" panose="02040603050506020204" pitchFamily="18" charset="0"/>
              </a:rPr>
              <a:t>4</a:t>
            </a:r>
            <a:r>
              <a:rPr lang="vi-VN" dirty="0"/>
              <a:t>. An toàn vệ sinh lao động đối với nhân viên chưng cất bia</a:t>
            </a:r>
          </a:p>
          <a:p>
            <a:pPr marL="304165" indent="-304165">
              <a:buClr>
                <a:schemeClr val="tx1"/>
              </a:buClr>
            </a:pPr>
            <a:r>
              <a:rPr lang="en-US" dirty="0">
                <a:latin typeface="UTM Avo" panose="02040603050506020204" pitchFamily="18" charset="0"/>
              </a:rPr>
              <a:t>5</a:t>
            </a:r>
            <a:r>
              <a:rPr lang="vi-VN" dirty="0"/>
              <a:t>. An toàn vệ sinh lao động đối với nhân viên kiểm tra chất lượng bia thành phẩm</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vi-VN" b="0" i="0" dirty="0">
                <a:effectLst/>
                <a:latin typeface="Open Sans" panose="020B0606030504020204" pitchFamily="34" charset="0"/>
              </a:rPr>
              <a:t>Ngâm lúa mạch là một bước quan trọng trong quá trình sản xuất bia, đóng góp quyết định đến hương vị và chất lượng của sản phẩm cuối cùng.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đòi hỏi sự chuyên nghiệp và kiên nhẫn từ các chuyên gia nấu bia. Một trong những đặc điểm nổi bật của công việc ngâm lúa mạch là thời gian và nhiệt độ được kiểm soát chặt chẽ.</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BB82FB6-427E-9CB5-1CC8-E04AFF0BB91B}"/>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vi-VN" b="0" i="0" dirty="0">
                <a:effectLst/>
                <a:latin typeface="Open Sans" panose="020B0606030504020204" pitchFamily="34" charset="0"/>
              </a:rPr>
              <a:t>Quá trình ngâm lúa mạch trong sản xuất bia có thể đối mặt với một số tai nạn có thể ảnh hưởng đến chất lượng cuối cùng của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vấn đề thường gặp là việc kiểm soát nhiệt độ không chặt chẽ, dẫn đến quá trình ngâm không hiệu quả. Nếu nhiệt độ quá cao hoặc quá thấp, có thể làm mất cân bằng enzym và ảnh hưởng đến quá trình tạo hương vị.</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769954C-69E8-43FE-3552-657057AF59BA}"/>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vi-VN" b="0" i="0" dirty="0">
                <a:effectLst/>
                <a:latin typeface="Open Sans" panose="020B0606030504020204" pitchFamily="34" charset="0"/>
              </a:rPr>
              <a:t>Các tai nạn trong quá trình ngâm lúa mạch khiến nhà sản xuất bia phải đối mặt với nhiều nguyên nhân có thể ảnh hưởng đến chất lượng sản phẩm. Một trong những nguyên nhân chính là thiếu kiểm soát nghiêm túc về thời gian và nhiệt độ. </a:t>
            </a:r>
            <a:endParaRPr lang="en-US" b="0" i="0" dirty="0">
              <a:effectLst/>
              <a:latin typeface="Open Sans" panose="020B0606030504020204" pitchFamily="34" charset="0"/>
            </a:endParaRPr>
          </a:p>
          <a:p>
            <a:r>
              <a:rPr lang="vi-VN" b="0" i="0" dirty="0">
                <a:effectLst/>
                <a:latin typeface="Open Sans" panose="020B0606030504020204" pitchFamily="34" charset="0"/>
              </a:rPr>
              <a:t>Khi không duy trì được sự chính xác trong việc điều chỉnh các yếu tố này, lúa mạch có thể bị ngâm quá hoặc không đủ, tạo điều kiện cho sự phát triển không mong muốn của vi khuẩn hoặc nấm.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2960F82A-F63C-660C-FCFD-F9EADE9F202C}"/>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chặn</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ngâm</a:t>
            </a:r>
            <a:r>
              <a:rPr lang="en-US" b="0" i="0" dirty="0">
                <a:effectLst/>
                <a:latin typeface="Open Sans" panose="020B0606030504020204" pitchFamily="34" charset="0"/>
              </a:rPr>
              <a:t> </a:t>
            </a:r>
            <a:r>
              <a:rPr lang="en-US" b="0" i="0" dirty="0" err="1">
                <a:effectLst/>
                <a:latin typeface="Open Sans" panose="020B0606030504020204" pitchFamily="34" charset="0"/>
              </a:rPr>
              <a:t>lúa</a:t>
            </a:r>
            <a:r>
              <a:rPr lang="en-US" b="0" i="0" dirty="0">
                <a:effectLst/>
                <a:latin typeface="Open Sans" panose="020B0606030504020204" pitchFamily="34" charset="0"/>
              </a:rPr>
              <a:t> </a:t>
            </a:r>
            <a:r>
              <a:rPr lang="en-US" b="0" i="0" dirty="0" err="1">
                <a:effectLst/>
                <a:latin typeface="Open Sans" panose="020B0606030504020204" pitchFamily="34" charset="0"/>
              </a:rPr>
              <a:t>mạch</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bia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phòng</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duy</a:t>
            </a:r>
            <a:r>
              <a:rPr lang="en-US" b="0" i="0" dirty="0">
                <a:effectLst/>
                <a:latin typeface="Open Sans" panose="020B0606030504020204" pitchFamily="34" charset="0"/>
              </a:rPr>
              <a:t> </a:t>
            </a:r>
            <a:r>
              <a:rPr lang="en-US" b="0" i="0" dirty="0" err="1">
                <a:effectLst/>
                <a:latin typeface="Open Sans" panose="020B0606030504020204" pitchFamily="34" charset="0"/>
              </a:rPr>
              <a:t>trì</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lịch</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chặt</a:t>
            </a:r>
            <a:r>
              <a:rPr lang="en-US" b="0" i="0" dirty="0">
                <a:effectLst/>
                <a:latin typeface="Open Sans" panose="020B0606030504020204" pitchFamily="34" charset="0"/>
              </a:rPr>
              <a:t> </a:t>
            </a:r>
            <a:r>
              <a:rPr lang="en-US" b="0" i="0" dirty="0" err="1">
                <a:effectLst/>
                <a:latin typeface="Open Sans" panose="020B0606030504020204" pitchFamily="34" charset="0"/>
              </a:rPr>
              <a:t>chẽ</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thời</a:t>
            </a:r>
            <a:r>
              <a:rPr lang="en-US" b="0" i="0" dirty="0">
                <a:effectLst/>
                <a:latin typeface="Open Sans" panose="020B0606030504020204" pitchFamily="34" charset="0"/>
              </a:rPr>
              <a:t> </a:t>
            </a:r>
            <a:r>
              <a:rPr lang="en-US" b="0" i="0" dirty="0" err="1">
                <a:effectLst/>
                <a:latin typeface="Open Sans" panose="020B0606030504020204" pitchFamily="34" charset="0"/>
              </a:rPr>
              <a:t>gian</a:t>
            </a:r>
            <a:r>
              <a:rPr lang="en-US" b="0" i="0" dirty="0">
                <a:effectLst/>
                <a:latin typeface="Open Sans" panose="020B0606030504020204" pitchFamily="34" charset="0"/>
              </a:rPr>
              <a:t> </a:t>
            </a:r>
            <a:r>
              <a:rPr lang="en-US" b="0" i="0" dirty="0" err="1">
                <a:effectLst/>
                <a:latin typeface="Open Sans" panose="020B0606030504020204" pitchFamily="34" charset="0"/>
              </a:rPr>
              <a:t>ngâm</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nhiệt</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quyết</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p>
          <a:p>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đòi</a:t>
            </a:r>
            <a:r>
              <a:rPr lang="en-US" b="0" i="0" dirty="0">
                <a:effectLst/>
                <a:latin typeface="Open Sans" panose="020B0606030504020204" pitchFamily="34" charset="0"/>
              </a:rPr>
              <a:t> </a:t>
            </a:r>
            <a:r>
              <a:rPr lang="en-US" b="0" i="0" dirty="0" err="1">
                <a:effectLst/>
                <a:latin typeface="Open Sans" panose="020B0606030504020204" pitchFamily="34" charset="0"/>
              </a:rPr>
              <a:t>hỏi</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theo</a:t>
            </a:r>
            <a:r>
              <a:rPr lang="en-US" b="0" i="0" dirty="0">
                <a:effectLst/>
                <a:latin typeface="Open Sans" panose="020B0606030504020204" pitchFamily="34" charset="0"/>
              </a:rPr>
              <a:t> </a:t>
            </a:r>
            <a:r>
              <a:rPr lang="en-US" b="0" i="0" dirty="0" err="1">
                <a:effectLst/>
                <a:latin typeface="Open Sans" panose="020B0606030504020204" pitchFamily="34" charset="0"/>
              </a:rPr>
              <a:t>dõi</a:t>
            </a:r>
            <a:r>
              <a:rPr lang="en-US" b="0" i="0" dirty="0">
                <a:effectLst/>
                <a:latin typeface="Open Sans" panose="020B0606030504020204" pitchFamily="34" charset="0"/>
              </a:rPr>
              <a:t> </a:t>
            </a:r>
            <a:r>
              <a:rPr lang="en-US" b="0" i="0" dirty="0" err="1">
                <a:effectLst/>
                <a:latin typeface="Open Sans" panose="020B0606030504020204" pitchFamily="34" charset="0"/>
              </a:rPr>
              <a:t>đều</a:t>
            </a:r>
            <a:r>
              <a:rPr lang="en-US" b="0" i="0" dirty="0">
                <a:effectLst/>
                <a:latin typeface="Open Sans" panose="020B0606030504020204" pitchFamily="34" charset="0"/>
              </a:rPr>
              <a:t> </a:t>
            </a:r>
            <a:r>
              <a:rPr lang="en-US" b="0" i="0" dirty="0" err="1">
                <a:effectLst/>
                <a:latin typeface="Open Sans" panose="020B0606030504020204" pitchFamily="34" charset="0"/>
              </a:rPr>
              <a:t>đặn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soát</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tham</a:t>
            </a:r>
            <a:r>
              <a:rPr lang="en-US" b="0" i="0" dirty="0">
                <a:effectLst/>
                <a:latin typeface="Open Sans" panose="020B0606030504020204" pitchFamily="34" charset="0"/>
              </a:rPr>
              <a:t> </a:t>
            </a:r>
            <a:r>
              <a:rPr lang="en-US" b="0" i="0" dirty="0" err="1">
                <a:effectLst/>
                <a:latin typeface="Open Sans" panose="020B0606030504020204" pitchFamily="34" charset="0"/>
              </a:rPr>
              <a:t>số</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đồng</a:t>
            </a:r>
            <a:r>
              <a:rPr lang="en-US" b="0" i="0" dirty="0">
                <a:effectLst/>
                <a:latin typeface="Open Sans" panose="020B0606030504020204" pitchFamily="34" charset="0"/>
              </a:rPr>
              <a:t> </a:t>
            </a:r>
            <a:r>
              <a:rPr lang="en-US" b="0" i="0" dirty="0" err="1">
                <a:effectLst/>
                <a:latin typeface="Open Sans" panose="020B0606030504020204" pitchFamily="34" charset="0"/>
              </a:rPr>
              <a:t>đều</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ngâm</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553654-45E5-CC0F-2CBB-8FAC8B92C2B4}"/>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vi-VN" b="0" i="0" dirty="0">
                <a:effectLst/>
                <a:latin typeface="Open Sans" panose="020B0606030504020204" pitchFamily="34" charset="0"/>
              </a:rPr>
              <a:t>Quy định an toàn lao động trong quá trình ngâm lúa mạch là yếu tố quan trọng để đảm bảo môi trường làm việc an toàn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Các nhân viên thường xuyên được đào tạo về việc sử dụng thiết bị bảo vệ cá nhân như mũ bảo hiểm, kính bảo hộ và áo bảo hộ phù hợp để ngăn chặn nguy cơ chấn thương.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C56B2D6-7ACD-E084-EECB-9ACAE44D64F2}"/>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Ngâm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lúa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mạch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làm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bia</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ngâm</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lúa</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mạch</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làm</a:t>
            </a:r>
            <a:r>
              <a:rPr lang="en-US" sz="2000" b="1" i="0" dirty="0">
                <a:effectLst/>
                <a:latin typeface="Open Sans" panose="020B0606030504020204" pitchFamily="34" charset="0"/>
              </a:rPr>
              <a:t> </a:t>
            </a:r>
            <a:r>
              <a:rPr lang="en-US" sz="2000" b="1" i="0" dirty="0" err="1">
                <a:effectLst/>
                <a:latin typeface="Open Sans" panose="020B0606030504020204" pitchFamily="34" charset="0"/>
              </a:rPr>
              <a:t>bia</a:t>
            </a:r>
            <a:endParaRPr lang="en-US" sz="2400" b="1" i="0" dirty="0">
              <a:effectLst/>
              <a:latin typeface="Söhne"/>
            </a:endParaRPr>
          </a:p>
          <a:p>
            <a:r>
              <a:rPr lang="vi-VN" b="0" i="0" dirty="0">
                <a:effectLst/>
                <a:latin typeface="Open Sans" panose="020B0606030504020204" pitchFamily="34" charset="0"/>
              </a:rPr>
              <a:t>Xử lý tình huống tai nạn khẩn cấp khi ngâm lúa mạch là một phần quan trọng của quy trình an toàn lao động trong sản xuất bia.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được đào tạo để nhận biết và đối phó nhanh chóng với các tình huống không mong muốn. Trong trường hợp xảy ra tai nạn, việc đảm bảo an toàn và sức khỏe của nhân viên là ưu tiên hàng đầu.</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A3016BB-A03A-01D5-1CE2-E117E5831417}"/>
              </a:ext>
            </a:extLst>
          </p:cNvPr>
          <p:cNvPicPr>
            <a:picLocks noChangeAspect="1"/>
          </p:cNvPicPr>
          <p:nvPr/>
        </p:nvPicPr>
        <p:blipFill>
          <a:blip r:embed="rId3"/>
          <a:stretch>
            <a:fillRect/>
          </a:stretch>
        </p:blipFill>
        <p:spPr>
          <a:xfrm>
            <a:off x="117748" y="4055353"/>
            <a:ext cx="2808312" cy="280831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525815"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lên men và tạo hương bia</a:t>
            </a:r>
            <a:r>
              <a:rPr lang="en-US" sz="2000" dirty="0"/>
              <a:t>:</a:t>
            </a:r>
          </a:p>
          <a:p>
            <a:pPr algn="l"/>
            <a:r>
              <a:rPr lang="vi-VN" b="0" i="0" dirty="0">
                <a:effectLst/>
                <a:latin typeface="Open Sans" panose="020B0606030504020204" pitchFamily="34" charset="0"/>
              </a:rPr>
              <a:t>Quá trình lên men và tạo hương cho bia đòi hỏi sự chuyên sâu và tinh tế trong thực hiện công việc. Trong quá trình lên men, vi khuẩn men chuyển đổi đường thành cồn và CO2, tạo ra hương vị cố định cho bia.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Đặc điểm quan trọng của công việc này bao gồm việc kiểm soát nhiệt độ, pH và thời gian để đảm bảo quá trình diễn ra mạnh mẽ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CE14889-B37B-FFCE-F8C7-25554CA233FF}"/>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813847"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trong quá trình lên men và tạo hương bia</a:t>
            </a:r>
            <a:r>
              <a:rPr lang="en-US" sz="2000" dirty="0"/>
              <a:t>:</a:t>
            </a:r>
          </a:p>
          <a:p>
            <a:pPr algn="l"/>
            <a:r>
              <a:rPr lang="vi-VN" b="0" i="0" dirty="0">
                <a:effectLst/>
                <a:latin typeface="Open Sans" panose="020B0606030504020204" pitchFamily="34" charset="0"/>
              </a:rPr>
              <a:t>Trong quá trình lên men và tạo hương bia, có nhiều rủi ro và tai nạn mà những người làm việc trong ngành này cần phải đối mặt.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số dạng tai nạn thường gặp bao gồm sự cố về an toàn thực phẩm, như nhiễm khuẩn hay ô nhiễm từ môi trường xung quanh. Điều này đặt ra thách thức đối với việc duy trì sự tinh khiết và chất lượng của bia.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F038828-0B35-AFD4-76C9-ED10895AC86B}"/>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245895"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khi lên men và tạo hương bia</a:t>
            </a:r>
            <a:r>
              <a:rPr lang="en-US" sz="2000" dirty="0"/>
              <a:t>:</a:t>
            </a:r>
          </a:p>
          <a:p>
            <a:pPr algn="l"/>
            <a:r>
              <a:rPr lang="vi-VN" b="0" i="0" dirty="0">
                <a:effectLst/>
                <a:latin typeface="Open Sans" panose="020B0606030504020204" pitchFamily="34" charset="0"/>
              </a:rPr>
              <a:t>Các tai nạn trong quá trình lên men và tạo hương bia thường xuất phát từ nhiều nguyên nhân khác nhau. Một trong những nguyên nhân chính là sự cố trong quản lý nhiệt độ và kiểm soát môi trường. Thay đổi đột ngột hoặc không kiểm soát được nhiệt độ có thể dẫn đến quá trình lên men không ổn định, ảnh hưởng đến chất lượng của bia.</a:t>
            </a:r>
          </a:p>
          <a:p>
            <a:pPr algn="l"/>
            <a:r>
              <a:rPr lang="vi-VN" b="0" i="0" dirty="0">
                <a:effectLst/>
                <a:latin typeface="Open Sans" panose="020B0606030504020204" pitchFamily="34" charset="0"/>
              </a:rPr>
              <a:t>Việc sử dụng thiết bị không đúng cách cũng là một nguyên nhân phổ biến. Máy móc hỏng hoặc cài đặt không chính xác có thể dẫn đến sự cố nghiêm trọng, ảnh hưởng đến quá trình sản xuất và an toàn lao động.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F38C312-08F6-8C25-A77E-549B8C7D300F}"/>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669831"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khi lên men và tạo hương bia</a:t>
            </a:r>
            <a:r>
              <a:rPr lang="en-US" sz="2000" dirty="0"/>
              <a:t>:</a:t>
            </a:r>
          </a:p>
          <a:p>
            <a:pPr algn="l"/>
            <a:r>
              <a:rPr lang="vi-VN" b="0" i="0" dirty="0">
                <a:effectLst/>
                <a:latin typeface="Open Sans" panose="020B0606030504020204" pitchFamily="34" charset="0"/>
              </a:rPr>
              <a:t>Để đảm bảo an toàn trong quá trình lên men và tạo hương bia, việc áp dụng biện pháp phòng tránh là hết sức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cần thiết lập và duy trì các tiêu chuẩn an toàn lao động mạnh mẽ, đồng thời đào tạo nhân viên về các quy tắc và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C83DEB7-700D-84AC-4812-2D80373106DD}"/>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3"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lên men và tạo hương bia</a:t>
            </a:r>
            <a:r>
              <a:rPr lang="en-US" sz="2000" dirty="0"/>
              <a:t>:</a:t>
            </a:r>
          </a:p>
          <a:p>
            <a:pPr algn="l"/>
            <a:r>
              <a:rPr lang="vi-VN" b="0" i="0" dirty="0">
                <a:effectLst/>
                <a:latin typeface="Open Sans" panose="020B0606030504020204" pitchFamily="34" charset="0"/>
              </a:rPr>
              <a:t>Để đảm bảo an toàn lao động trong quá trình lên men và tạo hương bia, cần thiết lập và duy trì các quy định chặt chẽ. Nhân viên thường xuyên cần được đào tạo về quy tắc an toàn và sử dụng thiết bị bảo hộ cá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biện pháp này bao gồm việc đeo mũ bảo hiểm, khẩu trang, và áo bảo hộ để bảo vệ khỏi các yếu tố có thể gây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556ABD2-20F4-34DD-7B03-1B3624876D85}"/>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605935" cy="1143000"/>
          </a:xfrm>
        </p:spPr>
        <p:txBody>
          <a:bodyPr anchor="t">
            <a:noAutofit/>
          </a:bodyPr>
          <a:lstStyle/>
          <a:p>
            <a:pPr>
              <a:lnSpc>
                <a:spcPct val="100000"/>
              </a:lnSpc>
            </a:pPr>
            <a:r>
              <a:rPr lang="vi-VN" sz="4000" b="1" dirty="0">
                <a:solidFill>
                  <a:schemeClr val="bg1"/>
                </a:solidFill>
                <a:latin typeface="UTM Aptima" panose="02040603050506020204" pitchFamily="18" charset="0"/>
              </a:rPr>
              <a:t>Lên men và tạo hương bia</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lên men và tạo hương bia</a:t>
            </a:r>
            <a:r>
              <a:rPr lang="en-US" sz="2000" dirty="0"/>
              <a:t>:</a:t>
            </a:r>
          </a:p>
          <a:p>
            <a:pPr algn="l"/>
            <a:r>
              <a:rPr lang="vi-VN" b="0" i="0" dirty="0">
                <a:effectLst/>
                <a:latin typeface="Open Sans" panose="020B0606030504020204" pitchFamily="34" charset="0"/>
              </a:rPr>
              <a:t>Trong trường hợp xảy ra tai nạn khẩn cấp trong quá trình lên men và tạo hương bia, việc xử lý tình huống một cách nhanh chóng và hiệu quả là quan trọng để giảm thiểu hậu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người làm việc cần được đào tạo về kỹ năng sơ cứu cơ bản để có thể cung cấp trợ giúp ngay lập tức.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28F7061-975F-CCE2-FA8A-5911952C8525}"/>
              </a:ext>
            </a:extLst>
          </p:cNvPr>
          <p:cNvPicPr>
            <a:picLocks noChangeAspect="1"/>
          </p:cNvPicPr>
          <p:nvPr/>
        </p:nvPicPr>
        <p:blipFill>
          <a:blip r:embed="rId3"/>
          <a:stretch>
            <a:fillRect/>
          </a:stretch>
        </p:blipFill>
        <p:spPr>
          <a:xfrm>
            <a:off x="7102524" y="1798759"/>
            <a:ext cx="2740868" cy="2740868"/>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Đặc điểm công việc làm lạnh và lọc bia rất quan trọng trong quá trình sản xuất bia để đảm bảo chất lượng và hương vị tốt nhất. Quá trình làm lạnh được thực hiện để kiểm soát nhiệt độ và tạo ra điều kiện lý tưởng cho quá trình lên men, giúp bia phát triển hương thơm và vị đặc trưng.</a:t>
            </a:r>
          </a:p>
          <a:p>
            <a:pPr algn="l"/>
            <a:r>
              <a:rPr lang="vi-VN" b="0" i="0" dirty="0">
                <a:effectLst/>
                <a:latin typeface="Open Sans" panose="020B0606030504020204" pitchFamily="34" charset="0"/>
              </a:rPr>
              <a:t>Làm lạnh còn giúp tạo ra lớp bọt khí nhỏ trong bia, làm tăng cảm giác sảng khoái khi uống. Ngoài ra, quá trình này còn giúp tạo ra màu sắc và độ trong suốt cho sản phẩm cuối cùng. Việc sử dụng hệ thống làm lạnh hiệu quả cũng đóng vai trò quan trọng trong việc kiểm soát các yếu tố như pH và acid trong bia.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B60829E-D69B-1CDA-627F-D777DA658C4D}"/>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làm lạnh và lọc bia, có thể xuất hiện nhiều dạng tai nạn đáng chú ý có thể ảnh hưởng đến quy trình sản xuất và an toàn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số vấn đề phổ biến bao gồm rủi ro hỏa hoạn do sự tăng nhiệt độ khi làm lạnh, đặc biệt là khi sử dụng chất lạnh. Việc quản lý an toàn và kiểm soát nhiệt độ là quan trọng để tránh tai nạn nguy hiểm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7AD8CD-194C-0F8E-C4DC-D7FB3451D0F3}"/>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Nguyên nhân gây ra tai nạn trong quá trình làm lạnh và lọc bia thường xuất phát từ một số yếu tố chủ yếu. Sự thiếu hiểu biết về quy trình và hệ thống làm lạnh có thể dẫn đến việc áp dụng sai chất lạnh, tăng nguy cơ rò rỉ và nổ, đặc biệt khi không tuân thủ đúng các hướng dẫn an toàn.</a:t>
            </a:r>
          </a:p>
          <a:p>
            <a:pPr algn="l"/>
            <a:r>
              <a:rPr lang="vi-VN" b="0" i="0" dirty="0">
                <a:effectLst/>
                <a:latin typeface="Open Sans" panose="020B0606030504020204" pitchFamily="34" charset="0"/>
              </a:rPr>
              <a:t>Nguyên nhân khác là sự cố trong hệ thống lọc, có thể do lắp đặt không đúng, bảo dưỡng không đầy đủ hoặc sự cố kỹ thuật. Rò rỉ chất lọc hoặc tạp chất không mong muốn có thể làm giảm hiệu suất của hệ thống và gây nguy hiểm cho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0A6D97-4521-1BFF-F9EE-DA947390A212}"/>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làm lạnh và lọc bia, việc thực hiện biện pháp phòng tránh là quan trọng. Huấn luyện an toàn lao động đóng một vai trò quan trọng trong việc nâng cao ý thức an toàn cho nhân viên tham gia quá trình sản xuất.</a:t>
            </a:r>
          </a:p>
          <a:p>
            <a:pPr algn="l">
              <a:lnSpc>
                <a:spcPct val="120000"/>
              </a:lnSpc>
            </a:pPr>
            <a:endParaRPr lang="vi-VN"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biện pháp cơ bản là đảm bảo rằng tất cả nhân viên được huấn luyện về quy trình an toàn và hiểu biết sâu sắc về các rủi ro có thể xảy ra. Huấn luyện này cần bao gồm cách sử dụng chất lạnh một cách an toàn, quản lý nhiệt độ, và kiểm soát chất lọc.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16CFEA6-EF09-18BD-F435-68C4B87E2AD4}"/>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làm lạnh và lọc bia đóng vai trò quan trọng trong việc bảo vệ nhân viên và đảm bảo rằng quá trình sản xuất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mọi nhân viên tham gia quá trình này cần được huấn luyện vững về các nguy cơ và biện pháp phòng tránh, với sự tập trung đặc biệt vào việc sử dụng chất lạnh và hệ thống làm lạnh.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C3E7501-8C8D-5DEE-564A-5E16DF60F59E}"/>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lstStyle/>
          <a:p>
            <a:r>
              <a:rPr lang="en-US" dirty="0" err="1">
                <a:latin typeface="UTM Aptima" panose="02040603050506020204" pitchFamily="18" charset="0"/>
              </a:rPr>
              <a:t>Làm</a:t>
            </a:r>
            <a:r>
              <a:rPr lang="en-US" dirty="0">
                <a:latin typeface="UTM Aptima" panose="02040603050506020204" pitchFamily="18" charset="0"/>
              </a:rPr>
              <a:t> </a:t>
            </a:r>
            <a:r>
              <a:rPr lang="en-US" dirty="0" err="1">
                <a:latin typeface="UTM Aptima" panose="02040603050506020204" pitchFamily="18" charset="0"/>
              </a:rPr>
              <a:t>lạnh</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lọc</a:t>
            </a:r>
            <a:r>
              <a:rPr lang="en-US" dirty="0">
                <a:latin typeface="UTM Aptima" panose="02040603050506020204" pitchFamily="18" charset="0"/>
              </a:rPr>
              <a:t> </a:t>
            </a:r>
            <a:r>
              <a:rPr lang="en-US" dirty="0" err="1">
                <a:latin typeface="UTM Aptima" panose="02040603050506020204" pitchFamily="18" charset="0"/>
              </a:rPr>
              <a:t>bia</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làm</a:t>
            </a:r>
            <a:r>
              <a:rPr lang="en-US" b="1" i="0" dirty="0">
                <a:effectLst/>
                <a:latin typeface="Open Sans" panose="020B0606030504020204" pitchFamily="34" charset="0"/>
              </a:rPr>
              <a:t> </a:t>
            </a:r>
            <a:r>
              <a:rPr lang="en-US" b="1" i="0" dirty="0" err="1">
                <a:effectLst/>
                <a:latin typeface="Open Sans" panose="020B0606030504020204" pitchFamily="34" charset="0"/>
              </a:rPr>
              <a:t>lạnh</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bia</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làm lạnh và lọc bia đòi hỏi sự chuẩn bị kỹ lưỡng và phản ứng nhanh chóng của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rò rỉ chất lạnh, quy trình phải đảm bảo việc ngừng ngay hoạt động và kích hoạt kế hoạch sơ tán nhân viên. Đồng thời, cần sử dụng các phương tiện bảo vệ cá nhân và tập trung vào việc ngăn chặn sự rò rỉ lan ra diện tích rộng.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2B83E8E-EAC7-007D-6E6C-B4C2D649BEB1}"/>
              </a:ext>
            </a:extLst>
          </p:cNvPr>
          <p:cNvPicPr>
            <a:picLocks noChangeAspect="1"/>
          </p:cNvPicPr>
          <p:nvPr/>
        </p:nvPicPr>
        <p:blipFill>
          <a:blip r:embed="rId3"/>
          <a:stretch>
            <a:fillRect/>
          </a:stretch>
        </p:blipFill>
        <p:spPr>
          <a:xfrm>
            <a:off x="836353" y="4012802"/>
            <a:ext cx="3069215" cy="306921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chưng cất bia</a:t>
            </a:r>
            <a:r>
              <a:rPr lang="en-US" sz="2400" dirty="0"/>
              <a:t>:</a:t>
            </a:r>
          </a:p>
          <a:p>
            <a:pPr algn="l"/>
            <a:r>
              <a:rPr lang="vi-VN" b="0" i="0" dirty="0">
                <a:solidFill>
                  <a:srgbClr val="4C4F5A"/>
                </a:solidFill>
                <a:effectLst/>
                <a:latin typeface="Open Sans" panose="020B0606030504020204" pitchFamily="34" charset="0"/>
              </a:rPr>
              <a:t>Chưng cất bia là một quy trình phức tạp nhưng quan trọng trong ngành công nghiệp sản xuất bia. Để hiểu rõ hơn về đặc điểm công việc chưng cất bia, chúng ta cần xem xét quá trình này từ đầu đến cuối.</a:t>
            </a:r>
          </a:p>
          <a:p>
            <a:pPr algn="l"/>
            <a:r>
              <a:rPr lang="vi-VN" b="0" i="0" dirty="0">
                <a:solidFill>
                  <a:srgbClr val="4C4F5A"/>
                </a:solidFill>
                <a:effectLst/>
                <a:latin typeface="Open Sans" panose="020B0606030504020204" pitchFamily="34" charset="0"/>
              </a:rPr>
              <a:t>Quá trình chưng cất bia bắt đầu từ việc lựa chọn nguyên liệu, trong đó malt chiếm một vị trí quan trọng. Sau đó, malt được đun sôi và pha trộn với nước để tạo thành bột nấu. Điều này tạo ra một loại nước ngũ cốc, sẵn sàng cho quá trình lên men.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chưng cất bia</a:t>
            </a:r>
            <a:r>
              <a:rPr lang="en-US" sz="2400" dirty="0"/>
              <a:t>:</a:t>
            </a:r>
          </a:p>
          <a:p>
            <a:pPr algn="l"/>
            <a:r>
              <a:rPr lang="vi-VN" b="0" i="0" dirty="0">
                <a:solidFill>
                  <a:srgbClr val="4C4F5A"/>
                </a:solidFill>
                <a:effectLst/>
                <a:latin typeface="Open Sans" panose="020B0606030504020204" pitchFamily="34" charset="0"/>
              </a:rPr>
              <a:t>Trong quá trình chưng cất bia, có một số rủi ro và tai nạn mà các nhà sản xuất cần chú ý để đảm bảo an toàn và hiệu quả trong quy trình sản xuất.</a:t>
            </a:r>
          </a:p>
          <a:p>
            <a:pPr algn="l"/>
            <a:r>
              <a:rPr lang="vi-VN" b="0" i="0" dirty="0">
                <a:solidFill>
                  <a:srgbClr val="4C4F5A"/>
                </a:solidFill>
                <a:effectLst/>
                <a:latin typeface="Open Sans" panose="020B0606030504020204" pitchFamily="34" charset="0"/>
              </a:rPr>
              <a:t>Một trong những dạng tai nạn phổ biến là rủi ro nổ do quá trình chưng cất cồn. Sự cô đặc của cồn và sự tăng áp đột ngột có thể gây ra các hiện tượng nổ đáng kể, đặt ra thách thức cho an toàn lao động và cho cả quy trình sản xuất nếu không được quản lý đúng cách.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chưng cất bia</a:t>
            </a:r>
            <a:r>
              <a:rPr lang="en-US" sz="2400" dirty="0"/>
              <a:t>:</a:t>
            </a:r>
          </a:p>
          <a:p>
            <a:pPr algn="l"/>
            <a:r>
              <a:rPr lang="vi-VN" b="0" i="0" dirty="0">
                <a:solidFill>
                  <a:srgbClr val="4C4F5A"/>
                </a:solidFill>
                <a:effectLst/>
                <a:latin typeface="Open Sans" panose="020B0606030504020204" pitchFamily="34" charset="0"/>
              </a:rPr>
              <a:t>Tai nạn khi chưng cất bia có thể xuất phát từ nhiều nguyên nhân khác nhau, đặc biệt là khi không thực hiện các biện pháp an toàn cần thiết. Một trong những nguyên nhân chính là sự thiếu hiểu biết và đào tạo của nhân viên về an toàn lao động trong môi trường sản xuất bia.</a:t>
            </a:r>
          </a:p>
          <a:p>
            <a:pPr algn="l"/>
            <a:r>
              <a:rPr lang="vi-VN" b="0" i="0" dirty="0">
                <a:solidFill>
                  <a:srgbClr val="4C4F5A"/>
                </a:solidFill>
                <a:effectLst/>
                <a:latin typeface="Open Sans" panose="020B0606030504020204" pitchFamily="34" charset="0"/>
              </a:rPr>
              <a:t>Các sự cố cũng có thể phát sinh từ việc sử dụng thiết bị không đúng cách hoặc khi thiết bị không được bảo trì đúng kỹ thuật. Hỏng hóc trong quy trình kiểm soát áp suất và nhiệt độ cũng là một nguyên nhân phổ biến, có thể dẫn đến các tình huống nguy hiểm như nổ hũ chưng cất.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chưng cất bia</a:t>
            </a:r>
            <a:r>
              <a:rPr lang="en-US" sz="2400" dirty="0"/>
              <a:t>:</a:t>
            </a:r>
          </a:p>
          <a:p>
            <a:pPr algn="l"/>
            <a:r>
              <a:rPr lang="vi-VN" b="0" i="0" dirty="0">
                <a:solidFill>
                  <a:srgbClr val="4C4F5A"/>
                </a:solidFill>
                <a:effectLst/>
                <a:latin typeface="Open Sans" panose="020B0606030504020204" pitchFamily="34" charset="0"/>
              </a:rPr>
              <a:t>Để đảm bảo an toàn trong quá trình chưng cất bia, việc thiết lập các biện pháp phòng tránh là không thể thiếu. Quan trắc môi trường lao động đóng vai trò quan trọng trong việc đánh giá và giảm thiểu rủi ro.</a:t>
            </a:r>
          </a:p>
          <a:p>
            <a:pPr algn="l"/>
            <a:r>
              <a:rPr lang="vi-VN" b="0" i="0" dirty="0">
                <a:solidFill>
                  <a:srgbClr val="4C4F5A"/>
                </a:solidFill>
                <a:effectLst/>
                <a:latin typeface="Open Sans" panose="020B0606030504020204" pitchFamily="34" charset="0"/>
              </a:rPr>
              <a:t>Một trong những biện pháp quan trọng là đảm bảo nhân viên được đào tạo đầy đủ về an toàn lao động và hiểu rõ về quy trình chưng cất. Ngoài ra, việc thực hiện kiểm tra và bảo dưỡng định kỳ cho các thiết bị chưng cất là quan trọng để tránh hỏng hóc và sự cố không mong muốn.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chưng cất bia</a:t>
            </a:r>
            <a:r>
              <a:rPr lang="en-US" sz="2400" dirty="0"/>
              <a:t>:</a:t>
            </a:r>
          </a:p>
          <a:p>
            <a:pPr algn="l"/>
            <a:r>
              <a:rPr lang="vi-VN" b="0" i="0" dirty="0">
                <a:solidFill>
                  <a:srgbClr val="4C4F5A"/>
                </a:solidFill>
                <a:effectLst/>
                <a:latin typeface="Open Sans" panose="020B0606030504020204" pitchFamily="34" charset="0"/>
              </a:rPr>
              <a:t>Quy định an toàn lao động khi chưng cất bia là một phần quan trọng của quản lý sản xuất trong ngành công nghiệp thực phẩm và đặc biệt là trong quy trình chưng cất bia.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Các nhà sản xuất thường xuyên tuân thủ các nguyên tắc an toàn để đảm bảo môi trường làm việc an toàn và ngăn chặn tai nạn.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Chưng cất bia</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chưng cất bia</a:t>
            </a:r>
            <a:r>
              <a:rPr lang="en-US" sz="2400" dirty="0"/>
              <a:t>:</a:t>
            </a:r>
          </a:p>
          <a:p>
            <a:pPr algn="l"/>
            <a:r>
              <a:rPr lang="vi-VN" b="0" i="0" dirty="0">
                <a:solidFill>
                  <a:srgbClr val="4C4F5A"/>
                </a:solidFill>
                <a:effectLst/>
                <a:latin typeface="Open Sans" panose="020B0606030504020204" pitchFamily="34" charset="0"/>
              </a:rPr>
              <a:t>Xử lý tình huống tai nạn khẩn cấp khi chưng cất bia đòi hỏi sự chuẩn bị kỹ lưỡng và hiệu quả để giảm thiểu hậu quả. Trong trường hợp xảy ra sự cố, việc ngay lập tức thông báo cho toàn bộ nhân viên và kích hoạt hệ thống báo động là quan trọng.</a:t>
            </a:r>
          </a:p>
          <a:p>
            <a:pPr algn="l"/>
            <a:r>
              <a:rPr lang="vi-VN" b="0" i="0" dirty="0">
                <a:solidFill>
                  <a:srgbClr val="4C4F5A"/>
                </a:solidFill>
                <a:effectLst/>
                <a:latin typeface="Open Sans" panose="020B0606030504020204" pitchFamily="34" charset="0"/>
              </a:rPr>
              <a:t>Nhân viên cần được đào tạo để biết cách sử dụng các thiết bị an toàn và thiết bị cứu thương, và họ phải nắm vững các quy trình an toàn và thoát hiểm. Hệ thống chữa cháy và các thiết bị PCCC cũng cần được kiểm tra và duy trì định kỳ.</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1. </a:t>
            </a:r>
            <a:r>
              <a:rPr lang="vi-VN" b="1" i="0" dirty="0">
                <a:effectLst/>
                <a:latin typeface="Open Sans" panose="020B0606030504020204" pitchFamily="34" charset="0"/>
              </a:rPr>
              <a:t>Đặc điểm công việc kiểm tra chất lượng bia thành phẩm</a:t>
            </a:r>
            <a:r>
              <a:rPr lang="en-US" sz="2000" dirty="0">
                <a:latin typeface="Söhne"/>
              </a:rPr>
              <a:t>:</a:t>
            </a:r>
          </a:p>
          <a:p>
            <a:pPr algn="l"/>
            <a:r>
              <a:rPr lang="vi-VN" b="0" i="0" dirty="0">
                <a:effectLst/>
                <a:latin typeface="Open Sans" panose="020B0606030504020204" pitchFamily="34" charset="0"/>
              </a:rPr>
              <a:t>Trong quá trình kiểm tra chất lượng bia thành phẩm, các chuyên gia chất lượng thường thực hiện nhiều nhiệm vụ quan trọng để đảm bảo sản phẩm đáp ứng các tiêu chuẩn cao nhất.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đặc điểm quan trọng của công việc này là việc đảm bảo rằng thành phần nguyên liệu được sử dụng đúng cách và theo đúng tỷ lệ. Họ phải kiểm soát chặt chẽ quy trình pha chế để đảm bảo rằng mọi bước đều tuân thủ theo các tiêu chuẩn chất lượng.</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246CBD6C-E211-5995-71D3-3349C7517990}"/>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2. </a:t>
            </a:r>
            <a:r>
              <a:rPr lang="vi-VN" b="1" i="0" dirty="0">
                <a:effectLst/>
                <a:latin typeface="Open Sans" panose="020B0606030504020204" pitchFamily="34" charset="0"/>
              </a:rPr>
              <a:t>Các dạng tai nạn trong quá trình kiểm tra chất lượng bia thành phẩm</a:t>
            </a:r>
            <a:r>
              <a:rPr lang="en-US" sz="2000" dirty="0">
                <a:latin typeface="Söhne"/>
              </a:rPr>
              <a:t>:</a:t>
            </a:r>
          </a:p>
          <a:p>
            <a:pPr algn="l"/>
            <a:r>
              <a:rPr lang="vi-VN" b="0" i="0" dirty="0">
                <a:effectLst/>
                <a:latin typeface="Open Sans" panose="020B0606030504020204" pitchFamily="34" charset="0"/>
              </a:rPr>
              <a:t>Trong quá trình kiểm tra chất lượng bia thành phẩm, có một số rủi ro liên quan đến các dạng tai nạn mà nhân viên kiểm tra có thể phải đối mặt. Một trong những rủi ro chính là tai nạn hóa chất, khi những chất hoá học sử dụng trong quá trình kiểm tra không được quản lý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sử dụng hóa chất độc hại đòi hỏi sự chú ý và tuân thủ nghiêm ngặt các biện pháp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DE3983E-45DC-8582-A109-A7BEBDCDA9D4}"/>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3. </a:t>
            </a:r>
            <a:r>
              <a:rPr lang="vi-VN" b="1" i="0" dirty="0">
                <a:effectLst/>
                <a:latin typeface="Open Sans" panose="020B0606030504020204" pitchFamily="34" charset="0"/>
              </a:rPr>
              <a:t>Nguyên nhân gây ra tai nạn khi kiểm tra chất lượng bia thành phẩm</a:t>
            </a:r>
            <a:r>
              <a:rPr lang="en-US" sz="2000" dirty="0">
                <a:latin typeface="Söhne"/>
              </a:rPr>
              <a:t>:</a:t>
            </a:r>
          </a:p>
          <a:p>
            <a:pPr algn="l"/>
            <a:r>
              <a:rPr lang="vi-VN" b="0" i="0" dirty="0">
                <a:effectLst/>
                <a:latin typeface="Open Sans" panose="020B0606030504020204" pitchFamily="34" charset="0"/>
              </a:rPr>
              <a:t>Có nhiều nguyên nhân gây ra tai nạn trong quá trình kiểm tra chất lượng bia thành phẩm. Một trong những nguyên nhân chính là thiếu chú ý và không tuân thủ đúng các quy tắc an toàn lao động. </a:t>
            </a:r>
            <a:endParaRPr lang="en-US" dirty="0">
              <a:latin typeface="Open Sans" panose="020B0606030504020204" pitchFamily="34" charset="0"/>
            </a:endParaRPr>
          </a:p>
          <a:p>
            <a:pPr algn="l"/>
            <a:r>
              <a:rPr lang="vi-VN" b="0" i="0" dirty="0">
                <a:effectLst/>
                <a:latin typeface="Open Sans" panose="020B0606030504020204" pitchFamily="34" charset="0"/>
              </a:rPr>
              <a:t>Nhân viên kiểm tra, khi không tập trung đúng mức hoặc không áp dụng đầy đủ biện pháp an toàn, có thể tăng nguy cơ xảy ra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B1A3650-A684-FA76-6289-78CCA357EFA9}"/>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22803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4. </a:t>
            </a:r>
            <a:r>
              <a:rPr lang="vi-VN" b="1" i="0" dirty="0">
                <a:effectLst/>
                <a:latin typeface="Open Sans" panose="020B0606030504020204" pitchFamily="34" charset="0"/>
              </a:rPr>
              <a:t>Biện pháp phòng tránh tai nạn khi kiểm tra chất lượng bia thành phẩm</a:t>
            </a:r>
            <a:r>
              <a:rPr lang="en-US" sz="2000" dirty="0">
                <a:latin typeface="Söhne"/>
              </a:rPr>
              <a:t>:</a:t>
            </a:r>
          </a:p>
          <a:p>
            <a:pPr algn="l"/>
            <a:r>
              <a:rPr lang="vi-VN" b="0" i="0" dirty="0">
                <a:effectLst/>
                <a:latin typeface="Open Sans" panose="020B0606030504020204" pitchFamily="34" charset="0"/>
              </a:rPr>
              <a:t>Để phòng tránh tai nạn trong quá trình kiểm tra chất lượng bia thành phẩm, việc thiết lập và thực hiện biện pháp an toàn là quan trọng. Đầu tiên, nhân viên cần được đào tạo đầy đủ về các quy tắc an toàn lao động và các biện pháp phòng ngừa.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hiểu biết vững về rủi ro có thể giúp họ nhận diện và giảm thiểu nguy cơ tai nạn.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35E1E85-3D7E-AC09-E824-F85C22E06E90}"/>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35585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5. </a:t>
            </a:r>
            <a:r>
              <a:rPr lang="vi-VN" b="1" i="0" dirty="0">
                <a:effectLst/>
                <a:latin typeface="Open Sans" panose="020B0606030504020204" pitchFamily="34" charset="0"/>
              </a:rPr>
              <a:t>Quy định an toàn lao động khi kiểm tra chất lượng bia thành phẩm</a:t>
            </a:r>
            <a:r>
              <a:rPr lang="en-US" sz="2000" dirty="0">
                <a:latin typeface="Söhne"/>
              </a:rPr>
              <a:t>:</a:t>
            </a:r>
          </a:p>
          <a:p>
            <a:pPr algn="l"/>
            <a:r>
              <a:rPr lang="vi-VN" b="0" i="0" dirty="0">
                <a:effectLst/>
                <a:latin typeface="Open Sans" panose="020B0606030504020204" pitchFamily="34" charset="0"/>
              </a:rPr>
              <a:t>Quy định an toàn lao động khi kiểm tra chất lượng bia thành phẩm đóng vai trò quan trọng trong việc bảo vệ sức khỏe và an toàn của nhân viên. Theo các quy định này, mọi nhân viên tham gia kiểm tra cần được đào tạo về an toàn lao động và biện pháp phòng ngừa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Họ phải hiểu rõ về việc sử dụng đúng trang thiết bị bảo hộ cá nhân và tuân thủ mọi quy tắc an toàn.</a:t>
            </a:r>
            <a:endParaRPr lang="vi-VN" b="0" i="0" dirty="0">
              <a:effectLst/>
              <a:latin typeface="Söhne"/>
            </a:endParaRP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CE90B58-9D05-DCC2-C515-C51A1D1349E1}"/>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347617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vi-VN" dirty="0">
                <a:solidFill>
                  <a:schemeClr val="accent4"/>
                </a:solidFill>
                <a:latin typeface="UTM Aptima" panose="02040603050506020204" pitchFamily="18" charset="0"/>
              </a:rPr>
              <a:t>Kiểm tra chất lượng bia thành phẩm</a:t>
            </a:r>
            <a:endParaRPr lang="en-US"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6. </a:t>
            </a:r>
            <a:r>
              <a:rPr lang="vi-VN" b="1" i="0" dirty="0">
                <a:effectLst/>
                <a:latin typeface="Open Sans" panose="020B0606030504020204" pitchFamily="34" charset="0"/>
              </a:rPr>
              <a:t>Xử lý tình huống tai nạn khẩn cấp khi kiểm tra chất lượng bia thành phẩm</a:t>
            </a:r>
            <a:r>
              <a:rPr lang="en-US" sz="2000" dirty="0">
                <a:latin typeface="Söhne"/>
              </a:rPr>
              <a:t>:</a:t>
            </a:r>
          </a:p>
          <a:p>
            <a:pPr algn="l"/>
            <a:r>
              <a:rPr lang="vi-VN" b="0" i="0" dirty="0">
                <a:effectLst/>
                <a:latin typeface="Open Sans" panose="020B0606030504020204" pitchFamily="34" charset="0"/>
              </a:rPr>
              <a:t>Xử lý tình huống tai nạn khẩn cấp khi kiểm tra chất lượng bia thành phẩm đòi hỏi sự nhanh nhẹn và kỹ năng ứng phó của nhân viên. Trong trường hợp xảy ra tai nạn, việc đầu tiên là bảo vệ tính mạng và sức khỏe của bản thân và đồng nghiệp. Nhân viên cần phải nắm vững kỹ năng cấp cứu và sử dụng trang thiết bị bảo hộ cá nhân để đảm bảo an toàn cá nhân.</a:t>
            </a:r>
          </a:p>
          <a:p>
            <a:pPr algn="l"/>
            <a:r>
              <a:rPr lang="vi-VN" b="0" i="0" dirty="0">
                <a:effectLst/>
                <a:latin typeface="Open Sans" panose="020B0606030504020204" pitchFamily="34" charset="0"/>
              </a:rPr>
              <a:t>Ngay khi xảy ra tai nạn, việc thông báo ngay lập tức tới đội ngũ quản lý và đội cứu thương là quan trọng. Sự hỗ trợ từ đồng đội và các chuyên gia y tế có thể giúp giảm thiểu thương tích và tăng khả năng phục hồi nhanh chóng.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7FEEC97-BD91-4A44-4535-1A85CEE4D3A7}"/>
              </a:ext>
            </a:extLst>
          </p:cNvPr>
          <p:cNvPicPr>
            <a:picLocks noChangeAspect="1"/>
          </p:cNvPicPr>
          <p:nvPr/>
        </p:nvPicPr>
        <p:blipFill>
          <a:blip r:embed="rId4"/>
          <a:stretch>
            <a:fillRect/>
          </a:stretch>
        </p:blipFill>
        <p:spPr>
          <a:xfrm>
            <a:off x="684213" y="4040089"/>
            <a:ext cx="2817911" cy="2817911"/>
          </a:xfrm>
          <a:prstGeom prst="rect">
            <a:avLst/>
          </a:prstGeom>
        </p:spPr>
      </p:pic>
    </p:spTree>
    <p:extLst>
      <p:ext uri="{BB962C8B-B14F-4D97-AF65-F5344CB8AC3E}">
        <p14:creationId xmlns:p14="http://schemas.microsoft.com/office/powerpoint/2010/main" val="21416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821F24C-180F-49A0-B2F6-EF47009C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161</TotalTime>
  <Words>3697</Words>
  <Application>Microsoft Office PowerPoint</Application>
  <PresentationFormat>Custom</PresentationFormat>
  <Paragraphs>156</Paragraphs>
  <Slides>34</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BIA</vt:lpstr>
      <vt:lpstr>Một số vụ tai nạn trong nhà máy sản xuất bia</vt:lpstr>
      <vt:lpstr>Tóm tắt bài học</vt:lpstr>
      <vt:lpstr>Ngâm lúa mạch để làm bia</vt:lpstr>
      <vt:lpstr>Ngâm lúa mạch để làm bia</vt:lpstr>
      <vt:lpstr>Ngâm lúa mạch để làm bia</vt:lpstr>
      <vt:lpstr>Ngâm lúa mạch để làm bia</vt:lpstr>
      <vt:lpstr>Ngâm lúa mạch để làm bia</vt:lpstr>
      <vt:lpstr>Ngâm lúa mạch để làm bia</vt:lpstr>
      <vt:lpstr>Lên men và tạo hương bia</vt:lpstr>
      <vt:lpstr>Lên men và tạo hương bia</vt:lpstr>
      <vt:lpstr>Lên men và tạo hương bia</vt:lpstr>
      <vt:lpstr>Lên men và tạo hương bia</vt:lpstr>
      <vt:lpstr>Lên men và tạo hương bia</vt:lpstr>
      <vt:lpstr>Lên men và tạo hương bia</vt:lpstr>
      <vt:lpstr>Làm lạnh và lọc bia</vt:lpstr>
      <vt:lpstr>Làm lạnh và lọc bia</vt:lpstr>
      <vt:lpstr>Làm lạnh và lọc bia</vt:lpstr>
      <vt:lpstr>Làm lạnh và lọc bia</vt:lpstr>
      <vt:lpstr>Làm lạnh và lọc bia</vt:lpstr>
      <vt:lpstr>Làm lạnh và lọc bia</vt:lpstr>
      <vt:lpstr>Chưng cất bia</vt:lpstr>
      <vt:lpstr>Chưng cất bia</vt:lpstr>
      <vt:lpstr>Chưng cất bia</vt:lpstr>
      <vt:lpstr>Chưng cất bia</vt:lpstr>
      <vt:lpstr>Chưng cất bia</vt:lpstr>
      <vt:lpstr>Chưng cất bia</vt:lpstr>
      <vt:lpstr>Kiểm tra chất lượng bia thành phẩm</vt:lpstr>
      <vt:lpstr>Kiểm tra chất lượng bia thành phẩm</vt:lpstr>
      <vt:lpstr>Kiểm tra chất lượng bia thành phẩm</vt:lpstr>
      <vt:lpstr>Kiểm tra chất lượng bia thành phẩm</vt:lpstr>
      <vt:lpstr>Kiểm tra chất lượng bia thành phẩm</vt:lpstr>
      <vt:lpstr>Kiểm tra chất lượng bia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An Toàn Nam Việt</cp:lastModifiedBy>
  <cp:revision>18</cp:revision>
  <dcterms:created xsi:type="dcterms:W3CDTF">2024-03-23T04:43:33Z</dcterms:created>
  <dcterms:modified xsi:type="dcterms:W3CDTF">2024-03-29T04:03:12Z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