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BÁNH MÌ</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28C17BD-F000-6349-6752-8EA73277E998}"/>
              </a:ext>
            </a:extLst>
          </p:cNvPr>
          <p:cNvPicPr>
            <a:picLocks noChangeAspect="1"/>
          </p:cNvPicPr>
          <p:nvPr/>
        </p:nvPicPr>
        <p:blipFill>
          <a:blip r:embed="rId4"/>
          <a:stretch>
            <a:fillRect/>
          </a:stretch>
        </p:blipFill>
        <p:spPr>
          <a:xfrm>
            <a:off x="5047157" y="4484101"/>
            <a:ext cx="2092920" cy="209292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381799"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bánh </a:t>
            </a:r>
            <a:r>
              <a:rPr lang="en-US" sz="4000" b="1" dirty="0" err="1">
                <a:solidFill>
                  <a:schemeClr val="accent1"/>
                </a:solidFill>
                <a:latin typeface="UTM Aptima" panose="02040603050506020204" pitchFamily="18" charset="0"/>
              </a:rPr>
              <a:t>mì</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Ngành sản xuất bánh mì, mặc dù đóng góp quan trọng vào nguồn cung ổn định của thực phẩm hàng ngày, nhưng cũng đối mặt với một số vấn đề nghiêm trọng liên quan đến an toàn lao động</a:t>
            </a:r>
            <a:r>
              <a:rPr lang="en-US" sz="2000" dirty="0">
                <a:ea typeface="+mn-lt"/>
                <a:cs typeface="+mn-lt"/>
              </a:rPr>
              <a:t>:</a:t>
            </a:r>
            <a:endParaRPr lang="en-US" dirty="0"/>
          </a:p>
          <a:p>
            <a:pPr marL="730885" lvl="1" indent="-304165"/>
            <a:r>
              <a:rPr lang="en-US" dirty="0" err="1"/>
              <a:t>Máy</a:t>
            </a:r>
            <a:r>
              <a:rPr lang="en-US" dirty="0"/>
              <a:t> </a:t>
            </a:r>
            <a:r>
              <a:rPr lang="en-US" dirty="0" err="1"/>
              <a:t>móc</a:t>
            </a:r>
            <a:r>
              <a:rPr lang="en-US" dirty="0"/>
              <a:t> </a:t>
            </a:r>
            <a:r>
              <a:rPr lang="en-US" dirty="0" err="1"/>
              <a:t>không</a:t>
            </a:r>
            <a:r>
              <a:rPr lang="en-US" dirty="0"/>
              <a:t> an </a:t>
            </a:r>
            <a:r>
              <a:rPr lang="en-US" dirty="0" err="1"/>
              <a:t>toàn</a:t>
            </a:r>
            <a:endParaRPr lang="en-US" dirty="0"/>
          </a:p>
          <a:p>
            <a:pPr marL="730885" lvl="1" indent="-304165"/>
            <a:r>
              <a:rPr lang="vi-VN" dirty="0"/>
              <a:t>Quy trình sản xuất chưa tối ưu</a:t>
            </a:r>
            <a:endParaRPr lang="en-US" dirty="0"/>
          </a:p>
          <a:p>
            <a:pPr marL="730885" lvl="1" indent="-304165"/>
            <a:r>
              <a:rPr lang="en-US" dirty="0" err="1"/>
              <a:t>Thiếu</a:t>
            </a:r>
            <a:r>
              <a:rPr lang="en-US" dirty="0"/>
              <a:t> </a:t>
            </a:r>
            <a:r>
              <a:rPr lang="en-US" dirty="0" err="1"/>
              <a:t>hiểu</a:t>
            </a:r>
            <a:r>
              <a:rPr lang="en-US" dirty="0"/>
              <a:t> </a:t>
            </a:r>
            <a:r>
              <a:rPr lang="en-US" dirty="0" err="1"/>
              <a:t>biết</a:t>
            </a:r>
            <a:r>
              <a:rPr lang="en-US" dirty="0"/>
              <a:t> </a:t>
            </a:r>
            <a:r>
              <a:rPr lang="en-US" dirty="0" err="1"/>
              <a:t>và</a:t>
            </a:r>
            <a:r>
              <a:rPr lang="en-US" dirty="0"/>
              <a:t> </a:t>
            </a:r>
            <a:r>
              <a:rPr lang="en-US" dirty="0" err="1"/>
              <a:t>đào</a:t>
            </a:r>
            <a:r>
              <a:rPr lang="en-US" dirty="0"/>
              <a:t> </a:t>
            </a:r>
            <a:r>
              <a:rPr lang="en-US" dirty="0" err="1"/>
              <a:t>tạo</a:t>
            </a:r>
            <a:r>
              <a:rPr lang="en-US" dirty="0"/>
              <a:t> </a:t>
            </a:r>
            <a:r>
              <a:rPr lang="en-US" dirty="0" err="1"/>
              <a:t>của</a:t>
            </a:r>
            <a:r>
              <a:rPr lang="en-US" dirty="0"/>
              <a:t> </a:t>
            </a:r>
            <a:r>
              <a:rPr lang="en-US" dirty="0" err="1"/>
              <a:t>nhân</a:t>
            </a:r>
            <a:r>
              <a:rPr lang="en-US" dirty="0"/>
              <a:t> </a:t>
            </a:r>
            <a:r>
              <a:rPr lang="en-US" dirty="0" err="1"/>
              <a:t>viên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trộn</a:t>
            </a:r>
            <a:r>
              <a:rPr lang="en-US" dirty="0"/>
              <a:t> </a:t>
            </a:r>
            <a:r>
              <a:rPr lang="en-US" dirty="0" err="1"/>
              <a:t>bột</a:t>
            </a:r>
            <a:r>
              <a:rPr lang="en-US" dirty="0"/>
              <a:t> </a:t>
            </a:r>
            <a:r>
              <a:rPr lang="en-US" dirty="0" err="1"/>
              <a:t>mì</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chế</a:t>
            </a:r>
            <a:r>
              <a:rPr lang="en-US" dirty="0"/>
              <a:t> </a:t>
            </a:r>
            <a:r>
              <a:rPr lang="en-US" dirty="0" err="1"/>
              <a:t>biến</a:t>
            </a:r>
            <a:r>
              <a:rPr lang="en-US" dirty="0"/>
              <a:t> bánh </a:t>
            </a:r>
            <a:r>
              <a:rPr lang="en-US" dirty="0" err="1"/>
              <a:t>mì</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nhào</a:t>
            </a:r>
            <a:r>
              <a:rPr lang="en-US" dirty="0"/>
              <a:t> </a:t>
            </a:r>
            <a:r>
              <a:rPr lang="en-US" dirty="0" err="1"/>
              <a:t>bột</a:t>
            </a:r>
            <a:r>
              <a:rPr lang="en-US" dirty="0"/>
              <a:t> </a:t>
            </a:r>
            <a:r>
              <a:rPr lang="en-US" dirty="0" err="1"/>
              <a:t>và</a:t>
            </a:r>
            <a:r>
              <a:rPr lang="en-US" dirty="0"/>
              <a:t> </a:t>
            </a:r>
            <a:r>
              <a:rPr lang="en-US" dirty="0" err="1"/>
              <a:t>tạo</a:t>
            </a:r>
            <a:r>
              <a:rPr lang="en-US" dirty="0"/>
              <a:t> </a:t>
            </a:r>
            <a:r>
              <a:rPr lang="en-US" dirty="0" err="1"/>
              <a:t>hình</a:t>
            </a:r>
            <a:r>
              <a:rPr lang="en-US" dirty="0"/>
              <a:t> bánh </a:t>
            </a:r>
            <a:r>
              <a:rPr lang="en-US" dirty="0" err="1"/>
              <a:t>mì</a:t>
            </a:r>
            <a:endParaRPr lang="vi-VN" dirty="0"/>
          </a:p>
          <a:p>
            <a:pPr marL="304165" indent="-304165">
              <a:buClr>
                <a:schemeClr val="tx1"/>
              </a:buClr>
            </a:pPr>
            <a:r>
              <a:rPr lang="en-US" dirty="0">
                <a:latin typeface="UTM Avo" panose="02040603050506020204" pitchFamily="18" charset="0"/>
              </a:rPr>
              <a:t>3</a:t>
            </a:r>
            <a:r>
              <a:rPr lang="vi-VN" dirty="0"/>
              <a:t>. An toàn vệ sinh lao động đối với nhân viên vận hành lò nướng bánh mì</a:t>
            </a:r>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bánh mì</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bánh </a:t>
            </a:r>
            <a:r>
              <a:rPr lang="en-US" dirty="0" err="1">
                <a:solidFill>
                  <a:schemeClr val="accent4"/>
                </a:solidFill>
                <a:latin typeface="UTM Aptima" panose="02040603050506020204" pitchFamily="18" charset="0"/>
              </a:rPr>
              <a:t>mì</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bánh </a:t>
            </a:r>
            <a:r>
              <a:rPr lang="en-US" sz="2000" b="1" i="0" dirty="0" err="1">
                <a:effectLst/>
                <a:latin typeface="Open Sans" panose="020B0606030504020204" pitchFamily="34" charset="0"/>
              </a:rPr>
              <a:t>mì</a:t>
            </a:r>
            <a:endParaRPr lang="en-US" sz="2400" b="1" i="0" dirty="0">
              <a:effectLst/>
              <a:latin typeface="Söhne"/>
            </a:endParaRPr>
          </a:p>
          <a:p>
            <a:r>
              <a:rPr lang="vi-VN" b="0" i="0" dirty="0">
                <a:effectLst/>
                <a:latin typeface="Open Sans" panose="020B0606030504020204" pitchFamily="34" charset="0"/>
              </a:rPr>
              <a:t>Trong quá trình chế biến bánh mì, công đoạn trộn bột mì đóng một vai trò quan trọng, ảnh hưởng trực tiếp đến chất lượng và hương vị của sản phẩm cuối cùng. </a:t>
            </a:r>
            <a:endParaRPr lang="en-US" b="0" i="0" dirty="0">
              <a:effectLst/>
              <a:latin typeface="Open Sans" panose="020B0606030504020204" pitchFamily="34" charset="0"/>
            </a:endParaRPr>
          </a:p>
          <a:p>
            <a:r>
              <a:rPr lang="vi-VN" b="0" i="0" dirty="0">
                <a:effectLst/>
                <a:latin typeface="Open Sans" panose="020B0606030504020204" pitchFamily="34" charset="0"/>
              </a:rPr>
              <a:t>Đặc điểm của công việc trộn bột mì không chỉ là quy trình kỹ thuật mà còn là một nghệ thuật.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6D2B324-A612-631E-1CB3-ED55567A0D4F}"/>
              </a:ext>
            </a:extLst>
          </p:cNvPr>
          <p:cNvPicPr>
            <a:picLocks noChangeAspect="1"/>
          </p:cNvPicPr>
          <p:nvPr/>
        </p:nvPicPr>
        <p:blipFill>
          <a:blip r:embed="rId3"/>
          <a:stretch>
            <a:fillRect/>
          </a:stretch>
        </p:blipFill>
        <p:spPr>
          <a:xfrm>
            <a:off x="621804" y="3645024"/>
            <a:ext cx="3430116" cy="343011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bánh </a:t>
            </a:r>
            <a:r>
              <a:rPr lang="en-US" dirty="0" err="1">
                <a:solidFill>
                  <a:schemeClr val="accent4"/>
                </a:solidFill>
                <a:latin typeface="UTM Aptima" panose="02040603050506020204" pitchFamily="18" charset="0"/>
              </a:rPr>
              <a:t>mì</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bánh </a:t>
            </a:r>
            <a:r>
              <a:rPr lang="en-US" sz="2000" b="1" i="0" dirty="0" err="1">
                <a:effectLst/>
                <a:latin typeface="Open Sans" panose="020B0606030504020204" pitchFamily="34" charset="0"/>
              </a:rPr>
              <a:t>mì</a:t>
            </a:r>
            <a:endParaRPr lang="en-US" sz="2400" b="1" i="0" dirty="0">
              <a:effectLst/>
              <a:latin typeface="Söhne"/>
            </a:endParaRPr>
          </a:p>
          <a:p>
            <a:pPr algn="l"/>
            <a:r>
              <a:rPr lang="vi-VN" b="0" i="0" dirty="0">
                <a:effectLst/>
                <a:latin typeface="Open Sans" panose="020B0606030504020204" pitchFamily="34" charset="0"/>
              </a:rPr>
              <a:t>Trong quá trình trộn bột mì để chế biến bánh mì, có thể xảy ra một số tai nạn đáng chú ý. Một trong những nguy cơ phổ biến là nguy cơ chấn thương liên quan đến máy trộn bột. Do sức mạnh và tốc độ của máy, việc không tuân thủ các biện pháp an toàn có thể dẫn đến tai nạn nghiêm trọng, như làm tổn thương tay và ngón tay của người làm việc.</a:t>
            </a:r>
          </a:p>
          <a:p>
            <a:pPr algn="l"/>
            <a:r>
              <a:rPr lang="vi-VN" b="0" i="0" dirty="0">
                <a:effectLst/>
                <a:latin typeface="Open Sans" panose="020B0606030504020204" pitchFamily="34" charset="0"/>
              </a:rPr>
              <a:t>Ngoài ra, việc sử dụng nguyên liệu không an toàn hoặc không đúng cách cũng có thể gây nguy hiểm. Chẳng hạn, việc sử dụng men nở quá mức có thể tạo ra áp suất lớn trong quá trình trộn, có thể dẫn đến vỡ nắp máy hoặc làm tổn thương người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CD664B9-5344-9E44-107B-0B29D80D9465}"/>
              </a:ext>
            </a:extLst>
          </p:cNvPr>
          <p:cNvPicPr>
            <a:picLocks noChangeAspect="1"/>
          </p:cNvPicPr>
          <p:nvPr/>
        </p:nvPicPr>
        <p:blipFill>
          <a:blip r:embed="rId3"/>
          <a:stretch>
            <a:fillRect/>
          </a:stretch>
        </p:blipFill>
        <p:spPr>
          <a:xfrm>
            <a:off x="621804" y="3645024"/>
            <a:ext cx="3430116" cy="3430116"/>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bánh </a:t>
            </a:r>
            <a:r>
              <a:rPr lang="en-US" dirty="0" err="1">
                <a:solidFill>
                  <a:schemeClr val="accent4"/>
                </a:solidFill>
                <a:latin typeface="UTM Aptima" panose="02040603050506020204" pitchFamily="18" charset="0"/>
              </a:rPr>
              <a:t>mì</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2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bánh </a:t>
            </a:r>
            <a:r>
              <a:rPr lang="en-US" sz="2000" b="1" i="0" dirty="0" err="1">
                <a:effectLst/>
                <a:latin typeface="Open Sans" panose="020B0606030504020204" pitchFamily="34" charset="0"/>
              </a:rPr>
              <a:t>mì</a:t>
            </a:r>
            <a:endParaRPr lang="en-US" sz="2400" b="1" i="0" dirty="0">
              <a:effectLst/>
              <a:latin typeface="Söhne"/>
            </a:endParaRPr>
          </a:p>
          <a:p>
            <a:pPr algn="l"/>
            <a:r>
              <a:rPr lang="vi-VN" b="0" i="0" dirty="0">
                <a:effectLst/>
                <a:latin typeface="Open Sans" panose="020B0606030504020204" pitchFamily="34" charset="0"/>
              </a:rPr>
              <a:t>Có nhiều nguyên nhân gây ra tai nạn trong quá trình trộn bột mì để chế biến bánh mì. Một trong những nguyên nhân chính là thiếu hiểu biết và kỹ năng của người làm việc. Nếu họ không được đào tạo đầy đủ về quy trình an toàn và sử dụng máy trộn, họ có thể không nhận ra nguy cơ và không thực hiện các biện pháp an toàn đúng cách.</a:t>
            </a:r>
          </a:p>
          <a:p>
            <a:pPr algn="l"/>
            <a:r>
              <a:rPr lang="vi-VN" b="0" i="0" dirty="0">
                <a:effectLst/>
                <a:latin typeface="Open Sans" panose="020B0606030504020204" pitchFamily="34" charset="0"/>
              </a:rPr>
              <a:t>Một nguyên nhân khác là sự chủ quan và lơ là trong việc tuân thủ quy trình. Người làm việc có thể bỏ qua các bước kiểm tra an toàn, như kiểm tra máy trộn trước khi sử dụng, làm tăng khả năng xảy ra sự cố. Sự thiếu cảnh báo và giám sát cũng có thể tạo điều kiện cho tai nạn xảy ra mà không được phát hiện kịp thời.</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29855C1-6264-D3E2-EB25-64EB3C0A0978}"/>
              </a:ext>
            </a:extLst>
          </p:cNvPr>
          <p:cNvPicPr>
            <a:picLocks noChangeAspect="1"/>
          </p:cNvPicPr>
          <p:nvPr/>
        </p:nvPicPr>
        <p:blipFill>
          <a:blip r:embed="rId3"/>
          <a:stretch>
            <a:fillRect/>
          </a:stretch>
        </p:blipFill>
        <p:spPr>
          <a:xfrm>
            <a:off x="621804" y="3645024"/>
            <a:ext cx="3430116" cy="3430116"/>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bánh </a:t>
            </a:r>
            <a:r>
              <a:rPr lang="en-US" dirty="0" err="1">
                <a:solidFill>
                  <a:schemeClr val="accent4"/>
                </a:solidFill>
                <a:latin typeface="UTM Aptima" panose="02040603050506020204" pitchFamily="18" charset="0"/>
              </a:rPr>
              <a:t>mì</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bánh </a:t>
            </a:r>
            <a:r>
              <a:rPr lang="en-US" sz="2000" b="1" i="0" dirty="0" err="1">
                <a:effectLst/>
                <a:latin typeface="Open Sans" panose="020B0606030504020204" pitchFamily="34" charset="0"/>
              </a:rPr>
              <a:t>mì</a:t>
            </a:r>
            <a:endParaRPr lang="en-US" sz="2400" b="1" i="0" dirty="0">
              <a:effectLst/>
              <a:latin typeface="Söhne"/>
            </a:endParaRPr>
          </a:p>
          <a:p>
            <a:r>
              <a:rPr lang="vi-VN" b="0" i="0" dirty="0">
                <a:effectLst/>
                <a:latin typeface="Söhne"/>
              </a:rPr>
              <a:t>Để giảm nguy cơ tai nạn khi trộn bột mì trong quá trình chuẩn bị chế biến bánh mì, việc thực hiện biện pháp phòng tránh và huấn luyện an toàn lao động là quan trọng. Đầu tiên, việc đảm bảo rằng tất cả nhân viên được huấn luyện đầy đủ về an toàn lao động là yếu tố chính. Huấn luyện này nên tập trung vào nhận biết nguy cơ và cách thực hiện đúng các biện pháp an toàn khi sử dụng máy trộn và xử lý bột mì.</a:t>
            </a:r>
          </a:p>
          <a:p>
            <a:r>
              <a:rPr lang="vi-VN" b="0" i="0" dirty="0">
                <a:effectLst/>
                <a:latin typeface="Söhne"/>
              </a:rPr>
              <a:t>Kiểm tra định kỳ và bảo dưỡng máy trộn là một biện pháp phòng tránh quan trọng. Nhân viên cần được hướng dẫn và nhắc nhở về việc kiểm tra kỹ thuật, sửa chữa, và bảo dưỡng máy để đảm bảo chúng hoạt động đúng cách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9C926D2-F0E6-2A91-D37F-E68B4E8071FB}"/>
              </a:ext>
            </a:extLst>
          </p:cNvPr>
          <p:cNvPicPr>
            <a:picLocks noChangeAspect="1"/>
          </p:cNvPicPr>
          <p:nvPr/>
        </p:nvPicPr>
        <p:blipFill>
          <a:blip r:embed="rId3"/>
          <a:stretch>
            <a:fillRect/>
          </a:stretch>
        </p:blipFill>
        <p:spPr>
          <a:xfrm>
            <a:off x="621804" y="3645024"/>
            <a:ext cx="3430116" cy="3430116"/>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bánh </a:t>
            </a:r>
            <a:r>
              <a:rPr lang="en-US" dirty="0" err="1">
                <a:solidFill>
                  <a:schemeClr val="accent4"/>
                </a:solidFill>
                <a:latin typeface="UTM Aptima" panose="02040603050506020204" pitchFamily="18" charset="0"/>
              </a:rPr>
              <a:t>mì</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bánh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endParaRPr lang="en-US" sz="2400" b="1" i="0" dirty="0">
              <a:effectLst/>
              <a:latin typeface="Söhne"/>
            </a:endParaRPr>
          </a:p>
          <a:p>
            <a:r>
              <a:rPr lang="vi-VN" b="0" i="0" dirty="0">
                <a:effectLst/>
                <a:latin typeface="Open Sans" panose="020B0606030504020204" pitchFamily="34" charset="0"/>
              </a:rPr>
              <a:t>Quy định an toàn lao động trong quá trình trộn bột mì là yếu tố quan trọng giúp đảm bảo sự an toàn và tránh tai nạn. Tất cả nhân viên tham gia quy trình này cần được đào tạo về các quy tắc an toàn lao động đặc biệt liên quan đến việc sử dụng máy trộn và xử lý bột mì.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bao gồm việc mặc đồ bảo hộ, như kính bảo hộ và găng tay, để bảo vệ tay và mắt khỏi nguy cơ chấn thương.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8A9FE22-B032-51C0-4693-245918EE4D8C}"/>
              </a:ext>
            </a:extLst>
          </p:cNvPr>
          <p:cNvPicPr>
            <a:picLocks noChangeAspect="1"/>
          </p:cNvPicPr>
          <p:nvPr/>
        </p:nvPicPr>
        <p:blipFill>
          <a:blip r:embed="rId3"/>
          <a:stretch>
            <a:fillRect/>
          </a:stretch>
        </p:blipFill>
        <p:spPr>
          <a:xfrm>
            <a:off x="621804" y="3645024"/>
            <a:ext cx="3430116" cy="3430116"/>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bột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mì</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bánh </a:t>
            </a:r>
            <a:r>
              <a:rPr lang="en-US" dirty="0" err="1">
                <a:solidFill>
                  <a:schemeClr val="accent4"/>
                </a:solidFill>
                <a:latin typeface="UTM Aptima" panose="02040603050506020204" pitchFamily="18" charset="0"/>
              </a:rPr>
              <a:t>mì</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bột</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bánh </a:t>
            </a:r>
            <a:r>
              <a:rPr lang="en-US" sz="2000" b="1" i="0" dirty="0" err="1">
                <a:effectLst/>
                <a:latin typeface="Open Sans" panose="020B0606030504020204" pitchFamily="34" charset="0"/>
              </a:rPr>
              <a:t>mì</a:t>
            </a:r>
            <a:endParaRPr lang="en-US" sz="2400" b="1" i="0" dirty="0">
              <a:effectLst/>
              <a:latin typeface="Söhne"/>
            </a:endParaRPr>
          </a:p>
          <a:p>
            <a:r>
              <a:rPr lang="vi-VN" b="0" i="0" dirty="0">
                <a:effectLst/>
                <a:latin typeface="Open Sans" panose="020B0606030504020204" pitchFamily="34" charset="0"/>
              </a:rPr>
              <a:t>Xử lý tình huống tai nạn khẩn cấp khi trộn bột mì là một kỹ năng quan trọng đối với nhân viên trong ngành chế biến bánh mì. Trong trường hợp sự cố xảy ra, người làm việc cần ngay lập tức dừng máy trộn và đảm bảo an toàn cho bản thân và đồng nghiệp xung quanh. </a:t>
            </a:r>
            <a:endParaRPr lang="en-US" b="0" i="0" dirty="0">
              <a:effectLst/>
              <a:latin typeface="Open Sans" panose="020B0606030504020204" pitchFamily="34" charset="0"/>
            </a:endParaRPr>
          </a:p>
          <a:p>
            <a:r>
              <a:rPr lang="vi-VN" b="0" i="0" dirty="0">
                <a:effectLst/>
                <a:latin typeface="Open Sans" panose="020B0606030504020204" pitchFamily="34" charset="0"/>
              </a:rPr>
              <a:t>Việc kích thích hệ thống báo động an toàn và thông báo tình hình nguy cơ cho toàn bộ nhóm là quan trọng để tất cả mọi người có thể tiếp tục hành động dựa trên thông tin chính xác.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AF5168E-F32A-A72D-C53D-100887FF0863}"/>
              </a:ext>
            </a:extLst>
          </p:cNvPr>
          <p:cNvPicPr>
            <a:picLocks noChangeAspect="1"/>
          </p:cNvPicPr>
          <p:nvPr/>
        </p:nvPicPr>
        <p:blipFill>
          <a:blip r:embed="rId3"/>
          <a:stretch>
            <a:fillRect/>
          </a:stretch>
        </p:blipFill>
        <p:spPr>
          <a:xfrm>
            <a:off x="621804" y="3645024"/>
            <a:ext cx="3430116" cy="343011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18199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Nhào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bột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bánh </a:t>
            </a:r>
            <a:r>
              <a:rPr lang="en-US" sz="4000" b="1" dirty="0" err="1">
                <a:solidFill>
                  <a:schemeClr val="bg1"/>
                </a:solidFill>
                <a:latin typeface="UTM Aptima" panose="02040603050506020204" pitchFamily="18" charset="0"/>
              </a:rPr>
              <a:t>mì</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nhào</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bánh </a:t>
            </a:r>
            <a:r>
              <a:rPr lang="en-US" b="1" i="0" dirty="0" err="1">
                <a:effectLst/>
                <a:latin typeface="Open Sans" panose="020B0606030504020204" pitchFamily="34" charset="0"/>
              </a:rPr>
              <a:t>mì</a:t>
            </a:r>
            <a:r>
              <a:rPr lang="en-US" sz="2000" dirty="0"/>
              <a:t>:</a:t>
            </a:r>
          </a:p>
          <a:p>
            <a:pPr algn="l"/>
            <a:r>
              <a:rPr lang="vi-VN" b="0" i="0" dirty="0">
                <a:effectLst/>
                <a:latin typeface="Open Sans" panose="020B0606030504020204" pitchFamily="34" charset="0"/>
              </a:rPr>
              <a:t>Quá trình nhào bột và tạo hình bánh mì đóng vai trò quan trọng trong sản xuất bánh mì chất lượng. Công việc này đòi hỏi sự chuyên nghiệp và kỹ thuật cao từ các nghệ nhân làm bánh.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nhào bột, người làm bánh cần chú ý đến việc kết hợp các thành phần như bột, nước, men nở, và muối một cách cân đối để tạo ra một cục bột mềm mại và đàn hồi.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51FFF3E-BEFF-D736-978C-AA97E98F10A5}"/>
              </a:ext>
            </a:extLst>
          </p:cNvPr>
          <p:cNvPicPr>
            <a:picLocks noChangeAspect="1"/>
          </p:cNvPicPr>
          <p:nvPr/>
        </p:nvPicPr>
        <p:blipFill>
          <a:blip r:embed="rId3"/>
          <a:stretch>
            <a:fillRect/>
          </a:stretch>
        </p:blipFill>
        <p:spPr>
          <a:xfrm>
            <a:off x="7246540" y="1828800"/>
            <a:ext cx="2838152" cy="283815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7794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Nhào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bột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bánh </a:t>
            </a:r>
            <a:r>
              <a:rPr lang="en-US" sz="4000" b="1" dirty="0" err="1">
                <a:solidFill>
                  <a:schemeClr val="bg1"/>
                </a:solidFill>
                <a:latin typeface="UTM Aptima" panose="02040603050506020204" pitchFamily="18" charset="0"/>
              </a:rPr>
              <a:t>mì</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nhào</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bánh </a:t>
            </a:r>
            <a:r>
              <a:rPr lang="en-US" b="1" i="0" dirty="0" err="1">
                <a:effectLst/>
                <a:latin typeface="Open Sans" panose="020B0606030504020204" pitchFamily="34" charset="0"/>
              </a:rPr>
              <a:t>mì</a:t>
            </a:r>
            <a:r>
              <a:rPr lang="en-US" sz="2000" dirty="0"/>
              <a:t>:</a:t>
            </a:r>
          </a:p>
          <a:p>
            <a:pPr algn="l"/>
            <a:r>
              <a:rPr lang="vi-VN" b="0" i="0" dirty="0">
                <a:effectLst/>
                <a:latin typeface="Open Sans" panose="020B0606030504020204" pitchFamily="34" charset="0"/>
              </a:rPr>
              <a:t>Trong quá trình nhào bột và tạo hình bánh mì, có những rủi ro về tai nạn mà những người làm bánh cần phải chú ý và ngăn chặn. Một trong những nguy cơ phổ biến là chấn thương do cắt, xén khi sử dụng các công cụ như dao bếp để tạo hình cho bánh mì. Nghệ nhân cần tuân thủ các biện pháp an toàn, đặc biệt là khi làm việc với các công cụ sắc bén.</a:t>
            </a:r>
          </a:p>
          <a:p>
            <a:pPr algn="l"/>
            <a:r>
              <a:rPr lang="vi-VN" b="0" i="0" dirty="0">
                <a:effectLst/>
                <a:latin typeface="Open Sans" panose="020B0606030504020204" pitchFamily="34" charset="0"/>
              </a:rPr>
              <a:t>Ngoài ra, nguy cơ chấn thương từ máy nhào bột cũng là một vấn đề quan trọng. Việc làm việc gần máy có thể tạo ra rủi ro về tai nạn do va chạm, nên cần phải luôn giữ khoảng cách an toàn và đảm bảo rằng máy đang hoạt động ổn định.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1669F30-5A2F-7F09-04E1-ECD5DF928651}"/>
              </a:ext>
            </a:extLst>
          </p:cNvPr>
          <p:cNvPicPr>
            <a:picLocks noChangeAspect="1"/>
          </p:cNvPicPr>
          <p:nvPr/>
        </p:nvPicPr>
        <p:blipFill>
          <a:blip r:embed="rId3"/>
          <a:stretch>
            <a:fillRect/>
          </a:stretch>
        </p:blipFill>
        <p:spPr>
          <a:xfrm>
            <a:off x="7246540" y="1828800"/>
            <a:ext cx="2838152" cy="283815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54203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Nhào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bột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bánh </a:t>
            </a:r>
            <a:r>
              <a:rPr lang="en-US" sz="4000" b="1" dirty="0" err="1">
                <a:solidFill>
                  <a:schemeClr val="bg1"/>
                </a:solidFill>
                <a:latin typeface="UTM Aptima" panose="02040603050506020204" pitchFamily="18" charset="0"/>
              </a:rPr>
              <a:t>mì</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nhào</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bánh </a:t>
            </a:r>
            <a:r>
              <a:rPr lang="en-US" b="1" i="0" dirty="0" err="1">
                <a:effectLst/>
                <a:latin typeface="Open Sans" panose="020B0606030504020204" pitchFamily="34" charset="0"/>
              </a:rPr>
              <a:t>mì</a:t>
            </a:r>
            <a:r>
              <a:rPr lang="en-US" sz="2000" dirty="0"/>
              <a:t>:</a:t>
            </a:r>
          </a:p>
          <a:p>
            <a:pPr algn="l"/>
            <a:r>
              <a:rPr lang="vi-VN" b="0" i="0" dirty="0">
                <a:effectLst/>
                <a:latin typeface="Open Sans" panose="020B0606030504020204" pitchFamily="34" charset="0"/>
              </a:rPr>
              <a:t>Tai nạn trong quá trình nhào bột và tạo hình bánh mì thường xuất phát từ nhiều nguyên nhân khác nhau. Một trong những yếu tố quan trọng là thiếu hiểu biết về quy trình làm bánh và không tuân thủ đúng các quy tắc an toàn. Nhân viên có thể gặp nguy cơ chấn thương nếu họ không hiểu rõ về cách sử dụng các công cụ như dao và máy nhào bột.</a:t>
            </a:r>
          </a:p>
          <a:p>
            <a:pPr algn="l"/>
            <a:r>
              <a:rPr lang="vi-VN" b="0" i="0" dirty="0">
                <a:effectLst/>
                <a:latin typeface="Open Sans" panose="020B0606030504020204" pitchFamily="34" charset="0"/>
              </a:rPr>
              <a:t>Nguyên nhân khác có thể bao gồm sự thiếu sót trong bảo dưỡng và kiểm tra thiết bị. Máy nhào bột hoặc lò nướng có thể trở nên nguy hiểm nếu chúng không được bảo trì đúng cách, dẫn đến hỏng hóc hoặc hoạt động không ổn định.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C6EE524-0211-4036-5B20-BE17D67C5837}"/>
              </a:ext>
            </a:extLst>
          </p:cNvPr>
          <p:cNvPicPr>
            <a:picLocks noChangeAspect="1"/>
          </p:cNvPicPr>
          <p:nvPr/>
        </p:nvPicPr>
        <p:blipFill>
          <a:blip r:embed="rId3"/>
          <a:stretch>
            <a:fillRect/>
          </a:stretch>
        </p:blipFill>
        <p:spPr>
          <a:xfrm>
            <a:off x="7246540" y="1828800"/>
            <a:ext cx="2838152" cy="283815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54203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Nhào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bột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bánh </a:t>
            </a:r>
            <a:r>
              <a:rPr lang="en-US" sz="4000" b="1" dirty="0" err="1">
                <a:solidFill>
                  <a:schemeClr val="bg1"/>
                </a:solidFill>
                <a:latin typeface="UTM Aptima" panose="02040603050506020204" pitchFamily="18" charset="0"/>
              </a:rPr>
              <a:t>mì</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nhào</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bánh </a:t>
            </a:r>
            <a:r>
              <a:rPr lang="en-US" b="1" i="0" dirty="0" err="1">
                <a:effectLst/>
                <a:latin typeface="Open Sans" panose="020B0606030504020204" pitchFamily="34" charset="0"/>
              </a:rPr>
              <a:t>mì</a:t>
            </a:r>
            <a:r>
              <a:rPr lang="en-US" sz="2000" dirty="0"/>
              <a:t>:</a:t>
            </a:r>
          </a:p>
          <a:p>
            <a:pPr algn="l"/>
            <a:r>
              <a:rPr lang="vi-VN" b="0" i="0" dirty="0">
                <a:effectLst/>
                <a:latin typeface="Open Sans" panose="020B0606030504020204" pitchFamily="34" charset="0"/>
              </a:rPr>
              <a:t>Để đảm bảo an toàn trong quá trình nhào bột và tạo hình bánh mì, việc thực hiện các biện pháp phòng tránh là quan trọng. Trước hết, đào tạo nhân viên về quy trình làm bánh và các quy tắc an toàn là yếu tố chủ chốt.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hiểu biết vững về cách sử dụng công cụ, đặc biệt là dao và máy nhào bột, giúp giảm nguy cơ chấn thương.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06A8507-A065-2D8D-C6F1-B0C4E82ED9AF}"/>
              </a:ext>
            </a:extLst>
          </p:cNvPr>
          <p:cNvPicPr>
            <a:picLocks noChangeAspect="1"/>
          </p:cNvPicPr>
          <p:nvPr/>
        </p:nvPicPr>
        <p:blipFill>
          <a:blip r:embed="rId3"/>
          <a:stretch>
            <a:fillRect/>
          </a:stretch>
        </p:blipFill>
        <p:spPr>
          <a:xfrm>
            <a:off x="7246540" y="1828800"/>
            <a:ext cx="2838152" cy="283815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9396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Nhào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bột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bánh </a:t>
            </a:r>
            <a:r>
              <a:rPr lang="en-US" sz="4000" b="1" dirty="0" err="1">
                <a:solidFill>
                  <a:schemeClr val="bg1"/>
                </a:solidFill>
                <a:latin typeface="UTM Aptima" panose="02040603050506020204" pitchFamily="18" charset="0"/>
              </a:rPr>
              <a:t>mì</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nhào</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bánh </a:t>
            </a:r>
            <a:r>
              <a:rPr lang="en-US" b="1" i="0" dirty="0" err="1">
                <a:effectLst/>
                <a:latin typeface="Open Sans" panose="020B0606030504020204" pitchFamily="34" charset="0"/>
              </a:rPr>
              <a:t>mì</a:t>
            </a:r>
            <a:r>
              <a:rPr lang="en-US" sz="2000" dirty="0"/>
              <a:t>:</a:t>
            </a:r>
          </a:p>
          <a:p>
            <a:pPr algn="l"/>
            <a:r>
              <a:rPr lang="vi-VN" b="0" i="0" dirty="0">
                <a:effectLst/>
                <a:latin typeface="Open Sans" panose="020B0606030504020204" pitchFamily="34" charset="0"/>
              </a:rPr>
              <a:t>Quy định an toàn lao động đóng vai trò quan trọng trong việc bảo vệ nhân viên trong quá trình nhào bột và tạo hình bánh mì. Mọi người làm bánh cần phải tuân thủ các quy tắc cụ thể về việc sử dụng công cụ như dao và máy nhào bột.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định kỳ về an toàn là quan trọng để đảm bảo nhân viên hiểu rõ và tuân thủ các quy định này.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356F6C1-AA96-4925-8758-2C265F17F1A5}"/>
              </a:ext>
            </a:extLst>
          </p:cNvPr>
          <p:cNvPicPr>
            <a:picLocks noChangeAspect="1"/>
          </p:cNvPicPr>
          <p:nvPr/>
        </p:nvPicPr>
        <p:blipFill>
          <a:blip r:embed="rId3"/>
          <a:stretch>
            <a:fillRect/>
          </a:stretch>
        </p:blipFill>
        <p:spPr>
          <a:xfrm>
            <a:off x="7246540" y="1828800"/>
            <a:ext cx="2838152" cy="2838152"/>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25400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Nhào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bột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hình</a:t>
            </a:r>
            <a:r>
              <a:rPr lang="en-US" sz="4000" b="1" dirty="0">
                <a:solidFill>
                  <a:schemeClr val="bg1"/>
                </a:solidFill>
                <a:latin typeface="UTM Aptima" panose="02040603050506020204" pitchFamily="18" charset="0"/>
              </a:rPr>
              <a:t> bánh </a:t>
            </a:r>
            <a:r>
              <a:rPr lang="en-US" sz="4000" b="1" dirty="0" err="1">
                <a:solidFill>
                  <a:schemeClr val="bg1"/>
                </a:solidFill>
                <a:latin typeface="UTM Aptima" panose="02040603050506020204" pitchFamily="18" charset="0"/>
              </a:rPr>
              <a:t>mì</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nhào</a:t>
            </a:r>
            <a:r>
              <a:rPr lang="en-US" b="1" i="0" dirty="0">
                <a:effectLst/>
                <a:latin typeface="Open Sans" panose="020B0606030504020204" pitchFamily="34" charset="0"/>
              </a:rPr>
              <a:t> </a:t>
            </a:r>
            <a:r>
              <a:rPr lang="en-US" b="1" i="0" dirty="0" err="1">
                <a:effectLst/>
                <a:latin typeface="Open Sans" panose="020B0606030504020204" pitchFamily="34" charset="0"/>
              </a:rPr>
              <a:t>bột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bánh </a:t>
            </a:r>
            <a:r>
              <a:rPr lang="en-US" b="1" i="0" dirty="0" err="1">
                <a:effectLst/>
                <a:latin typeface="Open Sans" panose="020B0606030504020204" pitchFamily="34" charset="0"/>
              </a:rPr>
              <a:t>mì</a:t>
            </a:r>
            <a:r>
              <a:rPr lang="en-US" sz="2000" dirty="0"/>
              <a:t>:</a:t>
            </a:r>
          </a:p>
          <a:p>
            <a:pPr algn="l"/>
            <a:r>
              <a:rPr lang="vi-VN" b="0" i="0" dirty="0">
                <a:effectLst/>
                <a:latin typeface="Open Sans" panose="020B0606030504020204" pitchFamily="34" charset="0"/>
              </a:rPr>
              <a:t>Xử lý tình huống tai nạn khẩn cấp trong quá trình nhào bột và tạo hình bánh mì đòi hỏi sự nhạy bén và nhanh nhẹn từ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chấn thương, việc đầu tiên là gọi ngay đến dịch vụ cấp cứu và thông báo về tình hình cụ thể. Đồng thời, người làm bánh cần ngưng việc làm ngay lập tức để tránh tình trạng tổn thương tăng thêm.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C7CD863-260D-7266-E055-D8523BDC7659}"/>
              </a:ext>
            </a:extLst>
          </p:cNvPr>
          <p:cNvPicPr>
            <a:picLocks noChangeAspect="1"/>
          </p:cNvPicPr>
          <p:nvPr/>
        </p:nvPicPr>
        <p:blipFill>
          <a:blip r:embed="rId3"/>
          <a:stretch>
            <a:fillRect/>
          </a:stretch>
        </p:blipFill>
        <p:spPr>
          <a:xfrm>
            <a:off x="7246540" y="1828800"/>
            <a:ext cx="2838152" cy="2838152"/>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lò nướng bánh mì</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lò nướng bánh mì</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lò nướng bánh mì, các công việc cụ thể đóng vai trò quan trọng trong việc sản xuất ra những chiếc bánh mì tươi ngon.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Mỗi công đoạn được thực hiện đều đặc trưng với những đặc điểm riêng, hỗ trợ quá trình nướng bánh mì theo chuẩn chất lượng.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4C9455A-A52F-8D29-86A0-83253D314F9A}"/>
              </a:ext>
            </a:extLst>
          </p:cNvPr>
          <p:cNvPicPr>
            <a:picLocks noChangeAspect="1"/>
          </p:cNvPicPr>
          <p:nvPr/>
        </p:nvPicPr>
        <p:blipFill>
          <a:blip r:embed="rId3"/>
          <a:stretch>
            <a:fillRect/>
          </a:stretch>
        </p:blipFill>
        <p:spPr>
          <a:xfrm>
            <a:off x="869963" y="3717032"/>
            <a:ext cx="3700449" cy="3700449"/>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lò nướng bánh mì</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lò nướng bánh mì</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lò nướng bánh mì, có thể xảy ra các tai nạn đặc biệt cần lưu ý để bảo vệ nhân viên và bảo duy trì an toàn. Tai nạn thường xuyên bao gồm sự cố về nhiệt độ, với khả năng cháy nổ khi không kiểm soát được độ nóng.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Sự sẩy chuyển của dây truyền sản xuất cũng là nguy cơ, có thể dẫn đến việc bị thương hoặc hỏng hóc thiết bị.</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4AD6C44-66CB-D054-07F5-5232B5033BF4}"/>
              </a:ext>
            </a:extLst>
          </p:cNvPr>
          <p:cNvPicPr>
            <a:picLocks noChangeAspect="1"/>
          </p:cNvPicPr>
          <p:nvPr/>
        </p:nvPicPr>
        <p:blipFill>
          <a:blip r:embed="rId3"/>
          <a:stretch>
            <a:fillRect/>
          </a:stretch>
        </p:blipFill>
        <p:spPr>
          <a:xfrm>
            <a:off x="869963" y="3717032"/>
            <a:ext cx="3700449" cy="3700449"/>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lò nướng bánh mì</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lò nướng bánh mì</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tai nạn trong quá trình vận hành lò nướng bánh mì có thể xuất phát từ nhiều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chính là thiếu hiểu biết về quy trình và kỹ thuật vận hành, khiến cho nhân viên không đủ chủ động trong việc kiểm soát nhiệt độ và thời gian nướng.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6B1D13D-42C8-44D6-7D05-B00D5F84DE45}"/>
              </a:ext>
            </a:extLst>
          </p:cNvPr>
          <p:cNvPicPr>
            <a:picLocks noChangeAspect="1"/>
          </p:cNvPicPr>
          <p:nvPr/>
        </p:nvPicPr>
        <p:blipFill>
          <a:blip r:embed="rId3"/>
          <a:stretch>
            <a:fillRect/>
          </a:stretch>
        </p:blipFill>
        <p:spPr>
          <a:xfrm>
            <a:off x="869963" y="3717032"/>
            <a:ext cx="3700449" cy="3700449"/>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lò nướng bánh mì</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lò nướng bánh mì</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và giảm thiểu tai nạn khi vận hành lò nướng bánh mì, việc thực hiện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quan trắc môi trường lao động chính là công cụ hiệu quả để đánh giá và kiểm soát các yếu tố nguy cơ. Đo lường nhiệt độ, áp suất, và các chất khí có thể giúp dự đoán và ngăn chặn các vấn đề liên quan đến an toàn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64BD03F-06B5-0CA4-F7A8-DBB8F51D1878}"/>
              </a:ext>
            </a:extLst>
          </p:cNvPr>
          <p:cNvPicPr>
            <a:picLocks noChangeAspect="1"/>
          </p:cNvPicPr>
          <p:nvPr/>
        </p:nvPicPr>
        <p:blipFill>
          <a:blip r:embed="rId3"/>
          <a:stretch>
            <a:fillRect/>
          </a:stretch>
        </p:blipFill>
        <p:spPr>
          <a:xfrm>
            <a:off x="869963" y="3717032"/>
            <a:ext cx="3700449" cy="3700449"/>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lò nướng bánh mì</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lò nướng bánh mì</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Quy định an toàn lao động khi vận hành lò nướng bánh mì đóng vai trò quan trọng trong bảo vệ nhân viên và duy trì một môi trường làm việc an toàn. Nhân viên cần được đào tạo về việc sử dụng thiết bị bảo hộ cá nhân và tuân thủ quy tắc an toàn khi làm việc gần máy móc và dây truyền sản xuất.</a:t>
            </a:r>
          </a:p>
          <a:p>
            <a:pPr algn="l"/>
            <a:r>
              <a:rPr lang="vi-VN" b="0" i="0" dirty="0">
                <a:effectLst/>
                <a:latin typeface="Open Sans" panose="020B0606030504020204" pitchFamily="34" charset="0"/>
              </a:rPr>
              <a:t>Quy định cũng nên bao gồm các hướng dẫn về kiểm soát nhiệt độ và thời gian nướng, đặc biệt là trong các điều kiện làm việc đặc biệt. Việc thiết lập các quy trình kiểm tra kỹ thuật định kỳ và bảo dưỡng thiết bị giúp đảm bảo rằng mọi hệ thống đều hoạt động một cách an toàn và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FF94BA2-8408-AFB2-75BC-A740D641FF29}"/>
              </a:ext>
            </a:extLst>
          </p:cNvPr>
          <p:cNvPicPr>
            <a:picLocks noChangeAspect="1"/>
          </p:cNvPicPr>
          <p:nvPr/>
        </p:nvPicPr>
        <p:blipFill>
          <a:blip r:embed="rId3"/>
          <a:stretch>
            <a:fillRect/>
          </a:stretch>
        </p:blipFill>
        <p:spPr>
          <a:xfrm>
            <a:off x="869963" y="3717032"/>
            <a:ext cx="3700449" cy="3700449"/>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vi-VN" dirty="0">
                <a:latin typeface="UTM Aptima" panose="02040603050506020204" pitchFamily="18" charset="0"/>
              </a:rPr>
              <a:t>Vận hành lò nướng bánh mì</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lò nướng bánh mì</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Xử lý tình huống tai nạn khẩn cấp khi vận hành lò nướng bánh mì đòi hỏi sự nhạy bén và chuẩn bị kỹ lưỡng từ phía nhân viên. Trong trường hợp sự cố xảy ra, việc ngừng ngay công việc và thông báo ngay lập tức cho đội ngũ quản lý và nhân viên khác là quan trọng.</a:t>
            </a:r>
          </a:p>
          <a:p>
            <a:pPr algn="l"/>
            <a:r>
              <a:rPr lang="vi-VN" b="0" i="0" dirty="0">
                <a:effectLst/>
                <a:latin typeface="Open Sans" panose="020B0606030504020204" pitchFamily="34" charset="0"/>
              </a:rPr>
              <a:t>Nhân viên cần được đào tạo để biết cách sử dụng các thiết bị bảo hộ cá nhân và áp dụng kỹ thuật cứu thương cơ bản. Thực hiện các bước đầu tiên như tắt nguồn điện, chữa cháy nếu cần, và báo cáo sự cố sẽ giúp giảm thiểu thiệt hại và nguy cơ tai nạn lan rộng.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0BF2CCA-8359-8FCA-4715-4B4D3138F494}"/>
              </a:ext>
            </a:extLst>
          </p:cNvPr>
          <p:cNvPicPr>
            <a:picLocks noChangeAspect="1"/>
          </p:cNvPicPr>
          <p:nvPr/>
        </p:nvPicPr>
        <p:blipFill>
          <a:blip r:embed="rId3"/>
          <a:stretch>
            <a:fillRect/>
          </a:stretch>
        </p:blipFill>
        <p:spPr>
          <a:xfrm>
            <a:off x="869963" y="3717032"/>
            <a:ext cx="3700449" cy="3700449"/>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bánh mì</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bánh mì</a:t>
            </a:r>
            <a:r>
              <a:rPr lang="en-US" sz="2400" dirty="0"/>
              <a:t>:</a:t>
            </a:r>
          </a:p>
          <a:p>
            <a:pPr algn="l"/>
            <a:r>
              <a:rPr lang="vi-VN" b="0" i="0" dirty="0">
                <a:solidFill>
                  <a:srgbClr val="4C4F5A"/>
                </a:solidFill>
                <a:effectLst/>
                <a:latin typeface="Open Sans" panose="020B0606030504020204" pitchFamily="34" charset="0"/>
              </a:rPr>
              <a:t>Trong ngành công nghiệp thực phẩm, việc kiểm tra chất lượng bánh mì đóng vai trò quan trọng để đảm bảo rằng sản phẩm đáp ứng các tiêu chuẩn chất lượng cao nhất.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Công việc này không chỉ đòi hỏi sự chuyên nghiệp mà còn đặt ra những đặc điểm quan trọng của người kiểm tra.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bánh mì</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bánh mì</a:t>
            </a:r>
            <a:r>
              <a:rPr lang="en-US" sz="2400" dirty="0"/>
              <a:t>:</a:t>
            </a:r>
          </a:p>
          <a:p>
            <a:pPr algn="l"/>
            <a:r>
              <a:rPr lang="vi-VN" b="0" i="0" dirty="0">
                <a:solidFill>
                  <a:srgbClr val="4C4F5A"/>
                </a:solidFill>
                <a:effectLst/>
                <a:latin typeface="Open Sans" panose="020B0606030504020204" pitchFamily="34" charset="0"/>
              </a:rPr>
              <a:t>Trong quá trình kiểm tra chất lượng bánh mì, có những rủi ro và tai nạn mà nhân viên kiểm tra cần phải chú ý. Một trong những dạng tai nạn phổ biến là liên quan đến thiết bị kiểm tra. Người kiểm tra cần phải tuân thủ các quy tắc an toàn khi sử dụng máy móc và thiết bị đo đạc để tránh nguy cơ chấn thương.</a:t>
            </a:r>
          </a:p>
          <a:p>
            <a:pPr algn="l"/>
            <a:r>
              <a:rPr lang="vi-VN" b="0" i="0" dirty="0">
                <a:solidFill>
                  <a:srgbClr val="4C4F5A"/>
                </a:solidFill>
                <a:effectLst/>
                <a:latin typeface="Open Sans" panose="020B0606030504020204" pitchFamily="34" charset="0"/>
              </a:rPr>
              <a:t>Tai nạn khác có thể xuất phát từ quy trình lấy mẫu. Việc sử dụng dao và các công cụ sắc bén để cắt bánh mì đòi hỏi sự cẩn trọng cao để tránh chấn thương. Đồng thời, cần đảm bảo rằng những mẫu lấy từ sản phẩm không gây nhiễm bẩn hoặc nhiễm khuẩn.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bánh mì</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bánh mì</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kiểm tra chất lượng bánh mì, và việc nhận diện chúng là quan trọng để tăng cường an toàn lao động.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nguyên nhân chính là thiếu đào tạo và hiểu biết về quy trình làm việc. Nhân viên kiểm tra cần được đào tạo kỹ lưỡng về cách sử dụng thiết bị và máy móc đúng cách để tránh tai nạn do sơ ý hoặc không hiểu rõ về nguy cơ.</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bánh mì</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bánh mì</a:t>
            </a:r>
            <a:r>
              <a:rPr lang="en-US" sz="2400" dirty="0"/>
              <a:t>:</a:t>
            </a:r>
          </a:p>
          <a:p>
            <a:pPr algn="l"/>
            <a:r>
              <a:rPr lang="vi-VN" b="0" i="0" dirty="0">
                <a:solidFill>
                  <a:srgbClr val="4C4F5A"/>
                </a:solidFill>
                <a:effectLst/>
                <a:latin typeface="Open Sans" panose="020B0606030504020204" pitchFamily="34" charset="0"/>
              </a:rPr>
              <a:t>Để đảm bảo an toàn trong quá trình kiểm tra chất lượng bánh mì, việc thực hiện các biện pháp phòng tránh là quan trọng. Đầu tiên, đào tạo nhân viên là một biện pháp quan trọng nhằm tăng cường hiểu biết về an toàn lao động và quy trình làm việc. Việc này giúp giảm nguy cơ tai nạn do sơ ý hoặc không hiểu rõ về quy trình.</a:t>
            </a:r>
          </a:p>
          <a:p>
            <a:pPr algn="l"/>
            <a:r>
              <a:rPr lang="vi-VN" b="0" i="0" dirty="0">
                <a:solidFill>
                  <a:srgbClr val="4C4F5A"/>
                </a:solidFill>
                <a:effectLst/>
                <a:latin typeface="Open Sans" panose="020B0606030504020204" pitchFamily="34" charset="0"/>
              </a:rPr>
              <a:t>Cải thiện môi trường làm việc cũng đóng vai trò quan trọng trong việc phòng tránh tai nạn. Đảm bảo rằng khu vực làm việc sạch sẽ, có đủ ánh sáng, và đảm bảo vị trí làm việc an toàn có thể giảm nguy cơ va đập và trượt ngã.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bánh mì</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bánh mì</a:t>
            </a:r>
            <a:r>
              <a:rPr lang="en-US" sz="2400" dirty="0"/>
              <a:t>:</a:t>
            </a:r>
          </a:p>
          <a:p>
            <a:pPr algn="l"/>
            <a:r>
              <a:rPr lang="vi-VN" b="0" i="0" dirty="0">
                <a:solidFill>
                  <a:srgbClr val="4C4F5A"/>
                </a:solidFill>
                <a:effectLst/>
                <a:latin typeface="Open Sans" panose="020B0606030504020204" pitchFamily="34" charset="0"/>
              </a:rPr>
              <a:t>Quy định an toàn lao động trong quá trình kiểm tra chất lượng bánh mì là quan trọng để bảo vệ sức khỏe và an toàn của nhân viên. Các nhân viên kiểm tra cần được đào tạo về việc sử dụng thiết bị an toàn và áp dụng quy trình làm việc an toàn.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bao gồm việc đảm bảo rằng mọi người đều hiểu và tuân thủ các quy tắc an toàn khi sử dụng máy móc, dao cắt, và các thiết bị đo đạc.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bánh mì</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bánh mì</a:t>
            </a:r>
            <a:r>
              <a:rPr lang="en-US" sz="2400" dirty="0"/>
              <a:t>:</a:t>
            </a:r>
          </a:p>
          <a:p>
            <a:pPr algn="l"/>
            <a:r>
              <a:rPr lang="vi-VN" b="0" i="0" dirty="0">
                <a:solidFill>
                  <a:srgbClr val="4C4F5A"/>
                </a:solidFill>
                <a:effectLst/>
                <a:latin typeface="Open Sans" panose="020B0606030504020204" pitchFamily="34" charset="0"/>
              </a:rPr>
              <a:t>Trong trường hợp xảy ra tai nạn khẩn cấp trong quá trình kiểm tra chất lượng bánh mì, việc xử lý tình huống một cách nhanh chóng và chuyên nghiệp là quan trọng để bảo vệ sức khỏe và an toàn của nhân viên. Đầu tiên, người kiểm tra cần ngay lập tức báo cáo về tai nạn cho người quản lý và nhận được sự hỗ trợ ngay lập tức.</a:t>
            </a:r>
          </a:p>
          <a:p>
            <a:pPr algn="l"/>
            <a:r>
              <a:rPr lang="vi-VN" b="0" i="0" dirty="0">
                <a:solidFill>
                  <a:srgbClr val="4C4F5A"/>
                </a:solidFill>
                <a:effectLst/>
                <a:latin typeface="Open Sans" panose="020B0606030504020204" pitchFamily="34" charset="0"/>
              </a:rPr>
              <a:t>Tiếp theo, việc cung cấp sơ cứu ngay tức thì là ưu tiên hàng đầu. Các nhân viên kiểm tra cần được đào tạo về cách sử dụng trang thiết bị sơ cứu và thực hiện các biện pháp cấp cứu cơ bản. Đồng thời, việc duy trì kỹ năng cấp cứu thông qua các buổi đào tạo định kỳ là quan trọng để đảm bảo họ có thể đối mặt với mọi tình huống khẩn cấp.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161</TotalTime>
  <Words>3346</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BÁNH MÌ</vt:lpstr>
      <vt:lpstr>Một số vụ tai nạn trong nhà máy sản xuất bánh mì</vt:lpstr>
      <vt:lpstr>Tóm tắt bài học</vt:lpstr>
      <vt:lpstr>Trộn bột mì để chuẩn bị chế biến bánh mì</vt:lpstr>
      <vt:lpstr>Trộn bột mì để chuẩn bị chế biến bánh mì</vt:lpstr>
      <vt:lpstr>Trộn bột mì để chuẩn bị chế biến bánh mì</vt:lpstr>
      <vt:lpstr>Trộn bột mì để chuẩn bị chế biến bánh mì</vt:lpstr>
      <vt:lpstr>Trộn bột mì để chuẩn bị chế biến bánh mì</vt:lpstr>
      <vt:lpstr>Trộn bột mì để chuẩn bị chế biến bánh mì</vt:lpstr>
      <vt:lpstr>Nhào bột và tạo hình bánh mì</vt:lpstr>
      <vt:lpstr>Nhào bột và tạo hình bánh mì</vt:lpstr>
      <vt:lpstr>Nhào bột và tạo hình bánh mì</vt:lpstr>
      <vt:lpstr>Nhào bột và tạo hình bánh mì</vt:lpstr>
      <vt:lpstr>Nhào bột và tạo hình bánh mì</vt:lpstr>
      <vt:lpstr>Nhào bột và tạo hình bánh mì</vt:lpstr>
      <vt:lpstr>Vận hành lò nướng bánh mì</vt:lpstr>
      <vt:lpstr>Vận hành lò nướng bánh mì</vt:lpstr>
      <vt:lpstr>Vận hành lò nướng bánh mì</vt:lpstr>
      <vt:lpstr>Vận hành lò nướng bánh mì</vt:lpstr>
      <vt:lpstr>Vận hành lò nướng bánh mì</vt:lpstr>
      <vt:lpstr>Vận hành lò nướng bánh mì</vt:lpstr>
      <vt:lpstr>Kiểm tra chất lượng bánh mì</vt:lpstr>
      <vt:lpstr>Kiểm tra chất lượng bánh mì</vt:lpstr>
      <vt:lpstr>Kiểm tra chất lượng bánh mì</vt:lpstr>
      <vt:lpstr>Kiểm tra chất lượng bánh mì</vt:lpstr>
      <vt:lpstr>Kiểm tra chất lượng bánh mì</vt:lpstr>
      <vt:lpstr>Kiểm tra chất lượng bánh mì</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2024-03-29T04:02:40Z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