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2" r:id="rId4"/>
  </p:sldMasterIdLst>
  <p:notesMasterIdLst>
    <p:notesMasterId r:id="rId33"/>
  </p:notesMasterIdLst>
  <p:handoutMasterIdLst>
    <p:handoutMasterId r:id="rId34"/>
  </p:handoutMasterIdLst>
  <p:sldIdLst>
    <p:sldId id="281" r:id="rId5"/>
    <p:sldId id="259" r:id="rId6"/>
    <p:sldId id="287" r:id="rId7"/>
    <p:sldId id="289" r:id="rId8"/>
    <p:sldId id="322" r:id="rId9"/>
    <p:sldId id="323" r:id="rId10"/>
    <p:sldId id="326" r:id="rId11"/>
    <p:sldId id="325" r:id="rId12"/>
    <p:sldId id="324" r:id="rId13"/>
    <p:sldId id="272" r:id="rId14"/>
    <p:sldId id="327" r:id="rId15"/>
    <p:sldId id="328" r:id="rId16"/>
    <p:sldId id="331" r:id="rId17"/>
    <p:sldId id="330" r:id="rId18"/>
    <p:sldId id="329" r:id="rId19"/>
    <p:sldId id="288" r:id="rId20"/>
    <p:sldId id="332" r:id="rId21"/>
    <p:sldId id="333" r:id="rId22"/>
    <p:sldId id="336" r:id="rId23"/>
    <p:sldId id="335" r:id="rId24"/>
    <p:sldId id="334" r:id="rId25"/>
    <p:sldId id="312" r:id="rId26"/>
    <p:sldId id="337" r:id="rId27"/>
    <p:sldId id="340" r:id="rId28"/>
    <p:sldId id="339" r:id="rId29"/>
    <p:sldId id="341" r:id="rId30"/>
    <p:sldId id="338" r:id="rId31"/>
    <p:sldId id="285" r:id="rId32"/>
  </p:sldIdLst>
  <p:sldSz cx="12188825" cy="6858000"/>
  <p:notesSz cx="6858000" cy="9144000"/>
  <p:defaultTex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152" userDrawn="1">
          <p15:clr>
            <a:srgbClr val="A4A3A4"/>
          </p15:clr>
        </p15:guide>
        <p15:guide id="2" pos="3839"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BDBED569-4797-4DF1-A0F4-6AAB3CD982D8}">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726" autoAdjust="0"/>
    <p:restoredTop sz="93725" autoAdjust="0"/>
  </p:normalViewPr>
  <p:slideViewPr>
    <p:cSldViewPr showGuides="1">
      <p:cViewPr>
        <p:scale>
          <a:sx n="100" d="100"/>
          <a:sy n="100" d="100"/>
        </p:scale>
        <p:origin x="948" y="408"/>
      </p:cViewPr>
      <p:guideLst>
        <p:guide orient="horz" pos="1152"/>
        <p:guide pos="3839"/>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420"/>
    </p:cViewPr>
  </p:sorterViewPr>
  <p:notesViewPr>
    <p:cSldViewPr>
      <p:cViewPr varScale="1">
        <p:scale>
          <a:sx n="79" d="100"/>
          <a:sy n="79" d="100"/>
        </p:scale>
        <p:origin x="1644"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handoutMaster" Target="handoutMasters/handout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notesMaster" Target="notesMasters/notesMaster1.xml"/><Relationship Id="rId38"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presProps" Target="presProps.xml"/><Relationship Id="rId8" Type="http://schemas.openxmlformats.org/officeDocument/2006/relationships/slide" Target="slides/slide4.xml"/><Relationship Id="rId3" Type="http://schemas.openxmlformats.org/officeDocument/2006/relationships/customXml" Target="../customXml/item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dirty="0">
              <a:solidFill>
                <a:schemeClr val="tx2"/>
              </a:solidFill>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973C59C-4E16-4A64-A766-34DB213E11B3}" type="datetimeFigureOut">
              <a:rPr lang="en-US">
                <a:solidFill>
                  <a:schemeClr val="tx2"/>
                </a:solidFill>
              </a:rPr>
              <a:t>4/2/2024</a:t>
            </a:fld>
            <a:endParaRPr dirty="0">
              <a:solidFill>
                <a:schemeClr val="tx2"/>
              </a:solidFill>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dirty="0">
              <a:solidFill>
                <a:schemeClr val="tx2"/>
              </a:solidFill>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CFD77566-CD65-4859-9FA1-43956DC85B8C}" type="slidenum">
              <a:rPr>
                <a:solidFill>
                  <a:schemeClr val="tx2"/>
                </a:solidFill>
              </a:rPr>
              <a:t>‹#›</a:t>
            </a:fld>
            <a:endParaRPr dirty="0">
              <a:solidFill>
                <a:schemeClr val="tx2"/>
              </a:solidFill>
            </a:endParaRPr>
          </a:p>
        </p:txBody>
      </p:sp>
    </p:spTree>
    <p:extLst>
      <p:ext uri="{BB962C8B-B14F-4D97-AF65-F5344CB8AC3E}">
        <p14:creationId xmlns:p14="http://schemas.microsoft.com/office/powerpoint/2010/main" val="27087983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solidFill>
                  <a:schemeClr val="tx2"/>
                </a:solidFill>
              </a:defRPr>
            </a:lvl1pPr>
          </a:lstStyle>
          <a:p>
            <a:endParaRPr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solidFill>
                  <a:schemeClr val="tx2"/>
                </a:solidFill>
              </a:defRPr>
            </a:lvl1pPr>
          </a:lstStyle>
          <a:p>
            <a:fld id="{F95CF31C-F757-429C-A789-86504F04C3BE}" type="datetimeFigureOut">
              <a:rPr lang="en-US"/>
              <a:pPr/>
              <a:t>4/2/2024</a:t>
            </a:fld>
            <a:endParaRPr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solidFill>
                  <a:schemeClr val="tx2"/>
                </a:solidFill>
              </a:defRPr>
            </a:lvl1pPr>
          </a:lstStyle>
          <a:p>
            <a:endParaRPr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solidFill>
                  <a:schemeClr val="tx2"/>
                </a:solidFill>
              </a:defRPr>
            </a:lvl1pPr>
          </a:lstStyle>
          <a:p>
            <a:fld id="{B8796F01-7154-41E0-B48B-A6921757531A}" type="slidenum">
              <a:rPr/>
              <a:pPr/>
              <a:t>‹#›</a:t>
            </a:fld>
            <a:endParaRPr dirty="0"/>
          </a:p>
        </p:txBody>
      </p:sp>
    </p:spTree>
    <p:extLst>
      <p:ext uri="{BB962C8B-B14F-4D97-AF65-F5344CB8AC3E}">
        <p14:creationId xmlns:p14="http://schemas.microsoft.com/office/powerpoint/2010/main" val="44077566"/>
      </p:ext>
    </p:extLst>
  </p:cSld>
  <p:clrMap bg1="lt1" tx1="dk1" bg2="lt2" tx2="dk2" accent1="accent1" accent2="accent2" accent3="accent3" accent4="accent4" accent5="accent5" accent6="accent6" hlink="hlink" folHlink="folHlink"/>
  <p:notesStyle>
    <a:lvl1pPr marL="0" algn="l" defTabSz="1218987" rtl="0" eaLnBrk="1" latinLnBrk="0" hangingPunct="1">
      <a:defRPr sz="1600" kern="1200">
        <a:solidFill>
          <a:schemeClr val="tx2"/>
        </a:solidFill>
        <a:latin typeface="+mn-lt"/>
        <a:ea typeface="+mn-ea"/>
        <a:cs typeface="+mn-cs"/>
      </a:defRPr>
    </a:lvl1pPr>
    <a:lvl2pPr marL="609493" algn="l" defTabSz="1218987" rtl="0" eaLnBrk="1" latinLnBrk="0" hangingPunct="1">
      <a:defRPr sz="1600" kern="1200">
        <a:solidFill>
          <a:schemeClr val="tx2"/>
        </a:solidFill>
        <a:latin typeface="+mn-lt"/>
        <a:ea typeface="+mn-ea"/>
        <a:cs typeface="+mn-cs"/>
      </a:defRPr>
    </a:lvl2pPr>
    <a:lvl3pPr marL="1218987" algn="l" defTabSz="1218987" rtl="0" eaLnBrk="1" latinLnBrk="0" hangingPunct="1">
      <a:defRPr sz="1600" kern="1200">
        <a:solidFill>
          <a:schemeClr val="tx2"/>
        </a:solidFill>
        <a:latin typeface="+mn-lt"/>
        <a:ea typeface="+mn-ea"/>
        <a:cs typeface="+mn-cs"/>
      </a:defRPr>
    </a:lvl3pPr>
    <a:lvl4pPr marL="1828480" algn="l" defTabSz="1218987" rtl="0" eaLnBrk="1" latinLnBrk="0" hangingPunct="1">
      <a:defRPr sz="1600" kern="1200">
        <a:solidFill>
          <a:schemeClr val="tx2"/>
        </a:solidFill>
        <a:latin typeface="+mn-lt"/>
        <a:ea typeface="+mn-ea"/>
        <a:cs typeface="+mn-cs"/>
      </a:defRPr>
    </a:lvl4pPr>
    <a:lvl5pPr marL="2437973" algn="l" defTabSz="1218987" rtl="0" eaLnBrk="1" latinLnBrk="0" hangingPunct="1">
      <a:defRPr sz="1600" kern="1200">
        <a:solidFill>
          <a:schemeClr val="tx2"/>
        </a:solidFill>
        <a:latin typeface="+mn-lt"/>
        <a:ea typeface="+mn-ea"/>
        <a:cs typeface="+mn-cs"/>
      </a:defRPr>
    </a:lvl5pPr>
    <a:lvl6pPr marL="3047467" algn="l" defTabSz="1218987" rtl="0" eaLnBrk="1" latinLnBrk="0" hangingPunct="1">
      <a:defRPr sz="1600" kern="1200">
        <a:solidFill>
          <a:schemeClr val="tx1"/>
        </a:solidFill>
        <a:latin typeface="+mn-lt"/>
        <a:ea typeface="+mn-ea"/>
        <a:cs typeface="+mn-cs"/>
      </a:defRPr>
    </a:lvl6pPr>
    <a:lvl7pPr marL="3656960" algn="l" defTabSz="1218987" rtl="0" eaLnBrk="1" latinLnBrk="0" hangingPunct="1">
      <a:defRPr sz="1600" kern="1200">
        <a:solidFill>
          <a:schemeClr val="tx1"/>
        </a:solidFill>
        <a:latin typeface="+mn-lt"/>
        <a:ea typeface="+mn-ea"/>
        <a:cs typeface="+mn-cs"/>
      </a:defRPr>
    </a:lvl7pPr>
    <a:lvl8pPr marL="4266453" algn="l" defTabSz="1218987" rtl="0" eaLnBrk="1" latinLnBrk="0" hangingPunct="1">
      <a:defRPr sz="1600" kern="1200">
        <a:solidFill>
          <a:schemeClr val="tx1"/>
        </a:solidFill>
        <a:latin typeface="+mn-lt"/>
        <a:ea typeface="+mn-ea"/>
        <a:cs typeface="+mn-cs"/>
      </a:defRPr>
    </a:lvl8pPr>
    <a:lvl9pPr marL="4875947" algn="l" defTabSz="1218987"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8796F01-7154-41E0-B48B-A6921757531A}" type="slidenum">
              <a:rPr lang="en-US" smtClean="0"/>
              <a:pPr/>
              <a:t>1</a:t>
            </a:fld>
            <a:endParaRPr lang="en-US" dirty="0"/>
          </a:p>
        </p:txBody>
      </p:sp>
    </p:spTree>
    <p:extLst>
      <p:ext uri="{BB962C8B-B14F-4D97-AF65-F5344CB8AC3E}">
        <p14:creationId xmlns:p14="http://schemas.microsoft.com/office/powerpoint/2010/main" val="2008690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a:pPr/>
              <a:t>2</a:t>
            </a:fld>
            <a:endParaRPr lang="en-US" dirty="0"/>
          </a:p>
        </p:txBody>
      </p:sp>
    </p:spTree>
    <p:extLst>
      <p:ext uri="{BB962C8B-B14F-4D97-AF65-F5344CB8AC3E}">
        <p14:creationId xmlns:p14="http://schemas.microsoft.com/office/powerpoint/2010/main" val="25626901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22</a:t>
            </a:fld>
            <a:endParaRPr lang="en-US" dirty="0"/>
          </a:p>
        </p:txBody>
      </p:sp>
    </p:spTree>
    <p:extLst>
      <p:ext uri="{BB962C8B-B14F-4D97-AF65-F5344CB8AC3E}">
        <p14:creationId xmlns:p14="http://schemas.microsoft.com/office/powerpoint/2010/main" val="19457559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23</a:t>
            </a:fld>
            <a:endParaRPr lang="en-US" dirty="0"/>
          </a:p>
        </p:txBody>
      </p:sp>
    </p:spTree>
    <p:extLst>
      <p:ext uri="{BB962C8B-B14F-4D97-AF65-F5344CB8AC3E}">
        <p14:creationId xmlns:p14="http://schemas.microsoft.com/office/powerpoint/2010/main" val="38022326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24</a:t>
            </a:fld>
            <a:endParaRPr lang="en-US" dirty="0"/>
          </a:p>
        </p:txBody>
      </p:sp>
    </p:spTree>
    <p:extLst>
      <p:ext uri="{BB962C8B-B14F-4D97-AF65-F5344CB8AC3E}">
        <p14:creationId xmlns:p14="http://schemas.microsoft.com/office/powerpoint/2010/main" val="155120718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25</a:t>
            </a:fld>
            <a:endParaRPr lang="en-US" dirty="0"/>
          </a:p>
        </p:txBody>
      </p:sp>
    </p:spTree>
    <p:extLst>
      <p:ext uri="{BB962C8B-B14F-4D97-AF65-F5344CB8AC3E}">
        <p14:creationId xmlns:p14="http://schemas.microsoft.com/office/powerpoint/2010/main" val="370511191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26</a:t>
            </a:fld>
            <a:endParaRPr lang="en-US" dirty="0"/>
          </a:p>
        </p:txBody>
      </p:sp>
    </p:spTree>
    <p:extLst>
      <p:ext uri="{BB962C8B-B14F-4D97-AF65-F5344CB8AC3E}">
        <p14:creationId xmlns:p14="http://schemas.microsoft.com/office/powerpoint/2010/main" val="100528402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27</a:t>
            </a:fld>
            <a:endParaRPr lang="en-US" dirty="0"/>
          </a:p>
        </p:txBody>
      </p:sp>
    </p:spTree>
    <p:extLst>
      <p:ext uri="{BB962C8B-B14F-4D97-AF65-F5344CB8AC3E}">
        <p14:creationId xmlns:p14="http://schemas.microsoft.com/office/powerpoint/2010/main" val="282052886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28</a:t>
            </a:fld>
            <a:endParaRPr lang="en-US" dirty="0"/>
          </a:p>
        </p:txBody>
      </p:sp>
    </p:spTree>
    <p:extLst>
      <p:ext uri="{BB962C8B-B14F-4D97-AF65-F5344CB8AC3E}">
        <p14:creationId xmlns:p14="http://schemas.microsoft.com/office/powerpoint/2010/main" val="420346207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 Id="rId5" Type="http://schemas.openxmlformats.org/officeDocument/2006/relationships/image" Target="../media/image9.svg"/><Relationship Id="rId4" Type="http://schemas.openxmlformats.org/officeDocument/2006/relationships/image" Target="../media/image8.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 Id="rId4" Type="http://schemas.openxmlformats.org/officeDocument/2006/relationships/image" Target="../media/image12.sv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accent1"/>
        </a:solidFill>
        <a:effectLst/>
      </p:bgPr>
    </p:bg>
    <p:spTree>
      <p:nvGrpSpPr>
        <p:cNvPr id="1" name=""/>
        <p:cNvGrpSpPr/>
        <p:nvPr/>
      </p:nvGrpSpPr>
      <p:grpSpPr>
        <a:xfrm>
          <a:off x="0" y="0"/>
          <a:ext cx="0" cy="0"/>
          <a:chOff x="0" y="0"/>
          <a:chExt cx="0" cy="0"/>
        </a:xfrm>
      </p:grpSpPr>
      <p:pic>
        <p:nvPicPr>
          <p:cNvPr id="9" name="Graphic 8">
            <a:extLst>
              <a:ext uri="{FF2B5EF4-FFF2-40B4-BE49-F238E27FC236}">
                <a16:creationId xmlns:a16="http://schemas.microsoft.com/office/drawing/2014/main" id="{344AB447-BDFD-4FA4-9A82-52202FFDC88D}"/>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56412" y="0"/>
            <a:ext cx="5294313" cy="6858000"/>
          </a:xfrm>
          <a:prstGeom prst="rect">
            <a:avLst/>
          </a:prstGeom>
        </p:spPr>
      </p:pic>
      <p:pic>
        <p:nvPicPr>
          <p:cNvPr id="10" name="Graphic 9">
            <a:extLst>
              <a:ext uri="{FF2B5EF4-FFF2-40B4-BE49-F238E27FC236}">
                <a16:creationId xmlns:a16="http://schemas.microsoft.com/office/drawing/2014/main" id="{FADFEC34-EAD1-470C-B1D7-476DAA0BDC7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3812" y="0"/>
            <a:ext cx="6858000" cy="6858000"/>
          </a:xfrm>
          <a:prstGeom prst="rect">
            <a:avLst/>
          </a:prstGeom>
        </p:spPr>
      </p:pic>
      <p:pic>
        <p:nvPicPr>
          <p:cNvPr id="11" name="Graphic 10">
            <a:extLst>
              <a:ext uri="{FF2B5EF4-FFF2-40B4-BE49-F238E27FC236}">
                <a16:creationId xmlns:a16="http://schemas.microsoft.com/office/drawing/2014/main" id="{6FF142A7-701F-6940-8E95-0D4830D7641A}"/>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2868483" y="521171"/>
            <a:ext cx="6201033" cy="5815657"/>
          </a:xfrm>
          <a:prstGeom prst="rect">
            <a:avLst/>
          </a:prstGeom>
        </p:spPr>
      </p:pic>
      <p:sp>
        <p:nvSpPr>
          <p:cNvPr id="6" name="Text Placeholder Subtitle 1">
            <a:extLst>
              <a:ext uri="{FF2B5EF4-FFF2-40B4-BE49-F238E27FC236}">
                <a16:creationId xmlns:a16="http://schemas.microsoft.com/office/drawing/2014/main" id="{5A1F9EF5-B88C-405C-9168-EDE6A70749C5}"/>
              </a:ext>
            </a:extLst>
          </p:cNvPr>
          <p:cNvSpPr>
            <a:spLocks noGrp="1"/>
          </p:cNvSpPr>
          <p:nvPr>
            <p:ph type="body" sz="quarter" idx="10"/>
          </p:nvPr>
        </p:nvSpPr>
        <p:spPr>
          <a:xfrm>
            <a:off x="4214813" y="1752600"/>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19" name="Text Placeholder Subtitle 2">
            <a:extLst>
              <a:ext uri="{FF2B5EF4-FFF2-40B4-BE49-F238E27FC236}">
                <a16:creationId xmlns:a16="http://schemas.microsoft.com/office/drawing/2014/main" id="{D2282B87-09AC-4246-8C13-92CF93907CBF}"/>
              </a:ext>
            </a:extLst>
          </p:cNvPr>
          <p:cNvSpPr>
            <a:spLocks noGrp="1"/>
          </p:cNvSpPr>
          <p:nvPr>
            <p:ph type="body" sz="quarter" idx="11"/>
          </p:nvPr>
        </p:nvSpPr>
        <p:spPr>
          <a:xfrm>
            <a:off x="4214813" y="4844142"/>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2" name="Title 1">
            <a:extLst>
              <a:ext uri="{FF2B5EF4-FFF2-40B4-BE49-F238E27FC236}">
                <a16:creationId xmlns:a16="http://schemas.microsoft.com/office/drawing/2014/main" id="{B14A909A-2E72-4DBE-BD02-0B20CFB25B6B}"/>
              </a:ext>
            </a:extLst>
          </p:cNvPr>
          <p:cNvSpPr>
            <a:spLocks noGrp="1"/>
          </p:cNvSpPr>
          <p:nvPr>
            <p:ph type="title" hasCustomPrompt="1"/>
          </p:nvPr>
        </p:nvSpPr>
        <p:spPr>
          <a:xfrm>
            <a:off x="4214811" y="2361521"/>
            <a:ext cx="3757613" cy="2481941"/>
          </a:xfrm>
        </p:spPr>
        <p:txBody>
          <a:bodyPr vert="horz" lIns="121899" tIns="60949" rIns="121899" bIns="60949" rtlCol="0" anchor="ctr">
            <a:normAutofit/>
          </a:bodyPr>
          <a:lstStyle>
            <a:lvl1pPr algn="ctr">
              <a:defRPr lang="en-US" sz="7200" b="1">
                <a:solidFill>
                  <a:schemeClr val="accent4"/>
                </a:solidFill>
                <a:ea typeface="+mn-ea"/>
                <a:cs typeface="+mn-cs"/>
              </a:defRPr>
            </a:lvl1pPr>
          </a:lstStyle>
          <a:p>
            <a:pPr marL="0" lvl="0" indent="0" algn="ctr">
              <a:lnSpc>
                <a:spcPct val="95000"/>
              </a:lnSpc>
              <a:spcBef>
                <a:spcPts val="1866"/>
              </a:spcBef>
              <a:buClr>
                <a:schemeClr val="accent6">
                  <a:lumMod val="50000"/>
                </a:schemeClr>
              </a:buClr>
              <a:buSzPct val="100000"/>
              <a:buFontTx/>
            </a:pPr>
            <a:r>
              <a:rPr lang="en-US" dirty="0"/>
              <a:t>Add Title</a:t>
            </a:r>
          </a:p>
        </p:txBody>
      </p:sp>
    </p:spTree>
    <p:extLst>
      <p:ext uri="{BB962C8B-B14F-4D97-AF65-F5344CB8AC3E}">
        <p14:creationId xmlns:p14="http://schemas.microsoft.com/office/powerpoint/2010/main" val="33220121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mall Circle Layout">
    <p:bg>
      <p:bgPr>
        <a:solidFill>
          <a:schemeClr val="accent5"/>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accent1"/>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16806372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mall Circle Layout Blue">
    <p:bg>
      <p:bgPr>
        <a:solidFill>
          <a:schemeClr val="tx2"/>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tx2"/>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28001483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Large Circle Layout_alternate">
    <p:bg>
      <p:bgPr>
        <a:solidFill>
          <a:schemeClr val="accent1"/>
        </a:solidFill>
        <a:effectLst/>
      </p:bgPr>
    </p:bg>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82605" y="990"/>
            <a:ext cx="5294313" cy="6858000"/>
          </a:xfrm>
          <a:prstGeom prst="rect">
            <a:avLst/>
          </a:prstGeom>
        </p:spPr>
      </p:pic>
      <p:pic>
        <p:nvPicPr>
          <p:cNvPr id="7" name="Graphic 6">
            <a:extLst>
              <a:ext uri="{FF2B5EF4-FFF2-40B4-BE49-F238E27FC236}">
                <a16:creationId xmlns:a16="http://schemas.microsoft.com/office/drawing/2014/main" id="{D12EB5EE-DDAA-D449-95BC-BCAFCC6E6BB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accent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10272003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Large Circle Layout_alternate">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94512" y="0"/>
            <a:ext cx="5294313" cy="6858000"/>
          </a:xfrm>
          <a:prstGeom prst="rect">
            <a:avLst/>
          </a:prstGeom>
        </p:spPr>
      </p:pic>
      <p:pic>
        <p:nvPicPr>
          <p:cNvPr id="7" name="Graphic 6">
            <a:extLst>
              <a:ext uri="{FF2B5EF4-FFF2-40B4-BE49-F238E27FC236}">
                <a16:creationId xmlns:a16="http://schemas.microsoft.com/office/drawing/2014/main" id="{75506675-2304-3948-8A18-BB70E847D3D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bg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40904943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aper layout">
    <p:bg>
      <p:bgPr>
        <a:blipFill dpi="0" rotWithShape="1">
          <a:blip r:embed="rId2">
            <a:alphaModFix amt="30000"/>
            <a:lum/>
          </a:blip>
          <a:srcRect/>
          <a:tile tx="203200" ty="20320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741611" y="685800"/>
            <a:ext cx="8763002" cy="990600"/>
          </a:xfrm>
        </p:spPr>
        <p:txBody>
          <a:bodyPr anchor="t"/>
          <a:lstStyle>
            <a:lvl1pPr>
              <a:lnSpc>
                <a:spcPct val="100000"/>
              </a:lnSpc>
              <a:defRPr sz="4000" b="1">
                <a:solidFill>
                  <a:schemeClr val="accent1"/>
                </a:solidFill>
              </a:defRPr>
            </a:lvl1pPr>
          </a:lstStyle>
          <a:p>
            <a:r>
              <a:rPr lang="en-US"/>
              <a:t>Click to edit Master title style</a:t>
            </a:r>
            <a:endParaRPr dirty="0"/>
          </a:p>
        </p:txBody>
      </p:sp>
      <p:pic>
        <p:nvPicPr>
          <p:cNvPr id="4" name="Graphic 3">
            <a:extLst>
              <a:ext uri="{FF2B5EF4-FFF2-40B4-BE49-F238E27FC236}">
                <a16:creationId xmlns:a16="http://schemas.microsoft.com/office/drawing/2014/main" id="{688A6A42-7A89-44E1-BBDF-14C2FD2245B7}"/>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50812" y="1309974"/>
            <a:ext cx="1830164" cy="4648200"/>
          </a:xfrm>
          <a:prstGeom prst="rect">
            <a:avLst/>
          </a:prstGeom>
        </p:spPr>
      </p:pic>
      <p:sp>
        <p:nvSpPr>
          <p:cNvPr id="8" name="Content Placeholder 2">
            <a:extLst>
              <a:ext uri="{FF2B5EF4-FFF2-40B4-BE49-F238E27FC236}">
                <a16:creationId xmlns:a16="http://schemas.microsoft.com/office/drawing/2014/main" id="{421512DC-20C8-4928-B94E-9F191902C57E}"/>
              </a:ext>
            </a:extLst>
          </p:cNvPr>
          <p:cNvSpPr>
            <a:spLocks noGrp="1"/>
          </p:cNvSpPr>
          <p:nvPr>
            <p:ph idx="10"/>
          </p:nvPr>
        </p:nvSpPr>
        <p:spPr>
          <a:xfrm>
            <a:off x="2741611" y="1828800"/>
            <a:ext cx="8763002"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23048451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ltGray">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17309" y="76200"/>
            <a:ext cx="10157354" cy="1397000"/>
          </a:xfrm>
          <a:prstGeom prst="rect">
            <a:avLst/>
          </a:prstGeom>
        </p:spPr>
        <p:txBody>
          <a:bodyPr vert="horz" lIns="121899" tIns="60949" rIns="121899" bIns="60949" rtlCol="0" anchor="b">
            <a:normAutofit/>
          </a:bodyPr>
          <a:lstStyle/>
          <a:p>
            <a:r>
              <a:rPr lang="en-US"/>
              <a:t>Click to edit Master title style</a:t>
            </a:r>
            <a:endParaRPr dirty="0"/>
          </a:p>
        </p:txBody>
      </p:sp>
      <p:sp>
        <p:nvSpPr>
          <p:cNvPr id="3" name="Text Placeholder 2"/>
          <p:cNvSpPr>
            <a:spLocks noGrp="1"/>
          </p:cNvSpPr>
          <p:nvPr>
            <p:ph type="body" idx="1"/>
          </p:nvPr>
        </p:nvSpPr>
        <p:spPr>
          <a:xfrm>
            <a:off x="1117309" y="1701800"/>
            <a:ext cx="10157354" cy="4470400"/>
          </a:xfrm>
          <a:prstGeom prst="rect">
            <a:avLst/>
          </a:prstGeom>
        </p:spPr>
        <p:txBody>
          <a:bodyPr vert="horz" lIns="121899" tIns="60949" rIns="121899" bIns="60949"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117309" y="6400801"/>
            <a:ext cx="2742486" cy="320675"/>
          </a:xfrm>
          <a:prstGeom prst="rect">
            <a:avLst/>
          </a:prstGeom>
        </p:spPr>
        <p:txBody>
          <a:bodyPr vert="horz" lIns="121899" tIns="60949" rIns="121899" bIns="60949" rtlCol="0" anchor="b"/>
          <a:lstStyle>
            <a:lvl1pPr algn="l">
              <a:defRPr sz="1200">
                <a:solidFill>
                  <a:schemeClr val="tx2">
                    <a:lumMod val="50000"/>
                  </a:schemeClr>
                </a:solidFill>
              </a:defRPr>
            </a:lvl1pPr>
          </a:lstStyle>
          <a:p>
            <a:fld id="{859468AF-EFCF-4AAD-ACF4-3BA83EC4AF4E}" type="datetime1">
              <a:rPr lang="en-US" smtClean="0"/>
              <a:pPr/>
              <a:t>4/2/2024</a:t>
            </a:fld>
            <a:endParaRPr lang="en-US" dirty="0"/>
          </a:p>
        </p:txBody>
      </p:sp>
      <p:sp>
        <p:nvSpPr>
          <p:cNvPr id="5" name="Footer Placeholder 4"/>
          <p:cNvSpPr>
            <a:spLocks noGrp="1"/>
          </p:cNvSpPr>
          <p:nvPr>
            <p:ph type="ftr" sz="quarter" idx="3"/>
          </p:nvPr>
        </p:nvSpPr>
        <p:spPr>
          <a:xfrm>
            <a:off x="3907842" y="6400801"/>
            <a:ext cx="6216301" cy="320675"/>
          </a:xfrm>
          <a:prstGeom prst="rect">
            <a:avLst/>
          </a:prstGeom>
        </p:spPr>
        <p:txBody>
          <a:bodyPr vert="horz" lIns="121899" tIns="60949" rIns="121899" bIns="60949" rtlCol="0" anchor="b"/>
          <a:lstStyle>
            <a:lvl1pPr algn="ctr">
              <a:defRPr sz="1200">
                <a:solidFill>
                  <a:schemeClr val="tx2">
                    <a:lumMod val="50000"/>
                  </a:schemeClr>
                </a:solidFill>
              </a:defRPr>
            </a:lvl1pPr>
          </a:lstStyle>
          <a:p>
            <a:r>
              <a:rPr lang="en-US" dirty="0"/>
              <a:t>Add a footer</a:t>
            </a:r>
          </a:p>
        </p:txBody>
      </p:sp>
      <p:sp>
        <p:nvSpPr>
          <p:cNvPr id="6" name="Slide Number Placeholder 5"/>
          <p:cNvSpPr>
            <a:spLocks noGrp="1"/>
          </p:cNvSpPr>
          <p:nvPr>
            <p:ph type="sldNum" sz="quarter" idx="4"/>
          </p:nvPr>
        </p:nvSpPr>
        <p:spPr>
          <a:xfrm>
            <a:off x="10167146" y="6400801"/>
            <a:ext cx="1107518" cy="320675"/>
          </a:xfrm>
          <a:prstGeom prst="rect">
            <a:avLst/>
          </a:prstGeom>
        </p:spPr>
        <p:txBody>
          <a:bodyPr vert="horz" lIns="121899" tIns="60949" rIns="121899" bIns="60949" rtlCol="0" anchor="b"/>
          <a:lstStyle>
            <a:lvl1pPr algn="r">
              <a:defRPr sz="1200">
                <a:solidFill>
                  <a:schemeClr val="tx2">
                    <a:lumMod val="50000"/>
                  </a:schemeClr>
                </a:solidFill>
              </a:defRPr>
            </a:lvl1pPr>
          </a:lstStyle>
          <a:p>
            <a:fld id="{EB37DED6-D4C7-42EE-AB49-D2E39E64FDE4}" type="slidenum">
              <a:rPr lang="en-US" smtClean="0"/>
              <a:pPr/>
              <a:t>‹#›</a:t>
            </a:fld>
            <a:endParaRPr lang="en-US" dirty="0"/>
          </a:p>
        </p:txBody>
      </p:sp>
    </p:spTree>
    <p:extLst>
      <p:ext uri="{BB962C8B-B14F-4D97-AF65-F5344CB8AC3E}">
        <p14:creationId xmlns:p14="http://schemas.microsoft.com/office/powerpoint/2010/main" val="2060187724"/>
      </p:ext>
    </p:extLst>
  </p:cSld>
  <p:clrMap bg1="lt1" tx1="dk1" bg2="lt2" tx2="dk2" accent1="accent1" accent2="accent2" accent3="accent3" accent4="accent4" accent5="accent5" accent6="accent6" hlink="hlink" folHlink="folHlink"/>
  <p:sldLayoutIdLst>
    <p:sldLayoutId id="2147483693" r:id="rId1"/>
    <p:sldLayoutId id="2147483701" r:id="rId2"/>
    <p:sldLayoutId id="2147483702" r:id="rId3"/>
    <p:sldLayoutId id="2147483699" r:id="rId4"/>
    <p:sldLayoutId id="2147483700" r:id="rId5"/>
    <p:sldLayoutId id="2147483698" r:id="rId6"/>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1218987" rtl="0" eaLnBrk="1" latinLnBrk="0" hangingPunct="1">
        <a:lnSpc>
          <a:spcPct val="85000"/>
        </a:lnSpc>
        <a:spcBef>
          <a:spcPct val="0"/>
        </a:spcBef>
        <a:buNone/>
        <a:tabLst/>
        <a:defRPr sz="4400" b="0" kern="1200" cap="none" baseline="0">
          <a:solidFill>
            <a:schemeClr val="accent2">
              <a:lumMod val="50000"/>
            </a:schemeClr>
          </a:solidFill>
          <a:effectLst/>
          <a:latin typeface="+mj-lt"/>
          <a:ea typeface="+mj-ea"/>
          <a:cs typeface="+mj-cs"/>
        </a:defRPr>
      </a:lvl1pPr>
    </p:titleStyle>
    <p:bodyStyle>
      <a:lvl1pPr marL="304747" indent="-304747" algn="l" defTabSz="1218987" rtl="0" eaLnBrk="1" latinLnBrk="0" hangingPunct="1">
        <a:lnSpc>
          <a:spcPct val="95000"/>
        </a:lnSpc>
        <a:spcBef>
          <a:spcPts val="1866"/>
        </a:spcBef>
        <a:buClr>
          <a:schemeClr val="accent6">
            <a:lumMod val="50000"/>
          </a:schemeClr>
        </a:buClr>
        <a:buSzPct val="100000"/>
        <a:buFont typeface="Arial" pitchFamily="34" charset="0"/>
        <a:buChar char="•"/>
        <a:defRPr sz="2400" kern="1200">
          <a:solidFill>
            <a:schemeClr val="tx1"/>
          </a:solidFill>
          <a:latin typeface="+mn-lt"/>
          <a:ea typeface="+mn-ea"/>
          <a:cs typeface="+mn-cs"/>
        </a:defRPr>
      </a:lvl1pPr>
      <a:lvl2pPr marL="731392"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2000" kern="1200">
          <a:solidFill>
            <a:schemeClr val="tx1"/>
          </a:solidFill>
          <a:latin typeface="+mn-lt"/>
          <a:ea typeface="+mn-ea"/>
          <a:cs typeface="+mn-cs"/>
        </a:defRPr>
      </a:lvl2pPr>
      <a:lvl3pPr marL="1158037"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3pPr>
      <a:lvl4pPr marL="1584683"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4pPr>
      <a:lvl5pPr marL="2011328"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5pPr>
      <a:lvl6pPr marL="2133226" indent="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None/>
        <a:defRPr sz="1800" kern="1200">
          <a:solidFill>
            <a:schemeClr val="tx2">
              <a:lumMod val="50000"/>
            </a:schemeClr>
          </a:solidFill>
          <a:latin typeface="+mn-lt"/>
          <a:ea typeface="+mn-ea"/>
          <a:cs typeface="+mn-cs"/>
        </a:defRPr>
      </a:lvl6pPr>
      <a:lvl7pPr marL="284562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7pPr>
      <a:lvl8pPr marL="3272267"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8pPr>
      <a:lvl9pPr marL="375986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9pPr>
    </p:bodyStyle>
    <p:otherStyle>
      <a:defPPr>
        <a:defRPr/>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31" userDrawn="1">
          <p15:clr>
            <a:srgbClr val="F26B43"/>
          </p15:clr>
        </p15:guide>
        <p15:guide id="2" orient="horz" pos="432" userDrawn="1">
          <p15:clr>
            <a:srgbClr val="F26B43"/>
          </p15:clr>
        </p15:guide>
        <p15:guide id="3" pos="7247" userDrawn="1">
          <p15:clr>
            <a:srgbClr val="F26B43"/>
          </p15:clr>
        </p15:guide>
        <p15:guide id="4" orient="horz" pos="3888"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hyperlink" Target="https://antoannamviet.com/" TargetMode="External"/><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5" name="Subtitle 4"/>
          <p:cNvSpPr>
            <a:spLocks noGrp="1"/>
          </p:cNvSpPr>
          <p:nvPr>
            <p:ph type="body" sz="quarter" idx="10"/>
          </p:nvPr>
        </p:nvSpPr>
        <p:spPr/>
        <p:txBody>
          <a:bodyPr>
            <a:noAutofit/>
          </a:bodyPr>
          <a:lstStyle/>
          <a:p>
            <a:pPr algn="ctr">
              <a:lnSpc>
                <a:spcPct val="100000"/>
              </a:lnSpc>
            </a:pPr>
            <a:r>
              <a:rPr lang="en-US" b="1" dirty="0">
                <a:solidFill>
                  <a:schemeClr val="accent1"/>
                </a:solidFill>
                <a:latin typeface="Arial" panose="020B0604020202020204" pitchFamily="34" charset="0"/>
                <a:cs typeface="Arial" panose="020B0604020202020204" pitchFamily="34" charset="0"/>
              </a:rPr>
              <a:t>BÀI GIẢNG HUẤN LUYỆN AN TOÀN LAO ĐỘNG</a:t>
            </a:r>
          </a:p>
        </p:txBody>
      </p:sp>
      <p:sp>
        <p:nvSpPr>
          <p:cNvPr id="2" name="Title 1">
            <a:extLst>
              <a:ext uri="{FF2B5EF4-FFF2-40B4-BE49-F238E27FC236}">
                <a16:creationId xmlns:a16="http://schemas.microsoft.com/office/drawing/2014/main" id="{0F7DEB8F-68B5-45C7-B2E2-C7CEA0B52A93}"/>
              </a:ext>
            </a:extLst>
          </p:cNvPr>
          <p:cNvSpPr>
            <a:spLocks noGrp="1"/>
          </p:cNvSpPr>
          <p:nvPr>
            <p:ph type="title"/>
          </p:nvPr>
        </p:nvSpPr>
        <p:spPr>
          <a:xfrm>
            <a:off x="4214811" y="2243203"/>
            <a:ext cx="3757613" cy="2481941"/>
          </a:xfrm>
        </p:spPr>
        <p:txBody>
          <a:bodyPr>
            <a:normAutofit/>
          </a:bodyPr>
          <a:lstStyle/>
          <a:p>
            <a:pPr>
              <a:lnSpc>
                <a:spcPct val="100000"/>
              </a:lnSpc>
            </a:pPr>
            <a:r>
              <a:rPr lang="en-US" sz="4800" dirty="0">
                <a:latin typeface="Arial" panose="020B0604020202020204" pitchFamily="34" charset="0"/>
                <a:cs typeface="Arial" panose="020B0604020202020204" pitchFamily="34" charset="0"/>
              </a:rPr>
              <a:t>SẢN XUẤT CAO SU</a:t>
            </a:r>
          </a:p>
        </p:txBody>
      </p:sp>
      <p:sp>
        <p:nvSpPr>
          <p:cNvPr id="3" name="Text Placeholder 2">
            <a:extLst>
              <a:ext uri="{FF2B5EF4-FFF2-40B4-BE49-F238E27FC236}">
                <a16:creationId xmlns:a16="http://schemas.microsoft.com/office/drawing/2014/main" id="{BFB2E407-D5EB-4497-8CCA-679DF12520C7}"/>
              </a:ext>
            </a:extLst>
          </p:cNvPr>
          <p:cNvSpPr>
            <a:spLocks noGrp="1"/>
          </p:cNvSpPr>
          <p:nvPr>
            <p:ph type="body" sz="quarter" idx="11"/>
          </p:nvPr>
        </p:nvSpPr>
        <p:spPr>
          <a:xfrm>
            <a:off x="4214812" y="4365104"/>
            <a:ext cx="3757612" cy="609600"/>
          </a:xfrm>
        </p:spPr>
        <p:txBody>
          <a:bodyPr>
            <a:normAutofit/>
          </a:bodyPr>
          <a:lstStyle/>
          <a:p>
            <a:r>
              <a:rPr lang="en-US" sz="1200" b="1" dirty="0">
                <a:solidFill>
                  <a:schemeClr val="accent1"/>
                </a:solidFill>
                <a:latin typeface="Arial" panose="020B0604020202020204" pitchFamily="34" charset="0"/>
                <a:cs typeface="Arial" panose="020B0604020202020204" pitchFamily="34" charset="0"/>
              </a:rPr>
              <a:t>BẢN QUYỀN THUỘC </a:t>
            </a:r>
            <a:r>
              <a:rPr lang="en-US" sz="1200" b="1">
                <a:solidFill>
                  <a:schemeClr val="accent1"/>
                </a:solidFill>
                <a:latin typeface="Arial" panose="020B0604020202020204" pitchFamily="34" charset="0"/>
                <a:cs typeface="Arial" panose="020B0604020202020204" pitchFamily="34" charset="0"/>
              </a:rPr>
              <a:t>AN TOÀN NAM </a:t>
            </a:r>
            <a:r>
              <a:rPr lang="en-US" sz="1200" b="1" dirty="0">
                <a:solidFill>
                  <a:schemeClr val="accent1"/>
                </a:solidFill>
                <a:latin typeface="Arial" panose="020B0604020202020204" pitchFamily="34" charset="0"/>
                <a:cs typeface="Arial" panose="020B0604020202020204" pitchFamily="34" charset="0"/>
              </a:rPr>
              <a:t>VIỆT</a:t>
            </a:r>
          </a:p>
        </p:txBody>
      </p:sp>
      <p:pic>
        <p:nvPicPr>
          <p:cNvPr id="8" name="Picture 7">
            <a:extLst>
              <a:ext uri="{FF2B5EF4-FFF2-40B4-BE49-F238E27FC236}">
                <a16:creationId xmlns:a16="http://schemas.microsoft.com/office/drawing/2014/main" id="{DA077781-CF99-6B7D-BC81-9D4B7B2D0804}"/>
              </a:ext>
            </a:extLst>
          </p:cNvPr>
          <p:cNvPicPr>
            <a:picLocks noChangeAspect="1"/>
          </p:cNvPicPr>
          <p:nvPr/>
        </p:nvPicPr>
        <p:blipFill>
          <a:blip r:embed="rId3"/>
          <a:stretch>
            <a:fillRect/>
          </a:stretch>
        </p:blipFill>
        <p:spPr>
          <a:xfrm>
            <a:off x="333772" y="188640"/>
            <a:ext cx="2160240" cy="668924"/>
          </a:xfrm>
          <a:prstGeom prst="rect">
            <a:avLst/>
          </a:prstGeom>
        </p:spPr>
      </p:pic>
      <p:pic>
        <p:nvPicPr>
          <p:cNvPr id="6" name="Picture 5">
            <a:extLst>
              <a:ext uri="{FF2B5EF4-FFF2-40B4-BE49-F238E27FC236}">
                <a16:creationId xmlns:a16="http://schemas.microsoft.com/office/drawing/2014/main" id="{A3AE1F96-D906-78B3-65AB-97F7B3DF1A22}"/>
              </a:ext>
            </a:extLst>
          </p:cNvPr>
          <p:cNvPicPr>
            <a:picLocks noChangeAspect="1"/>
          </p:cNvPicPr>
          <p:nvPr/>
        </p:nvPicPr>
        <p:blipFill>
          <a:blip r:embed="rId4"/>
          <a:stretch>
            <a:fillRect/>
          </a:stretch>
        </p:blipFill>
        <p:spPr>
          <a:xfrm>
            <a:off x="4291073" y="3645024"/>
            <a:ext cx="3605088" cy="3605088"/>
          </a:xfrm>
          <a:prstGeom prst="rect">
            <a:avLst/>
          </a:prstGeom>
        </p:spPr>
      </p:pic>
    </p:spTree>
    <p:extLst>
      <p:ext uri="{BB962C8B-B14F-4D97-AF65-F5344CB8AC3E}">
        <p14:creationId xmlns:p14="http://schemas.microsoft.com/office/powerpoint/2010/main" val="39674812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20724" y="685800"/>
            <a:ext cx="6165775" cy="1143000"/>
          </a:xfrm>
        </p:spPr>
        <p:txBody>
          <a:bodyPr anchor="t">
            <a:noAutofit/>
          </a:bodyPr>
          <a:lstStyle/>
          <a:p>
            <a:pPr>
              <a:lnSpc>
                <a:spcPct val="100000"/>
              </a:lnSpc>
            </a:pPr>
            <a:r>
              <a:rPr lang="en-US" sz="4000" b="1" dirty="0" err="1">
                <a:solidFill>
                  <a:schemeClr val="accent1"/>
                </a:solidFill>
                <a:latin typeface="UTM Aptima" panose="02040603050506020204" pitchFamily="18" charset="0"/>
              </a:rPr>
              <a:t>Một</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số</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vụ</a:t>
            </a:r>
            <a:r>
              <a:rPr lang="en-US" sz="4000" b="1" dirty="0">
                <a:solidFill>
                  <a:schemeClr val="accent1"/>
                </a:solidFill>
                <a:latin typeface="UTM Aptima" panose="02040603050506020204" pitchFamily="18" charset="0"/>
              </a:rPr>
              <a:t> tai </a:t>
            </a:r>
            <a:r>
              <a:rPr lang="en-US" sz="4000" b="1" dirty="0" err="1">
                <a:solidFill>
                  <a:schemeClr val="accent1"/>
                </a:solidFill>
                <a:latin typeface="UTM Aptima" panose="02040603050506020204" pitchFamily="18" charset="0"/>
              </a:rPr>
              <a:t>nạn</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trong</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nhà</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máy</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sản</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xuất</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cao</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su</a:t>
            </a:r>
            <a:endParaRPr lang="en-US" sz="4000" b="1" dirty="0">
              <a:solidFill>
                <a:schemeClr val="accent1"/>
              </a:solidFill>
              <a:latin typeface="UTM Aptima" panose="02040603050506020204" pitchFamily="18" charset="0"/>
            </a:endParaRPr>
          </a:p>
        </p:txBody>
      </p:sp>
      <p:sp>
        <p:nvSpPr>
          <p:cNvPr id="3" name="Content Placeholder 2"/>
          <p:cNvSpPr>
            <a:spLocks noGrp="1"/>
          </p:cNvSpPr>
          <p:nvPr>
            <p:ph idx="1"/>
          </p:nvPr>
        </p:nvSpPr>
        <p:spPr>
          <a:xfrm>
            <a:off x="720725" y="2348880"/>
            <a:ext cx="5562600" cy="3518272"/>
          </a:xfrm>
        </p:spPr>
        <p:txBody>
          <a:bodyPr vert="horz" lIns="121899" tIns="60949" rIns="121899" bIns="60949" rtlCol="0" anchor="t">
            <a:normAutofit/>
          </a:bodyPr>
          <a:lstStyle/>
          <a:p>
            <a:pPr marL="0" indent="0">
              <a:buNone/>
            </a:pPr>
            <a:r>
              <a:rPr lang="en-US" b="0" i="0" dirty="0">
                <a:solidFill>
                  <a:srgbClr val="0D0D0D"/>
                </a:solidFill>
                <a:effectLst/>
                <a:latin typeface="Söhne"/>
              </a:rPr>
              <a:t>Trong </a:t>
            </a:r>
            <a:r>
              <a:rPr lang="en-US" b="0" i="0" dirty="0" err="1">
                <a:solidFill>
                  <a:srgbClr val="0D0D0D"/>
                </a:solidFill>
                <a:effectLst/>
                <a:latin typeface="Söhne"/>
              </a:rPr>
              <a:t>lĩnh</a:t>
            </a:r>
            <a:r>
              <a:rPr lang="en-US" b="0" i="0" dirty="0">
                <a:solidFill>
                  <a:srgbClr val="0D0D0D"/>
                </a:solidFill>
                <a:effectLst/>
                <a:latin typeface="Söhne"/>
              </a:rPr>
              <a:t> </a:t>
            </a:r>
            <a:r>
              <a:rPr lang="en-US" b="0" i="0" dirty="0" err="1">
                <a:solidFill>
                  <a:srgbClr val="0D0D0D"/>
                </a:solidFill>
                <a:effectLst/>
                <a:latin typeface="Söhne"/>
              </a:rPr>
              <a:t>vực</a:t>
            </a:r>
            <a:r>
              <a:rPr lang="en-US" b="0" i="0" dirty="0">
                <a:solidFill>
                  <a:srgbClr val="0D0D0D"/>
                </a:solidFill>
                <a:effectLst/>
                <a:latin typeface="Söhne"/>
              </a:rPr>
              <a:t> </a:t>
            </a:r>
            <a:r>
              <a:rPr lang="en-US" b="0" i="0" dirty="0" err="1">
                <a:solidFill>
                  <a:srgbClr val="0D0D0D"/>
                </a:solidFill>
                <a:effectLst/>
                <a:latin typeface="Söhne"/>
              </a:rPr>
              <a:t>sản</a:t>
            </a:r>
            <a:r>
              <a:rPr lang="en-US" b="0" i="0" dirty="0">
                <a:solidFill>
                  <a:srgbClr val="0D0D0D"/>
                </a:solidFill>
                <a:effectLst/>
                <a:latin typeface="Söhne"/>
              </a:rPr>
              <a:t> </a:t>
            </a:r>
            <a:r>
              <a:rPr lang="en-US" b="0" i="0" dirty="0" err="1">
                <a:solidFill>
                  <a:srgbClr val="0D0D0D"/>
                </a:solidFill>
                <a:effectLst/>
                <a:latin typeface="Söhne"/>
              </a:rPr>
              <a:t>xuất</a:t>
            </a:r>
            <a:r>
              <a:rPr lang="en-US" b="0" i="0" dirty="0">
                <a:solidFill>
                  <a:srgbClr val="0D0D0D"/>
                </a:solidFill>
                <a:effectLst/>
                <a:latin typeface="Söhne"/>
              </a:rPr>
              <a:t> </a:t>
            </a:r>
            <a:r>
              <a:rPr lang="en-US" b="0" i="0" dirty="0" err="1">
                <a:solidFill>
                  <a:srgbClr val="0D0D0D"/>
                </a:solidFill>
                <a:effectLst/>
                <a:latin typeface="Söhne"/>
              </a:rPr>
              <a:t>cao</a:t>
            </a:r>
            <a:r>
              <a:rPr lang="en-US" b="0" i="0" dirty="0">
                <a:solidFill>
                  <a:srgbClr val="0D0D0D"/>
                </a:solidFill>
                <a:effectLst/>
                <a:latin typeface="Söhne"/>
              </a:rPr>
              <a:t> </a:t>
            </a:r>
            <a:r>
              <a:rPr lang="en-US" b="0" i="0" dirty="0" err="1">
                <a:solidFill>
                  <a:srgbClr val="0D0D0D"/>
                </a:solidFill>
                <a:effectLst/>
                <a:latin typeface="Söhne"/>
              </a:rPr>
              <a:t>su</a:t>
            </a:r>
            <a:r>
              <a:rPr lang="en-US" b="0" i="0" dirty="0">
                <a:solidFill>
                  <a:srgbClr val="0D0D0D"/>
                </a:solidFill>
                <a:effectLst/>
                <a:latin typeface="Söhne"/>
              </a:rPr>
              <a:t>, tai </a:t>
            </a:r>
            <a:r>
              <a:rPr lang="en-US" b="0" i="0" dirty="0" err="1">
                <a:solidFill>
                  <a:srgbClr val="0D0D0D"/>
                </a:solidFill>
                <a:effectLst/>
                <a:latin typeface="Söhne"/>
              </a:rPr>
              <a:t>nạn</a:t>
            </a:r>
            <a:r>
              <a:rPr lang="en-US" b="0" i="0" dirty="0">
                <a:solidFill>
                  <a:srgbClr val="0D0D0D"/>
                </a:solidFill>
                <a:effectLst/>
                <a:latin typeface="Söhne"/>
              </a:rPr>
              <a:t> </a:t>
            </a:r>
            <a:r>
              <a:rPr lang="en-US" b="0" i="0" dirty="0" err="1">
                <a:solidFill>
                  <a:srgbClr val="0D0D0D"/>
                </a:solidFill>
                <a:effectLst/>
                <a:latin typeface="Söhne"/>
              </a:rPr>
              <a:t>lao</a:t>
            </a:r>
            <a:r>
              <a:rPr lang="en-US" b="0" i="0" dirty="0">
                <a:solidFill>
                  <a:srgbClr val="0D0D0D"/>
                </a:solidFill>
                <a:effectLst/>
                <a:latin typeface="Söhne"/>
              </a:rPr>
              <a:t> </a:t>
            </a:r>
            <a:r>
              <a:rPr lang="en-US" b="0" i="0" dirty="0" err="1">
                <a:solidFill>
                  <a:srgbClr val="0D0D0D"/>
                </a:solidFill>
                <a:effectLst/>
                <a:latin typeface="Söhne"/>
              </a:rPr>
              <a:t>động</a:t>
            </a:r>
            <a:r>
              <a:rPr lang="en-US" b="0" i="0" dirty="0">
                <a:solidFill>
                  <a:srgbClr val="0D0D0D"/>
                </a:solidFill>
                <a:effectLst/>
                <a:latin typeface="Söhne"/>
              </a:rPr>
              <a:t> </a:t>
            </a:r>
            <a:r>
              <a:rPr lang="en-US" b="0" i="0" dirty="0" err="1">
                <a:solidFill>
                  <a:srgbClr val="0D0D0D"/>
                </a:solidFill>
                <a:effectLst/>
                <a:latin typeface="Söhne"/>
              </a:rPr>
              <a:t>là</a:t>
            </a:r>
            <a:r>
              <a:rPr lang="en-US" b="0" i="0" dirty="0">
                <a:solidFill>
                  <a:srgbClr val="0D0D0D"/>
                </a:solidFill>
                <a:effectLst/>
                <a:latin typeface="Söhne"/>
              </a:rPr>
              <a:t> </a:t>
            </a:r>
            <a:r>
              <a:rPr lang="en-US" b="0" i="0" dirty="0" err="1">
                <a:solidFill>
                  <a:srgbClr val="0D0D0D"/>
                </a:solidFill>
                <a:effectLst/>
                <a:latin typeface="Söhne"/>
              </a:rPr>
              <a:t>một</a:t>
            </a:r>
            <a:r>
              <a:rPr lang="en-US" b="0" i="0" dirty="0">
                <a:solidFill>
                  <a:srgbClr val="0D0D0D"/>
                </a:solidFill>
                <a:effectLst/>
                <a:latin typeface="Söhne"/>
              </a:rPr>
              <a:t> </a:t>
            </a:r>
            <a:r>
              <a:rPr lang="en-US" b="0" i="0" dirty="0" err="1">
                <a:solidFill>
                  <a:srgbClr val="0D0D0D"/>
                </a:solidFill>
                <a:effectLst/>
                <a:latin typeface="Söhne"/>
              </a:rPr>
              <a:t>thách</a:t>
            </a:r>
            <a:r>
              <a:rPr lang="en-US" b="0" i="0" dirty="0">
                <a:solidFill>
                  <a:srgbClr val="0D0D0D"/>
                </a:solidFill>
                <a:effectLst/>
                <a:latin typeface="Söhne"/>
              </a:rPr>
              <a:t> </a:t>
            </a:r>
            <a:r>
              <a:rPr lang="en-US" b="0" i="0" dirty="0" err="1">
                <a:solidFill>
                  <a:srgbClr val="0D0D0D"/>
                </a:solidFill>
                <a:effectLst/>
                <a:latin typeface="Söhne"/>
              </a:rPr>
              <a:t>thức</a:t>
            </a:r>
            <a:r>
              <a:rPr lang="en-US" b="0" i="0" dirty="0">
                <a:solidFill>
                  <a:srgbClr val="0D0D0D"/>
                </a:solidFill>
                <a:effectLst/>
                <a:latin typeface="Söhne"/>
              </a:rPr>
              <a:t> </a:t>
            </a:r>
            <a:r>
              <a:rPr lang="en-US" b="0" i="0" dirty="0" err="1">
                <a:solidFill>
                  <a:srgbClr val="0D0D0D"/>
                </a:solidFill>
                <a:effectLst/>
                <a:latin typeface="Söhne"/>
              </a:rPr>
              <a:t>lớn</a:t>
            </a:r>
            <a:r>
              <a:rPr lang="en-US" b="0" i="0" dirty="0">
                <a:solidFill>
                  <a:srgbClr val="0D0D0D"/>
                </a:solidFill>
                <a:effectLst/>
                <a:latin typeface="Söhne"/>
              </a:rPr>
              <a:t> </a:t>
            </a:r>
            <a:r>
              <a:rPr lang="en-US" b="0" i="0" dirty="0" err="1">
                <a:solidFill>
                  <a:srgbClr val="0D0D0D"/>
                </a:solidFill>
                <a:effectLst/>
                <a:latin typeface="Söhne"/>
              </a:rPr>
              <a:t>đối</a:t>
            </a:r>
            <a:r>
              <a:rPr lang="en-US" b="0" i="0" dirty="0">
                <a:solidFill>
                  <a:srgbClr val="0D0D0D"/>
                </a:solidFill>
                <a:effectLst/>
                <a:latin typeface="Söhne"/>
              </a:rPr>
              <a:t> </a:t>
            </a:r>
            <a:r>
              <a:rPr lang="en-US" b="0" i="0" dirty="0" err="1">
                <a:solidFill>
                  <a:srgbClr val="0D0D0D"/>
                </a:solidFill>
                <a:effectLst/>
                <a:latin typeface="Söhne"/>
              </a:rPr>
              <a:t>diện</a:t>
            </a:r>
            <a:r>
              <a:rPr lang="en-US" b="0" i="0" dirty="0">
                <a:solidFill>
                  <a:srgbClr val="0D0D0D"/>
                </a:solidFill>
                <a:effectLst/>
                <a:latin typeface="Söhne"/>
              </a:rPr>
              <a:t> </a:t>
            </a:r>
            <a:r>
              <a:rPr lang="en-US" b="0" i="0" dirty="0" err="1">
                <a:solidFill>
                  <a:srgbClr val="0D0D0D"/>
                </a:solidFill>
                <a:effectLst/>
                <a:latin typeface="Söhne"/>
              </a:rPr>
              <a:t>với</a:t>
            </a:r>
            <a:r>
              <a:rPr lang="en-US" b="0" i="0" dirty="0">
                <a:solidFill>
                  <a:srgbClr val="0D0D0D"/>
                </a:solidFill>
                <a:effectLst/>
                <a:latin typeface="Söhne"/>
              </a:rPr>
              <a:t> </a:t>
            </a:r>
            <a:r>
              <a:rPr lang="en-US" b="0" i="0" dirty="0" err="1">
                <a:solidFill>
                  <a:srgbClr val="0D0D0D"/>
                </a:solidFill>
                <a:effectLst/>
                <a:latin typeface="Söhne"/>
              </a:rPr>
              <a:t>ngành</a:t>
            </a:r>
            <a:r>
              <a:rPr lang="en-US" b="0" i="0" dirty="0">
                <a:solidFill>
                  <a:srgbClr val="0D0D0D"/>
                </a:solidFill>
                <a:effectLst/>
                <a:latin typeface="Söhne"/>
              </a:rPr>
              <a:t> </a:t>
            </a:r>
            <a:r>
              <a:rPr lang="en-US" b="0" i="0" dirty="0" err="1">
                <a:solidFill>
                  <a:srgbClr val="0D0D0D"/>
                </a:solidFill>
                <a:effectLst/>
                <a:latin typeface="Söhne"/>
              </a:rPr>
              <a:t>công</a:t>
            </a:r>
            <a:r>
              <a:rPr lang="en-US" b="0" i="0" dirty="0">
                <a:solidFill>
                  <a:srgbClr val="0D0D0D"/>
                </a:solidFill>
                <a:effectLst/>
                <a:latin typeface="Söhne"/>
              </a:rPr>
              <a:t> </a:t>
            </a:r>
            <a:r>
              <a:rPr lang="en-US" b="0" i="0" dirty="0" err="1">
                <a:solidFill>
                  <a:srgbClr val="0D0D0D"/>
                </a:solidFill>
                <a:effectLst/>
                <a:latin typeface="Söhne"/>
              </a:rPr>
              <a:t>nghiệp</a:t>
            </a:r>
            <a:r>
              <a:rPr lang="en-US" b="0" i="0" dirty="0">
                <a:solidFill>
                  <a:srgbClr val="0D0D0D"/>
                </a:solidFill>
                <a:effectLst/>
                <a:latin typeface="Söhne"/>
              </a:rPr>
              <a:t> </a:t>
            </a:r>
            <a:r>
              <a:rPr lang="en-US" b="0" i="0" dirty="0" err="1">
                <a:solidFill>
                  <a:srgbClr val="0D0D0D"/>
                </a:solidFill>
                <a:effectLst/>
                <a:latin typeface="Söhne"/>
              </a:rPr>
              <a:t>này</a:t>
            </a:r>
            <a:r>
              <a:rPr lang="en-US" b="0" i="0" dirty="0">
                <a:solidFill>
                  <a:srgbClr val="0D0D0D"/>
                </a:solidFill>
                <a:effectLst/>
                <a:latin typeface="Söhne"/>
              </a:rPr>
              <a:t>. </a:t>
            </a:r>
            <a:r>
              <a:rPr lang="en-US" b="0" i="0" dirty="0" err="1">
                <a:solidFill>
                  <a:srgbClr val="0D0D0D"/>
                </a:solidFill>
                <a:effectLst/>
                <a:latin typeface="Söhne"/>
              </a:rPr>
              <a:t>Các</a:t>
            </a:r>
            <a:r>
              <a:rPr lang="en-US" b="0" i="0" dirty="0">
                <a:solidFill>
                  <a:srgbClr val="0D0D0D"/>
                </a:solidFill>
                <a:effectLst/>
                <a:latin typeface="Söhne"/>
              </a:rPr>
              <a:t> </a:t>
            </a:r>
            <a:r>
              <a:rPr lang="en-US" b="0" i="0" dirty="0" err="1">
                <a:solidFill>
                  <a:srgbClr val="0D0D0D"/>
                </a:solidFill>
                <a:effectLst/>
                <a:latin typeface="Söhne"/>
              </a:rPr>
              <a:t>vụ</a:t>
            </a:r>
            <a:r>
              <a:rPr lang="en-US" b="0" i="0" dirty="0">
                <a:solidFill>
                  <a:srgbClr val="0D0D0D"/>
                </a:solidFill>
                <a:effectLst/>
                <a:latin typeface="Söhne"/>
              </a:rPr>
              <a:t> tai </a:t>
            </a:r>
            <a:r>
              <a:rPr lang="en-US" b="0" i="0" dirty="0" err="1">
                <a:solidFill>
                  <a:srgbClr val="0D0D0D"/>
                </a:solidFill>
                <a:effectLst/>
                <a:latin typeface="Söhne"/>
              </a:rPr>
              <a:t>nạn</a:t>
            </a:r>
            <a:r>
              <a:rPr lang="en-US" b="0" i="0" dirty="0">
                <a:solidFill>
                  <a:srgbClr val="0D0D0D"/>
                </a:solidFill>
                <a:effectLst/>
                <a:latin typeface="Söhne"/>
              </a:rPr>
              <a:t> </a:t>
            </a:r>
            <a:r>
              <a:rPr lang="en-US" b="0" i="0" dirty="0" err="1">
                <a:solidFill>
                  <a:srgbClr val="0D0D0D"/>
                </a:solidFill>
                <a:effectLst/>
                <a:latin typeface="Söhne"/>
              </a:rPr>
              <a:t>không</a:t>
            </a:r>
            <a:r>
              <a:rPr lang="en-US" b="0" i="0" dirty="0">
                <a:solidFill>
                  <a:srgbClr val="0D0D0D"/>
                </a:solidFill>
                <a:effectLst/>
                <a:latin typeface="Söhne"/>
              </a:rPr>
              <a:t> </a:t>
            </a:r>
            <a:r>
              <a:rPr lang="en-US" b="0" i="0" dirty="0" err="1">
                <a:solidFill>
                  <a:srgbClr val="0D0D0D"/>
                </a:solidFill>
                <a:effectLst/>
                <a:latin typeface="Söhne"/>
              </a:rPr>
              <a:t>chỉ</a:t>
            </a:r>
            <a:r>
              <a:rPr lang="en-US" b="0" i="0" dirty="0">
                <a:solidFill>
                  <a:srgbClr val="0D0D0D"/>
                </a:solidFill>
                <a:effectLst/>
                <a:latin typeface="Söhne"/>
              </a:rPr>
              <a:t> </a:t>
            </a:r>
            <a:r>
              <a:rPr lang="en-US" b="0" i="0" dirty="0" err="1">
                <a:solidFill>
                  <a:srgbClr val="0D0D0D"/>
                </a:solidFill>
                <a:effectLst/>
                <a:latin typeface="Söhne"/>
              </a:rPr>
              <a:t>gây</a:t>
            </a:r>
            <a:r>
              <a:rPr lang="en-US" b="0" i="0" dirty="0">
                <a:solidFill>
                  <a:srgbClr val="0D0D0D"/>
                </a:solidFill>
                <a:effectLst/>
                <a:latin typeface="Söhne"/>
              </a:rPr>
              <a:t> </a:t>
            </a:r>
            <a:r>
              <a:rPr lang="en-US" b="0" i="0" dirty="0" err="1">
                <a:solidFill>
                  <a:srgbClr val="0D0D0D"/>
                </a:solidFill>
                <a:effectLst/>
                <a:latin typeface="Söhne"/>
              </a:rPr>
              <a:t>tổn</a:t>
            </a:r>
            <a:r>
              <a:rPr lang="en-US" b="0" i="0" dirty="0">
                <a:solidFill>
                  <a:srgbClr val="0D0D0D"/>
                </a:solidFill>
                <a:effectLst/>
                <a:latin typeface="Söhne"/>
              </a:rPr>
              <a:t> </a:t>
            </a:r>
            <a:r>
              <a:rPr lang="en-US" b="0" i="0" dirty="0" err="1">
                <a:solidFill>
                  <a:srgbClr val="0D0D0D"/>
                </a:solidFill>
                <a:effectLst/>
                <a:latin typeface="Söhne"/>
              </a:rPr>
              <a:t>thất</a:t>
            </a:r>
            <a:r>
              <a:rPr lang="en-US" b="0" i="0" dirty="0">
                <a:solidFill>
                  <a:srgbClr val="0D0D0D"/>
                </a:solidFill>
                <a:effectLst/>
                <a:latin typeface="Söhne"/>
              </a:rPr>
              <a:t> </a:t>
            </a:r>
            <a:r>
              <a:rPr lang="en-US" b="0" i="0" dirty="0" err="1">
                <a:solidFill>
                  <a:srgbClr val="0D0D0D"/>
                </a:solidFill>
                <a:effectLst/>
                <a:latin typeface="Söhne"/>
              </a:rPr>
              <a:t>về</a:t>
            </a:r>
            <a:r>
              <a:rPr lang="en-US" b="0" i="0" dirty="0">
                <a:solidFill>
                  <a:srgbClr val="0D0D0D"/>
                </a:solidFill>
                <a:effectLst/>
                <a:latin typeface="Söhne"/>
              </a:rPr>
              <a:t> </a:t>
            </a:r>
            <a:r>
              <a:rPr lang="en-US" b="0" i="0" dirty="0" err="1">
                <a:solidFill>
                  <a:srgbClr val="0D0D0D"/>
                </a:solidFill>
                <a:effectLst/>
                <a:latin typeface="Söhne"/>
              </a:rPr>
              <a:t>nguồn</a:t>
            </a:r>
            <a:r>
              <a:rPr lang="en-US" b="0" i="0" dirty="0">
                <a:solidFill>
                  <a:srgbClr val="0D0D0D"/>
                </a:solidFill>
                <a:effectLst/>
                <a:latin typeface="Söhne"/>
              </a:rPr>
              <a:t> </a:t>
            </a:r>
            <a:r>
              <a:rPr lang="en-US" b="0" i="0" dirty="0" err="1">
                <a:solidFill>
                  <a:srgbClr val="0D0D0D"/>
                </a:solidFill>
                <a:effectLst/>
                <a:latin typeface="Söhne"/>
              </a:rPr>
              <a:t>nhân</a:t>
            </a:r>
            <a:r>
              <a:rPr lang="en-US" b="0" i="0" dirty="0">
                <a:solidFill>
                  <a:srgbClr val="0D0D0D"/>
                </a:solidFill>
                <a:effectLst/>
                <a:latin typeface="Söhne"/>
              </a:rPr>
              <a:t> </a:t>
            </a:r>
            <a:r>
              <a:rPr lang="en-US" b="0" i="0" dirty="0" err="1">
                <a:solidFill>
                  <a:srgbClr val="0D0D0D"/>
                </a:solidFill>
                <a:effectLst/>
                <a:latin typeface="Söhne"/>
              </a:rPr>
              <a:t>lực</a:t>
            </a:r>
            <a:r>
              <a:rPr lang="en-US" b="0" i="0" dirty="0">
                <a:solidFill>
                  <a:srgbClr val="0D0D0D"/>
                </a:solidFill>
                <a:effectLst/>
                <a:latin typeface="Söhne"/>
              </a:rPr>
              <a:t> </a:t>
            </a:r>
            <a:r>
              <a:rPr lang="en-US" b="0" i="0" dirty="0" err="1">
                <a:solidFill>
                  <a:srgbClr val="0D0D0D"/>
                </a:solidFill>
                <a:effectLst/>
                <a:latin typeface="Söhne"/>
              </a:rPr>
              <a:t>mà</a:t>
            </a:r>
            <a:r>
              <a:rPr lang="en-US" b="0" i="0" dirty="0">
                <a:solidFill>
                  <a:srgbClr val="0D0D0D"/>
                </a:solidFill>
                <a:effectLst/>
                <a:latin typeface="Söhne"/>
              </a:rPr>
              <a:t> </a:t>
            </a:r>
            <a:r>
              <a:rPr lang="en-US" b="0" i="0" dirty="0" err="1">
                <a:solidFill>
                  <a:srgbClr val="0D0D0D"/>
                </a:solidFill>
                <a:effectLst/>
                <a:latin typeface="Söhne"/>
              </a:rPr>
              <a:t>còn</a:t>
            </a:r>
            <a:r>
              <a:rPr lang="en-US" b="0" i="0" dirty="0">
                <a:solidFill>
                  <a:srgbClr val="0D0D0D"/>
                </a:solidFill>
                <a:effectLst/>
                <a:latin typeface="Söhne"/>
              </a:rPr>
              <a:t> </a:t>
            </a:r>
            <a:r>
              <a:rPr lang="en-US" b="0" i="0" dirty="0" err="1">
                <a:solidFill>
                  <a:srgbClr val="0D0D0D"/>
                </a:solidFill>
                <a:effectLst/>
                <a:latin typeface="Söhne"/>
              </a:rPr>
              <a:t>tác</a:t>
            </a:r>
            <a:r>
              <a:rPr lang="en-US" b="0" i="0" dirty="0">
                <a:solidFill>
                  <a:srgbClr val="0D0D0D"/>
                </a:solidFill>
                <a:effectLst/>
                <a:latin typeface="Söhne"/>
              </a:rPr>
              <a:t> </a:t>
            </a:r>
            <a:r>
              <a:rPr lang="en-US" b="0" i="0" dirty="0" err="1">
                <a:solidFill>
                  <a:srgbClr val="0D0D0D"/>
                </a:solidFill>
                <a:effectLst/>
                <a:latin typeface="Söhne"/>
              </a:rPr>
              <a:t>động</a:t>
            </a:r>
            <a:r>
              <a:rPr lang="en-US" b="0" i="0" dirty="0">
                <a:solidFill>
                  <a:srgbClr val="0D0D0D"/>
                </a:solidFill>
                <a:effectLst/>
                <a:latin typeface="Söhne"/>
              </a:rPr>
              <a:t> </a:t>
            </a:r>
            <a:r>
              <a:rPr lang="en-US" b="0" i="0" dirty="0" err="1">
                <a:solidFill>
                  <a:srgbClr val="0D0D0D"/>
                </a:solidFill>
                <a:effectLst/>
                <a:latin typeface="Söhne"/>
              </a:rPr>
              <a:t>đáng</a:t>
            </a:r>
            <a:r>
              <a:rPr lang="en-US" b="0" i="0" dirty="0">
                <a:solidFill>
                  <a:srgbClr val="0D0D0D"/>
                </a:solidFill>
                <a:effectLst/>
                <a:latin typeface="Söhne"/>
              </a:rPr>
              <a:t> </a:t>
            </a:r>
            <a:r>
              <a:rPr lang="en-US" b="0" i="0" dirty="0" err="1">
                <a:solidFill>
                  <a:srgbClr val="0D0D0D"/>
                </a:solidFill>
                <a:effectLst/>
                <a:latin typeface="Söhne"/>
              </a:rPr>
              <a:t>kể</a:t>
            </a:r>
            <a:r>
              <a:rPr lang="en-US" b="0" i="0" dirty="0">
                <a:solidFill>
                  <a:srgbClr val="0D0D0D"/>
                </a:solidFill>
                <a:effectLst/>
                <a:latin typeface="Söhne"/>
              </a:rPr>
              <a:t> </a:t>
            </a:r>
            <a:r>
              <a:rPr lang="en-US" b="0" i="0" dirty="0" err="1">
                <a:solidFill>
                  <a:srgbClr val="0D0D0D"/>
                </a:solidFill>
                <a:effectLst/>
                <a:latin typeface="Söhne"/>
              </a:rPr>
              <a:t>đến</a:t>
            </a:r>
            <a:r>
              <a:rPr lang="en-US" b="0" i="0" dirty="0">
                <a:solidFill>
                  <a:srgbClr val="0D0D0D"/>
                </a:solidFill>
                <a:effectLst/>
                <a:latin typeface="Söhne"/>
              </a:rPr>
              <a:t> </a:t>
            </a:r>
            <a:r>
              <a:rPr lang="en-US" b="0" i="0" dirty="0" err="1">
                <a:solidFill>
                  <a:srgbClr val="0D0D0D"/>
                </a:solidFill>
                <a:effectLst/>
                <a:latin typeface="Söhne"/>
              </a:rPr>
              <a:t>sản</a:t>
            </a:r>
            <a:r>
              <a:rPr lang="en-US" b="0" i="0" dirty="0">
                <a:solidFill>
                  <a:srgbClr val="0D0D0D"/>
                </a:solidFill>
                <a:effectLst/>
                <a:latin typeface="Söhne"/>
              </a:rPr>
              <a:t> </a:t>
            </a:r>
            <a:r>
              <a:rPr lang="en-US" b="0" i="0" dirty="0" err="1">
                <a:solidFill>
                  <a:srgbClr val="0D0D0D"/>
                </a:solidFill>
                <a:effectLst/>
                <a:latin typeface="Söhne"/>
              </a:rPr>
              <a:t>xuất</a:t>
            </a:r>
            <a:r>
              <a:rPr lang="en-US" b="0" i="0" dirty="0">
                <a:solidFill>
                  <a:srgbClr val="0D0D0D"/>
                </a:solidFill>
                <a:effectLst/>
                <a:latin typeface="Söhne"/>
              </a:rPr>
              <a:t> </a:t>
            </a:r>
            <a:r>
              <a:rPr lang="en-US" b="0" i="0" dirty="0" err="1">
                <a:solidFill>
                  <a:srgbClr val="0D0D0D"/>
                </a:solidFill>
                <a:effectLst/>
                <a:latin typeface="Söhne"/>
              </a:rPr>
              <a:t>và</a:t>
            </a:r>
            <a:r>
              <a:rPr lang="en-US" b="0" i="0" dirty="0">
                <a:solidFill>
                  <a:srgbClr val="0D0D0D"/>
                </a:solidFill>
                <a:effectLst/>
                <a:latin typeface="Söhne"/>
              </a:rPr>
              <a:t> </a:t>
            </a:r>
            <a:r>
              <a:rPr lang="en-US" b="0" i="0" dirty="0" err="1">
                <a:solidFill>
                  <a:srgbClr val="0D0D0D"/>
                </a:solidFill>
                <a:effectLst/>
                <a:latin typeface="Söhne"/>
              </a:rPr>
              <a:t>uy</a:t>
            </a:r>
            <a:r>
              <a:rPr lang="en-US" b="0" i="0" dirty="0">
                <a:solidFill>
                  <a:srgbClr val="0D0D0D"/>
                </a:solidFill>
                <a:effectLst/>
                <a:latin typeface="Söhne"/>
              </a:rPr>
              <a:t> </a:t>
            </a:r>
            <a:r>
              <a:rPr lang="en-US" b="0" i="0" dirty="0" err="1">
                <a:solidFill>
                  <a:srgbClr val="0D0D0D"/>
                </a:solidFill>
                <a:effectLst/>
                <a:latin typeface="Söhne"/>
              </a:rPr>
              <a:t>tín</a:t>
            </a:r>
            <a:r>
              <a:rPr lang="en-US" b="0" i="0" dirty="0">
                <a:solidFill>
                  <a:srgbClr val="0D0D0D"/>
                </a:solidFill>
                <a:effectLst/>
                <a:latin typeface="Söhne"/>
              </a:rPr>
              <a:t> </a:t>
            </a:r>
            <a:r>
              <a:rPr lang="en-US" b="0" i="0" dirty="0" err="1">
                <a:solidFill>
                  <a:srgbClr val="0D0D0D"/>
                </a:solidFill>
                <a:effectLst/>
                <a:latin typeface="Söhne"/>
              </a:rPr>
              <a:t>của</a:t>
            </a:r>
            <a:r>
              <a:rPr lang="en-US" b="0" i="0" dirty="0">
                <a:solidFill>
                  <a:srgbClr val="0D0D0D"/>
                </a:solidFill>
                <a:effectLst/>
                <a:latin typeface="Söhne"/>
              </a:rPr>
              <a:t> </a:t>
            </a:r>
            <a:r>
              <a:rPr lang="en-US" b="0" i="0" dirty="0" err="1">
                <a:solidFill>
                  <a:srgbClr val="0D0D0D"/>
                </a:solidFill>
                <a:effectLst/>
                <a:latin typeface="Söhne"/>
              </a:rPr>
              <a:t>doanh</a:t>
            </a:r>
            <a:r>
              <a:rPr lang="en-US" b="0" i="0" dirty="0">
                <a:solidFill>
                  <a:srgbClr val="0D0D0D"/>
                </a:solidFill>
                <a:effectLst/>
                <a:latin typeface="Söhne"/>
              </a:rPr>
              <a:t> </a:t>
            </a:r>
            <a:r>
              <a:rPr lang="en-US" b="0" i="0" dirty="0" err="1">
                <a:solidFill>
                  <a:srgbClr val="0D0D0D"/>
                </a:solidFill>
                <a:effectLst/>
                <a:latin typeface="Söhne"/>
              </a:rPr>
              <a:t>nghiệp</a:t>
            </a:r>
            <a:r>
              <a:rPr lang="en-US" sz="2000" dirty="0">
                <a:ea typeface="+mn-lt"/>
                <a:cs typeface="+mn-lt"/>
              </a:rPr>
              <a:t>:</a:t>
            </a:r>
            <a:endParaRPr lang="en-US" dirty="0"/>
          </a:p>
          <a:p>
            <a:pPr marL="730885" lvl="1" indent="-304165"/>
            <a:r>
              <a:rPr lang="en-US" i="0" dirty="0" err="1">
                <a:solidFill>
                  <a:srgbClr val="0D0D0D"/>
                </a:solidFill>
                <a:effectLst/>
                <a:latin typeface="Söhne"/>
              </a:rPr>
              <a:t>Sự</a:t>
            </a:r>
            <a:r>
              <a:rPr lang="en-US" i="0" dirty="0">
                <a:solidFill>
                  <a:srgbClr val="0D0D0D"/>
                </a:solidFill>
                <a:effectLst/>
                <a:latin typeface="Söhne"/>
              </a:rPr>
              <a:t> </a:t>
            </a:r>
            <a:r>
              <a:rPr lang="en-US" i="0" dirty="0" err="1">
                <a:solidFill>
                  <a:srgbClr val="0D0D0D"/>
                </a:solidFill>
                <a:effectLst/>
                <a:latin typeface="Söhne"/>
              </a:rPr>
              <a:t>Cố</a:t>
            </a:r>
            <a:r>
              <a:rPr lang="en-US" i="0" dirty="0">
                <a:solidFill>
                  <a:srgbClr val="0D0D0D"/>
                </a:solidFill>
                <a:effectLst/>
                <a:latin typeface="Söhne"/>
              </a:rPr>
              <a:t> Trong </a:t>
            </a:r>
            <a:r>
              <a:rPr lang="en-US" i="0" dirty="0" err="1">
                <a:solidFill>
                  <a:srgbClr val="0D0D0D"/>
                </a:solidFill>
                <a:effectLst/>
                <a:latin typeface="Söhne"/>
              </a:rPr>
              <a:t>Quá</a:t>
            </a:r>
            <a:r>
              <a:rPr lang="en-US" i="0" dirty="0">
                <a:solidFill>
                  <a:srgbClr val="0D0D0D"/>
                </a:solidFill>
                <a:effectLst/>
                <a:latin typeface="Söhne"/>
              </a:rPr>
              <a:t> </a:t>
            </a:r>
            <a:r>
              <a:rPr lang="en-US" i="0" dirty="0" err="1">
                <a:solidFill>
                  <a:srgbClr val="0D0D0D"/>
                </a:solidFill>
                <a:effectLst/>
                <a:latin typeface="Söhne"/>
              </a:rPr>
              <a:t>Trình</a:t>
            </a:r>
            <a:r>
              <a:rPr lang="en-US" i="0" dirty="0">
                <a:solidFill>
                  <a:srgbClr val="0D0D0D"/>
                </a:solidFill>
                <a:effectLst/>
                <a:latin typeface="Söhne"/>
              </a:rPr>
              <a:t> </a:t>
            </a:r>
            <a:r>
              <a:rPr lang="en-US" i="0" dirty="0" err="1">
                <a:solidFill>
                  <a:srgbClr val="0D0D0D"/>
                </a:solidFill>
                <a:effectLst/>
                <a:latin typeface="Söhne"/>
              </a:rPr>
              <a:t>Vận</a:t>
            </a:r>
            <a:r>
              <a:rPr lang="en-US" i="0" dirty="0">
                <a:solidFill>
                  <a:srgbClr val="0D0D0D"/>
                </a:solidFill>
                <a:effectLst/>
                <a:latin typeface="Söhne"/>
              </a:rPr>
              <a:t> </a:t>
            </a:r>
            <a:r>
              <a:rPr lang="en-US" i="0" dirty="0" err="1">
                <a:solidFill>
                  <a:srgbClr val="0D0D0D"/>
                </a:solidFill>
                <a:effectLst/>
                <a:latin typeface="Söhne"/>
              </a:rPr>
              <a:t>Hành</a:t>
            </a:r>
            <a:r>
              <a:rPr lang="en-US" i="0" dirty="0">
                <a:solidFill>
                  <a:srgbClr val="0D0D0D"/>
                </a:solidFill>
                <a:effectLst/>
                <a:latin typeface="Söhne"/>
              </a:rPr>
              <a:t> </a:t>
            </a:r>
            <a:r>
              <a:rPr lang="en-US" i="0" dirty="0" err="1">
                <a:solidFill>
                  <a:srgbClr val="0D0D0D"/>
                </a:solidFill>
                <a:effectLst/>
                <a:latin typeface="Söhne"/>
              </a:rPr>
              <a:t>Máy</a:t>
            </a:r>
            <a:r>
              <a:rPr lang="en-US" i="0" dirty="0">
                <a:solidFill>
                  <a:srgbClr val="0D0D0D"/>
                </a:solidFill>
                <a:effectLst/>
                <a:latin typeface="Söhne"/>
              </a:rPr>
              <a:t> </a:t>
            </a:r>
            <a:r>
              <a:rPr lang="en-US" i="0" dirty="0" err="1">
                <a:solidFill>
                  <a:srgbClr val="0D0D0D"/>
                </a:solidFill>
                <a:effectLst/>
                <a:latin typeface="Söhne"/>
              </a:rPr>
              <a:t>Móc</a:t>
            </a:r>
            <a:endParaRPr lang="en-US" i="0" dirty="0">
              <a:solidFill>
                <a:srgbClr val="0D0D0D"/>
              </a:solidFill>
              <a:effectLst/>
              <a:latin typeface="Söhne"/>
            </a:endParaRPr>
          </a:p>
          <a:p>
            <a:pPr marL="730885" lvl="1" indent="-304165"/>
            <a:r>
              <a:rPr lang="vi-VN" dirty="0"/>
              <a:t>Thiếu An Toàn Lao Động và Huấn Luyện Chưa Đủ</a:t>
            </a:r>
            <a:endParaRPr lang="en-US" dirty="0"/>
          </a:p>
          <a:p>
            <a:pPr marL="730885" lvl="1" indent="-304165"/>
            <a:r>
              <a:rPr lang="vi-VN" dirty="0"/>
              <a:t>Tác Động Của Các Yếu Tố Môi Trường</a:t>
            </a:r>
            <a:endParaRPr lang="en-US" dirty="0"/>
          </a:p>
        </p:txBody>
      </p:sp>
      <p:pic>
        <p:nvPicPr>
          <p:cNvPr id="5" name="Picture 4">
            <a:extLst>
              <a:ext uri="{FF2B5EF4-FFF2-40B4-BE49-F238E27FC236}">
                <a16:creationId xmlns:a16="http://schemas.microsoft.com/office/drawing/2014/main" id="{D7BA3589-C045-1720-CFC0-AACCE69A2D7C}"/>
              </a:ext>
            </a:extLst>
          </p:cNvPr>
          <p:cNvPicPr>
            <a:picLocks noChangeAspect="1"/>
          </p:cNvPicPr>
          <p:nvPr/>
        </p:nvPicPr>
        <p:blipFill>
          <a:blip r:embed="rId3"/>
          <a:stretch>
            <a:fillRect/>
          </a:stretch>
        </p:blipFill>
        <p:spPr>
          <a:xfrm>
            <a:off x="9838828" y="6093296"/>
            <a:ext cx="2160240" cy="668924"/>
          </a:xfrm>
          <a:prstGeom prst="rect">
            <a:avLst/>
          </a:prstGeom>
        </p:spPr>
      </p:pic>
    </p:spTree>
    <p:extLst>
      <p:ext uri="{BB962C8B-B14F-4D97-AF65-F5344CB8AC3E}">
        <p14:creationId xmlns:p14="http://schemas.microsoft.com/office/powerpoint/2010/main" val="34228923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2495AC-828B-BF48-8A81-64460C8344D0}"/>
              </a:ext>
            </a:extLst>
          </p:cNvPr>
          <p:cNvSpPr>
            <a:spLocks noGrp="1"/>
          </p:cNvSpPr>
          <p:nvPr>
            <p:ph type="title"/>
          </p:nvPr>
        </p:nvSpPr>
        <p:spPr/>
        <p:txBody>
          <a:bodyPr/>
          <a:lstStyle/>
          <a:p>
            <a:r>
              <a:rPr lang="en-US" dirty="0" err="1">
                <a:latin typeface="UTM Aptima" panose="02040603050506020204" pitchFamily="18" charset="0"/>
              </a:rPr>
              <a:t>Tóm</a:t>
            </a:r>
            <a:r>
              <a:rPr lang="en-US" dirty="0">
                <a:latin typeface="UTM Aptima" panose="02040603050506020204" pitchFamily="18" charset="0"/>
              </a:rPr>
              <a:t> </a:t>
            </a:r>
            <a:r>
              <a:rPr lang="en-US" dirty="0" err="1">
                <a:latin typeface="UTM Aptima" panose="02040603050506020204" pitchFamily="18" charset="0"/>
              </a:rPr>
              <a:t>tắt</a:t>
            </a:r>
            <a:r>
              <a:rPr lang="en-US" dirty="0">
                <a:latin typeface="UTM Aptima" panose="02040603050506020204" pitchFamily="18" charset="0"/>
              </a:rPr>
              <a:t> </a:t>
            </a:r>
            <a:r>
              <a:rPr lang="en-US" dirty="0" err="1">
                <a:latin typeface="UTM Aptima" panose="02040603050506020204" pitchFamily="18" charset="0"/>
              </a:rPr>
              <a:t>bài</a:t>
            </a:r>
            <a:r>
              <a:rPr lang="en-US" dirty="0">
                <a:latin typeface="UTM Aptima" panose="02040603050506020204" pitchFamily="18" charset="0"/>
              </a:rPr>
              <a:t> </a:t>
            </a:r>
            <a:r>
              <a:rPr lang="en-US" dirty="0" err="1">
                <a:latin typeface="UTM Aptima" panose="02040603050506020204" pitchFamily="18" charset="0"/>
              </a:rPr>
              <a:t>học</a:t>
            </a:r>
            <a:endParaRPr lang="en-US" dirty="0">
              <a:latin typeface="UTM Aptima" panose="02040603050506020204" pitchFamily="18" charset="0"/>
            </a:endParaRPr>
          </a:p>
        </p:txBody>
      </p:sp>
      <p:sp>
        <p:nvSpPr>
          <p:cNvPr id="3" name="Content Placeholder 2">
            <a:extLst>
              <a:ext uri="{FF2B5EF4-FFF2-40B4-BE49-F238E27FC236}">
                <a16:creationId xmlns:a16="http://schemas.microsoft.com/office/drawing/2014/main" id="{11501951-E820-9A40-A58A-02C9B6F6CE8C}"/>
              </a:ext>
            </a:extLst>
          </p:cNvPr>
          <p:cNvSpPr>
            <a:spLocks noGrp="1"/>
          </p:cNvSpPr>
          <p:nvPr>
            <p:ph idx="1"/>
          </p:nvPr>
        </p:nvSpPr>
        <p:spPr/>
        <p:txBody>
          <a:bodyPr vert="horz" lIns="121899" tIns="60949" rIns="121899" bIns="60949" rtlCol="0" anchor="t">
            <a:normAutofit/>
          </a:bodyPr>
          <a:lstStyle/>
          <a:p>
            <a:pPr marL="304165" indent="-304165">
              <a:buClr>
                <a:schemeClr val="tx1"/>
              </a:buClr>
            </a:pPr>
            <a:r>
              <a:rPr lang="en-US" dirty="0">
                <a:latin typeface="UTM Avo" panose="02040603050506020204" pitchFamily="18" charset="0"/>
              </a:rPr>
              <a:t>1</a:t>
            </a:r>
            <a:r>
              <a:rPr lang="vi-VN" dirty="0"/>
              <a:t>. </a:t>
            </a:r>
            <a:r>
              <a:rPr lang="en-US" dirty="0"/>
              <a:t>An </a:t>
            </a:r>
            <a:r>
              <a:rPr lang="en-US" dirty="0" err="1"/>
              <a:t>toàn</a:t>
            </a:r>
            <a:r>
              <a:rPr lang="en-US" dirty="0"/>
              <a:t> </a:t>
            </a:r>
            <a:r>
              <a:rPr lang="en-US" dirty="0" err="1"/>
              <a:t>vệ</a:t>
            </a:r>
            <a:r>
              <a:rPr lang="en-US" dirty="0"/>
              <a:t> </a:t>
            </a:r>
            <a:r>
              <a:rPr lang="en-US" dirty="0" err="1"/>
              <a:t>sinh</a:t>
            </a:r>
            <a:r>
              <a:rPr lang="en-US" dirty="0"/>
              <a:t> </a:t>
            </a:r>
            <a:r>
              <a:rPr lang="en-US" dirty="0" err="1"/>
              <a:t>lao</a:t>
            </a:r>
            <a:r>
              <a:rPr lang="en-US" dirty="0"/>
              <a:t> </a:t>
            </a:r>
            <a:r>
              <a:rPr lang="en-US" dirty="0" err="1"/>
              <a:t>động</a:t>
            </a:r>
            <a:r>
              <a:rPr lang="en-US" dirty="0"/>
              <a:t> </a:t>
            </a:r>
            <a:r>
              <a:rPr lang="en-US" dirty="0" err="1"/>
              <a:t>đối</a:t>
            </a:r>
            <a:r>
              <a:rPr lang="en-US" dirty="0"/>
              <a:t> </a:t>
            </a:r>
            <a:r>
              <a:rPr lang="en-US" dirty="0" err="1"/>
              <a:t>với</a:t>
            </a:r>
            <a:r>
              <a:rPr lang="en-US" dirty="0"/>
              <a:t> </a:t>
            </a:r>
            <a:r>
              <a:rPr lang="en-US" dirty="0" err="1"/>
              <a:t>nhân</a:t>
            </a:r>
            <a:r>
              <a:rPr lang="en-US" dirty="0"/>
              <a:t> </a:t>
            </a:r>
            <a:r>
              <a:rPr lang="en-US" dirty="0" err="1"/>
              <a:t>viên</a:t>
            </a:r>
            <a:r>
              <a:rPr lang="en-US" dirty="0"/>
              <a:t> </a:t>
            </a:r>
            <a:r>
              <a:rPr lang="en-US" dirty="0" err="1"/>
              <a:t>chế</a:t>
            </a:r>
            <a:r>
              <a:rPr lang="en-US" dirty="0"/>
              <a:t> </a:t>
            </a:r>
            <a:r>
              <a:rPr lang="en-US" dirty="0" err="1"/>
              <a:t>biến</a:t>
            </a:r>
            <a:r>
              <a:rPr lang="en-US" dirty="0"/>
              <a:t> </a:t>
            </a:r>
            <a:r>
              <a:rPr lang="en-US" dirty="0" err="1"/>
              <a:t>để</a:t>
            </a:r>
            <a:r>
              <a:rPr lang="en-US" dirty="0"/>
              <a:t> </a:t>
            </a:r>
            <a:r>
              <a:rPr lang="en-US" dirty="0" err="1"/>
              <a:t>loại</a:t>
            </a:r>
            <a:r>
              <a:rPr lang="en-US" dirty="0"/>
              <a:t> </a:t>
            </a:r>
            <a:r>
              <a:rPr lang="en-US" dirty="0" err="1"/>
              <a:t>bỏ</a:t>
            </a:r>
            <a:r>
              <a:rPr lang="en-US" dirty="0"/>
              <a:t> </a:t>
            </a:r>
            <a:r>
              <a:rPr lang="en-US" dirty="0" err="1"/>
              <a:t>tạp</a:t>
            </a:r>
            <a:r>
              <a:rPr lang="en-US" dirty="0"/>
              <a:t> </a:t>
            </a:r>
            <a:r>
              <a:rPr lang="en-US" dirty="0" err="1"/>
              <a:t>chất</a:t>
            </a:r>
            <a:r>
              <a:rPr lang="en-US" dirty="0"/>
              <a:t> </a:t>
            </a:r>
            <a:r>
              <a:rPr lang="en-US" dirty="0" err="1"/>
              <a:t>và</a:t>
            </a:r>
            <a:r>
              <a:rPr lang="en-US" dirty="0"/>
              <a:t> </a:t>
            </a:r>
            <a:r>
              <a:rPr lang="en-US" dirty="0" err="1"/>
              <a:t>tăng</a:t>
            </a:r>
            <a:r>
              <a:rPr lang="en-US" dirty="0"/>
              <a:t> </a:t>
            </a:r>
            <a:r>
              <a:rPr lang="en-US" dirty="0" err="1"/>
              <a:t>độ</a:t>
            </a:r>
            <a:r>
              <a:rPr lang="en-US" dirty="0"/>
              <a:t> </a:t>
            </a:r>
            <a:r>
              <a:rPr lang="en-US" dirty="0" err="1"/>
              <a:t>đồng</a:t>
            </a:r>
            <a:r>
              <a:rPr lang="en-US" dirty="0"/>
              <a:t> </a:t>
            </a:r>
            <a:r>
              <a:rPr lang="en-US" dirty="0" err="1"/>
              <a:t>nhất</a:t>
            </a:r>
            <a:r>
              <a:rPr lang="en-US" dirty="0"/>
              <a:t> </a:t>
            </a:r>
            <a:r>
              <a:rPr lang="en-US" dirty="0" err="1"/>
              <a:t>của</a:t>
            </a:r>
            <a:r>
              <a:rPr lang="en-US" dirty="0"/>
              <a:t> </a:t>
            </a:r>
            <a:r>
              <a:rPr lang="en-US" dirty="0" err="1"/>
              <a:t>chất</a:t>
            </a:r>
            <a:r>
              <a:rPr lang="en-US" dirty="0"/>
              <a:t> </a:t>
            </a:r>
            <a:r>
              <a:rPr lang="en-US" dirty="0" err="1"/>
              <a:t>lỏng</a:t>
            </a:r>
            <a:r>
              <a:rPr lang="en-US" dirty="0"/>
              <a:t> </a:t>
            </a:r>
            <a:r>
              <a:rPr lang="en-US" dirty="0" err="1"/>
              <a:t>cao</a:t>
            </a:r>
            <a:r>
              <a:rPr lang="en-US" dirty="0"/>
              <a:t> </a:t>
            </a:r>
            <a:r>
              <a:rPr lang="en-US" dirty="0" err="1"/>
              <a:t>su</a:t>
            </a:r>
            <a:endParaRPr lang="vi-VN" dirty="0"/>
          </a:p>
          <a:p>
            <a:pPr marL="304165" indent="-304165">
              <a:buClr>
                <a:schemeClr val="tx1"/>
              </a:buClr>
            </a:pPr>
            <a:r>
              <a:rPr lang="en-US" dirty="0">
                <a:latin typeface="UTM Avo" panose="02040603050506020204" pitchFamily="18" charset="0"/>
              </a:rPr>
              <a:t>2</a:t>
            </a:r>
            <a:r>
              <a:rPr lang="vi-VN" dirty="0"/>
              <a:t>. </a:t>
            </a:r>
            <a:r>
              <a:rPr lang="en-US" dirty="0"/>
              <a:t>An </a:t>
            </a:r>
            <a:r>
              <a:rPr lang="en-US" dirty="0" err="1"/>
              <a:t>toàn</a:t>
            </a:r>
            <a:r>
              <a:rPr lang="en-US" dirty="0"/>
              <a:t> </a:t>
            </a:r>
            <a:r>
              <a:rPr lang="en-US" dirty="0" err="1"/>
              <a:t>vệ</a:t>
            </a:r>
            <a:r>
              <a:rPr lang="en-US" dirty="0"/>
              <a:t> </a:t>
            </a:r>
            <a:r>
              <a:rPr lang="en-US" dirty="0" err="1"/>
              <a:t>sinh</a:t>
            </a:r>
            <a:r>
              <a:rPr lang="en-US" dirty="0"/>
              <a:t> </a:t>
            </a:r>
            <a:r>
              <a:rPr lang="en-US" dirty="0" err="1"/>
              <a:t>lao</a:t>
            </a:r>
            <a:r>
              <a:rPr lang="en-US" dirty="0"/>
              <a:t> </a:t>
            </a:r>
            <a:r>
              <a:rPr lang="en-US" dirty="0" err="1"/>
              <a:t>động</a:t>
            </a:r>
            <a:r>
              <a:rPr lang="en-US" dirty="0"/>
              <a:t> </a:t>
            </a:r>
            <a:r>
              <a:rPr lang="en-US" dirty="0" err="1"/>
              <a:t>đối</a:t>
            </a:r>
            <a:r>
              <a:rPr lang="en-US" dirty="0"/>
              <a:t> </a:t>
            </a:r>
            <a:r>
              <a:rPr lang="en-US" dirty="0" err="1"/>
              <a:t>với</a:t>
            </a:r>
            <a:r>
              <a:rPr lang="en-US" dirty="0"/>
              <a:t> </a:t>
            </a:r>
            <a:r>
              <a:rPr lang="en-US" dirty="0" err="1"/>
              <a:t>nhân</a:t>
            </a:r>
            <a:r>
              <a:rPr lang="en-US" dirty="0"/>
              <a:t> </a:t>
            </a:r>
            <a:r>
              <a:rPr lang="en-US" dirty="0" err="1"/>
              <a:t>viên</a:t>
            </a:r>
            <a:r>
              <a:rPr lang="en-US" dirty="0"/>
              <a:t> </a:t>
            </a:r>
            <a:r>
              <a:rPr lang="en-US" dirty="0" err="1"/>
              <a:t>vận</a:t>
            </a:r>
            <a:r>
              <a:rPr lang="en-US" dirty="0"/>
              <a:t> </a:t>
            </a:r>
            <a:r>
              <a:rPr lang="en-US" dirty="0" err="1"/>
              <a:t>hành</a:t>
            </a:r>
            <a:r>
              <a:rPr lang="en-US" dirty="0"/>
              <a:t> </a:t>
            </a:r>
            <a:r>
              <a:rPr lang="en-US" dirty="0" err="1"/>
              <a:t>lò</a:t>
            </a:r>
            <a:r>
              <a:rPr lang="en-US" dirty="0"/>
              <a:t> </a:t>
            </a:r>
            <a:r>
              <a:rPr lang="en-US" dirty="0" err="1"/>
              <a:t>sấy</a:t>
            </a:r>
            <a:r>
              <a:rPr lang="en-US" dirty="0"/>
              <a:t> </a:t>
            </a:r>
            <a:r>
              <a:rPr lang="en-US" dirty="0" err="1"/>
              <a:t>chất</a:t>
            </a:r>
            <a:r>
              <a:rPr lang="en-US" dirty="0"/>
              <a:t> </a:t>
            </a:r>
            <a:r>
              <a:rPr lang="en-US" dirty="0" err="1"/>
              <a:t>lỏng</a:t>
            </a:r>
            <a:r>
              <a:rPr lang="en-US" dirty="0"/>
              <a:t> </a:t>
            </a:r>
            <a:r>
              <a:rPr lang="en-US" dirty="0" err="1"/>
              <a:t>cao</a:t>
            </a:r>
            <a:r>
              <a:rPr lang="en-US" dirty="0"/>
              <a:t> </a:t>
            </a:r>
            <a:r>
              <a:rPr lang="en-US" dirty="0" err="1"/>
              <a:t>su</a:t>
            </a:r>
            <a:endParaRPr lang="vi-VN" dirty="0"/>
          </a:p>
          <a:p>
            <a:pPr marL="304165" indent="-304165">
              <a:buClr>
                <a:schemeClr val="tx1"/>
              </a:buClr>
            </a:pPr>
            <a:r>
              <a:rPr lang="en-US" dirty="0">
                <a:latin typeface="UTM Avo" panose="02040603050506020204" pitchFamily="18" charset="0"/>
              </a:rPr>
              <a:t>3</a:t>
            </a:r>
            <a:r>
              <a:rPr lang="vi-VN" dirty="0"/>
              <a:t>. </a:t>
            </a:r>
            <a:r>
              <a:rPr lang="en-US" dirty="0"/>
              <a:t>An </a:t>
            </a:r>
            <a:r>
              <a:rPr lang="en-US" dirty="0" err="1"/>
              <a:t>toàn</a:t>
            </a:r>
            <a:r>
              <a:rPr lang="en-US" dirty="0"/>
              <a:t> </a:t>
            </a:r>
            <a:r>
              <a:rPr lang="en-US" dirty="0" err="1"/>
              <a:t>vệ</a:t>
            </a:r>
            <a:r>
              <a:rPr lang="en-US" dirty="0"/>
              <a:t> </a:t>
            </a:r>
            <a:r>
              <a:rPr lang="en-US" dirty="0" err="1"/>
              <a:t>sinh</a:t>
            </a:r>
            <a:r>
              <a:rPr lang="en-US" dirty="0"/>
              <a:t> </a:t>
            </a:r>
            <a:r>
              <a:rPr lang="en-US" dirty="0" err="1"/>
              <a:t>lao</a:t>
            </a:r>
            <a:r>
              <a:rPr lang="en-US" dirty="0"/>
              <a:t> </a:t>
            </a:r>
            <a:r>
              <a:rPr lang="en-US" dirty="0" err="1"/>
              <a:t>động</a:t>
            </a:r>
            <a:r>
              <a:rPr lang="en-US" dirty="0"/>
              <a:t> </a:t>
            </a:r>
            <a:r>
              <a:rPr lang="en-US" dirty="0" err="1"/>
              <a:t>đối</a:t>
            </a:r>
            <a:r>
              <a:rPr lang="en-US" dirty="0"/>
              <a:t> </a:t>
            </a:r>
            <a:r>
              <a:rPr lang="en-US" dirty="0" err="1"/>
              <a:t>với</a:t>
            </a:r>
            <a:r>
              <a:rPr lang="en-US" dirty="0"/>
              <a:t> </a:t>
            </a:r>
            <a:r>
              <a:rPr lang="en-US" dirty="0" err="1"/>
              <a:t>nhân</a:t>
            </a:r>
            <a:r>
              <a:rPr lang="en-US" dirty="0"/>
              <a:t> </a:t>
            </a:r>
            <a:r>
              <a:rPr lang="en-US" dirty="0" err="1"/>
              <a:t>viên</a:t>
            </a:r>
            <a:r>
              <a:rPr lang="en-US" dirty="0"/>
              <a:t> </a:t>
            </a:r>
            <a:r>
              <a:rPr lang="en-US" dirty="0" err="1"/>
              <a:t>vận</a:t>
            </a:r>
            <a:r>
              <a:rPr lang="en-US" dirty="0"/>
              <a:t> </a:t>
            </a:r>
            <a:r>
              <a:rPr lang="en-US" dirty="0" err="1"/>
              <a:t>hành</a:t>
            </a:r>
            <a:r>
              <a:rPr lang="en-US" dirty="0"/>
              <a:t> </a:t>
            </a:r>
            <a:r>
              <a:rPr lang="en-US" dirty="0" err="1"/>
              <a:t>máy</a:t>
            </a:r>
            <a:r>
              <a:rPr lang="en-US" dirty="0"/>
              <a:t> </a:t>
            </a:r>
            <a:r>
              <a:rPr lang="en-US" dirty="0" err="1"/>
              <a:t>ép</a:t>
            </a:r>
            <a:r>
              <a:rPr lang="en-US" dirty="0"/>
              <a:t> </a:t>
            </a:r>
            <a:r>
              <a:rPr lang="en-US" dirty="0" err="1"/>
              <a:t>khuôn</a:t>
            </a:r>
            <a:r>
              <a:rPr lang="en-US" dirty="0"/>
              <a:t> </a:t>
            </a:r>
            <a:r>
              <a:rPr lang="en-US" dirty="0" err="1"/>
              <a:t>bằng</a:t>
            </a:r>
            <a:r>
              <a:rPr lang="en-US" dirty="0"/>
              <a:t> </a:t>
            </a:r>
            <a:r>
              <a:rPr lang="en-US" dirty="0" err="1"/>
              <a:t>chất</a:t>
            </a:r>
            <a:r>
              <a:rPr lang="en-US" dirty="0"/>
              <a:t> </a:t>
            </a:r>
            <a:r>
              <a:rPr lang="en-US" dirty="0" err="1"/>
              <a:t>lỏng</a:t>
            </a:r>
            <a:r>
              <a:rPr lang="en-US" dirty="0"/>
              <a:t> </a:t>
            </a:r>
            <a:r>
              <a:rPr lang="en-US" dirty="0" err="1"/>
              <a:t>cao</a:t>
            </a:r>
            <a:r>
              <a:rPr lang="en-US" dirty="0"/>
              <a:t> </a:t>
            </a:r>
            <a:r>
              <a:rPr lang="en-US" dirty="0" err="1"/>
              <a:t>su</a:t>
            </a:r>
            <a:r>
              <a:rPr lang="en-US" dirty="0"/>
              <a:t> </a:t>
            </a:r>
            <a:r>
              <a:rPr lang="en-US" dirty="0" err="1"/>
              <a:t>để</a:t>
            </a:r>
            <a:r>
              <a:rPr lang="en-US" dirty="0"/>
              <a:t> </a:t>
            </a:r>
            <a:r>
              <a:rPr lang="en-US" dirty="0" err="1"/>
              <a:t>cho</a:t>
            </a:r>
            <a:r>
              <a:rPr lang="en-US" dirty="0"/>
              <a:t> </a:t>
            </a:r>
            <a:r>
              <a:rPr lang="en-US" dirty="0" err="1"/>
              <a:t>ra</a:t>
            </a:r>
            <a:r>
              <a:rPr lang="en-US" dirty="0"/>
              <a:t> </a:t>
            </a:r>
            <a:r>
              <a:rPr lang="en-US" dirty="0" err="1"/>
              <a:t>các</a:t>
            </a:r>
            <a:r>
              <a:rPr lang="en-US" dirty="0"/>
              <a:t> </a:t>
            </a:r>
            <a:r>
              <a:rPr lang="en-US" dirty="0" err="1"/>
              <a:t>sản</a:t>
            </a:r>
            <a:r>
              <a:rPr lang="en-US" dirty="0"/>
              <a:t> </a:t>
            </a:r>
            <a:r>
              <a:rPr lang="en-US" dirty="0" err="1"/>
              <a:t>phẩm</a:t>
            </a:r>
            <a:r>
              <a:rPr lang="en-US" dirty="0"/>
              <a:t> </a:t>
            </a:r>
            <a:r>
              <a:rPr lang="en-US" dirty="0" err="1"/>
              <a:t>cuối</a:t>
            </a:r>
            <a:r>
              <a:rPr lang="en-US" dirty="0"/>
              <a:t> </a:t>
            </a:r>
            <a:r>
              <a:rPr lang="en-US" dirty="0" err="1"/>
              <a:t>cùng</a:t>
            </a:r>
            <a:endParaRPr lang="vi-VN" dirty="0"/>
          </a:p>
          <a:p>
            <a:pPr marL="304165" indent="-304165">
              <a:buClr>
                <a:schemeClr val="tx1"/>
              </a:buClr>
            </a:pPr>
            <a:r>
              <a:rPr lang="en-US" dirty="0">
                <a:latin typeface="UTM Avo" panose="02040603050506020204" pitchFamily="18" charset="0"/>
              </a:rPr>
              <a:t>4</a:t>
            </a:r>
            <a:r>
              <a:rPr lang="vi-VN" dirty="0"/>
              <a:t>. An toàn vệ sinh lao động đối với nhân viên kiểm tra chất lượng sản phẩm cao su</a:t>
            </a:r>
          </a:p>
        </p:txBody>
      </p:sp>
      <p:pic>
        <p:nvPicPr>
          <p:cNvPr id="5" name="Picture 4">
            <a:extLst>
              <a:ext uri="{FF2B5EF4-FFF2-40B4-BE49-F238E27FC236}">
                <a16:creationId xmlns:a16="http://schemas.microsoft.com/office/drawing/2014/main" id="{D39EE1F3-13EB-C7CA-933E-59DA83F7F16B}"/>
              </a:ext>
            </a:extLst>
          </p:cNvPr>
          <p:cNvPicPr>
            <a:picLocks noChangeAspect="1"/>
          </p:cNvPicPr>
          <p:nvPr/>
        </p:nvPicPr>
        <p:blipFill>
          <a:blip r:embed="rId2"/>
          <a:stretch>
            <a:fillRect/>
          </a:stretch>
        </p:blipFill>
        <p:spPr>
          <a:xfrm>
            <a:off x="9838828" y="6021288"/>
            <a:ext cx="2160240" cy="668924"/>
          </a:xfrm>
          <a:prstGeom prst="rect">
            <a:avLst/>
          </a:prstGeom>
        </p:spPr>
      </p:pic>
    </p:spTree>
    <p:extLst>
      <p:ext uri="{BB962C8B-B14F-4D97-AF65-F5344CB8AC3E}">
        <p14:creationId xmlns:p14="http://schemas.microsoft.com/office/powerpoint/2010/main" val="17156949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en-US" dirty="0" err="1">
                <a:solidFill>
                  <a:schemeClr val="accent4"/>
                </a:solidFill>
                <a:latin typeface="UTM Aptima" panose="02040603050506020204" pitchFamily="18" charset="0"/>
              </a:rPr>
              <a:t>Chế</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biến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để</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loại</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bỏ</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tạp</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chất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và</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tăng</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độ</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đồng</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nhất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của</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chất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lỏng</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cao</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su</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fontScale="92500" lnSpcReduction="10000"/>
          </a:bodyPr>
          <a:lstStyle/>
          <a:p>
            <a:pPr marL="0" indent="0">
              <a:buNone/>
            </a:pPr>
            <a:r>
              <a:rPr lang="en-US" sz="2400" b="1" i="0" dirty="0">
                <a:effectLst/>
                <a:latin typeface="Söhne"/>
              </a:rPr>
              <a:t>1. </a:t>
            </a:r>
            <a:r>
              <a:rPr lang="en-US" sz="2000" b="1" i="0" dirty="0" err="1">
                <a:effectLst/>
                <a:latin typeface="Open Sans" panose="020B0606030504020204" pitchFamily="34" charset="0"/>
              </a:rPr>
              <a:t>Đặc</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điểm</a:t>
            </a:r>
            <a:r>
              <a:rPr lang="en-US" sz="2000" b="1" i="0" dirty="0">
                <a:effectLst/>
                <a:latin typeface="Open Sans" panose="020B0606030504020204" pitchFamily="34" charset="0"/>
              </a:rPr>
              <a:t> </a:t>
            </a:r>
            <a:r>
              <a:rPr lang="en-US" sz="2000" b="1" i="0" dirty="0" err="1">
                <a:effectLst/>
                <a:latin typeface="Open Sans" panose="020B0606030504020204" pitchFamily="34" charset="0"/>
              </a:rPr>
              <a:t>công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việc</a:t>
            </a:r>
            <a:r>
              <a:rPr lang="en-US" sz="2000" b="1" i="0" dirty="0">
                <a:effectLst/>
                <a:latin typeface="Open Sans" panose="020B0606030504020204" pitchFamily="34" charset="0"/>
              </a:rPr>
              <a:t> </a:t>
            </a:r>
            <a:r>
              <a:rPr lang="en-US" sz="2000" b="1" i="0" dirty="0" err="1">
                <a:effectLst/>
                <a:latin typeface="Open Sans" panose="020B0606030504020204" pitchFamily="34" charset="0"/>
              </a:rPr>
              <a:t>chế</a:t>
            </a:r>
            <a:r>
              <a:rPr lang="en-US" sz="2000" b="1" i="0" dirty="0">
                <a:effectLst/>
                <a:latin typeface="Open Sans" panose="020B0606030504020204" pitchFamily="34" charset="0"/>
              </a:rPr>
              <a:t> </a:t>
            </a:r>
            <a:r>
              <a:rPr lang="en-US" sz="2000" b="1" i="0" dirty="0" err="1">
                <a:effectLst/>
                <a:latin typeface="Open Sans" panose="020B0606030504020204" pitchFamily="34" charset="0"/>
              </a:rPr>
              <a:t>biến</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để</a:t>
            </a:r>
            <a:r>
              <a:rPr lang="en-US" sz="2000" b="1" i="0" dirty="0">
                <a:effectLst/>
                <a:latin typeface="Open Sans" panose="020B0606030504020204" pitchFamily="34" charset="0"/>
              </a:rPr>
              <a:t> </a:t>
            </a:r>
            <a:r>
              <a:rPr lang="en-US" sz="2000" b="1" i="0" dirty="0" err="1">
                <a:effectLst/>
                <a:latin typeface="Open Sans" panose="020B0606030504020204" pitchFamily="34" charset="0"/>
              </a:rPr>
              <a:t>loại</a:t>
            </a:r>
            <a:r>
              <a:rPr lang="en-US" sz="2000" b="1" i="0" dirty="0">
                <a:effectLst/>
                <a:latin typeface="Open Sans" panose="020B0606030504020204" pitchFamily="34" charset="0"/>
              </a:rPr>
              <a:t> </a:t>
            </a:r>
            <a:r>
              <a:rPr lang="en-US" sz="2000" b="1" i="0" dirty="0" err="1">
                <a:effectLst/>
                <a:latin typeface="Open Sans" panose="020B0606030504020204" pitchFamily="34" charset="0"/>
              </a:rPr>
              <a:t>bỏ</a:t>
            </a:r>
            <a:r>
              <a:rPr lang="en-US" sz="2000" b="1" i="0" dirty="0">
                <a:effectLst/>
                <a:latin typeface="Open Sans" panose="020B0606030504020204" pitchFamily="34" charset="0"/>
              </a:rPr>
              <a:t> </a:t>
            </a:r>
            <a:r>
              <a:rPr lang="en-US" sz="2000" b="1" i="0" dirty="0" err="1">
                <a:effectLst/>
                <a:latin typeface="Open Sans" panose="020B0606030504020204" pitchFamily="34" charset="0"/>
              </a:rPr>
              <a:t>tạp</a:t>
            </a:r>
            <a:r>
              <a:rPr lang="en-US" sz="2000" b="1" i="0" dirty="0">
                <a:effectLst/>
                <a:latin typeface="Open Sans" panose="020B0606030504020204" pitchFamily="34" charset="0"/>
              </a:rPr>
              <a:t> </a:t>
            </a:r>
            <a:r>
              <a:rPr lang="en-US" sz="2000" b="1" i="0" dirty="0" err="1">
                <a:effectLst/>
                <a:latin typeface="Open Sans" panose="020B0606030504020204" pitchFamily="34" charset="0"/>
              </a:rPr>
              <a:t>chất</a:t>
            </a:r>
            <a:r>
              <a:rPr lang="en-US" sz="2000" b="1" i="0" dirty="0">
                <a:effectLst/>
                <a:latin typeface="Open Sans" panose="020B0606030504020204" pitchFamily="34" charset="0"/>
              </a:rPr>
              <a:t> </a:t>
            </a:r>
            <a:r>
              <a:rPr lang="en-US" sz="2000" b="1" i="0" dirty="0" err="1">
                <a:effectLst/>
                <a:latin typeface="Open Sans" panose="020B0606030504020204" pitchFamily="34" charset="0"/>
              </a:rPr>
              <a:t>và</a:t>
            </a:r>
            <a:r>
              <a:rPr lang="en-US" sz="2000" b="1" i="0" dirty="0">
                <a:effectLst/>
                <a:latin typeface="Open Sans" panose="020B0606030504020204" pitchFamily="34" charset="0"/>
              </a:rPr>
              <a:t> </a:t>
            </a:r>
            <a:r>
              <a:rPr lang="en-US" sz="2000" b="1" i="0" dirty="0" err="1">
                <a:effectLst/>
                <a:latin typeface="Open Sans" panose="020B0606030504020204" pitchFamily="34" charset="0"/>
              </a:rPr>
              <a:t>tăng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độ</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đồng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nhất</a:t>
            </a:r>
            <a:r>
              <a:rPr lang="en-US" sz="2000" b="1" i="0" dirty="0">
                <a:effectLst/>
                <a:latin typeface="Open Sans" panose="020B0606030504020204" pitchFamily="34" charset="0"/>
              </a:rPr>
              <a:t> </a:t>
            </a:r>
            <a:r>
              <a:rPr lang="en-US" sz="2000" b="1" i="0" dirty="0" err="1">
                <a:effectLst/>
                <a:latin typeface="Open Sans" panose="020B0606030504020204" pitchFamily="34" charset="0"/>
              </a:rPr>
              <a:t>của</a:t>
            </a:r>
            <a:r>
              <a:rPr lang="en-US" sz="2000" b="1" i="0" dirty="0">
                <a:effectLst/>
                <a:latin typeface="Open Sans" panose="020B0606030504020204" pitchFamily="34" charset="0"/>
              </a:rPr>
              <a:t> </a:t>
            </a:r>
            <a:r>
              <a:rPr lang="en-US" sz="2000" b="1" i="0" dirty="0" err="1">
                <a:effectLst/>
                <a:latin typeface="Open Sans" panose="020B0606030504020204" pitchFamily="34" charset="0"/>
              </a:rPr>
              <a:t>chất</a:t>
            </a:r>
            <a:r>
              <a:rPr lang="en-US" sz="2000" b="1" i="0" dirty="0">
                <a:effectLst/>
                <a:latin typeface="Open Sans" panose="020B0606030504020204" pitchFamily="34" charset="0"/>
              </a:rPr>
              <a:t> </a:t>
            </a:r>
            <a:r>
              <a:rPr lang="en-US" sz="2000" b="1" i="0" dirty="0" err="1">
                <a:effectLst/>
                <a:latin typeface="Open Sans" panose="020B0606030504020204" pitchFamily="34" charset="0"/>
              </a:rPr>
              <a:t>lỏng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cao</a:t>
            </a:r>
            <a:r>
              <a:rPr lang="en-US" sz="2000" b="1" i="0" dirty="0">
                <a:effectLst/>
                <a:latin typeface="Open Sans" panose="020B0606030504020204" pitchFamily="34" charset="0"/>
              </a:rPr>
              <a:t> </a:t>
            </a:r>
            <a:r>
              <a:rPr lang="en-US" sz="2000" b="1" i="0" dirty="0" err="1">
                <a:effectLst/>
                <a:latin typeface="Open Sans" panose="020B0606030504020204" pitchFamily="34" charset="0"/>
              </a:rPr>
              <a:t>su</a:t>
            </a:r>
            <a:endParaRPr lang="en-US" sz="2400" b="1" i="0" dirty="0">
              <a:effectLst/>
              <a:latin typeface="Söhne"/>
            </a:endParaRPr>
          </a:p>
          <a:p>
            <a:r>
              <a:rPr lang="vi-VN" b="0" i="0" dirty="0">
                <a:effectLst/>
                <a:latin typeface="Open Sans" panose="020B0606030504020204" pitchFamily="34" charset="0"/>
              </a:rPr>
              <a:t>Quá trình chế biến cao su đòi hỏi sự chăm sóc đặc biệt để loại bỏ tạp chất và tăng độ đồng nhất của chất lỏng. Một trong những đặc điểm quan trọng của công việc này là sử dụng các phương pháp kỹ thuật cao cấp để đảm bảo chất lượng cao. </a:t>
            </a:r>
            <a:endParaRPr lang="en-US" b="0" i="0" dirty="0">
              <a:effectLst/>
              <a:latin typeface="Open Sans" panose="020B0606030504020204" pitchFamily="34" charset="0"/>
            </a:endParaRPr>
          </a:p>
          <a:p>
            <a:r>
              <a:rPr lang="vi-VN" b="0" i="0" dirty="0">
                <a:effectLst/>
                <a:latin typeface="Open Sans" panose="020B0606030504020204" pitchFamily="34" charset="0"/>
              </a:rPr>
              <a:t>Quá trình lọc và tinh chế được thực hiện để loại bỏ tạp chất không mong muốn từ nguyên liệu cao su. Các kỹ thuật này có thể bao gồm sử dụng bộ lọc chất lỏng hiệu quả và các phương pháp tách chất.</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5" name="Picture 4">
            <a:extLst>
              <a:ext uri="{FF2B5EF4-FFF2-40B4-BE49-F238E27FC236}">
                <a16:creationId xmlns:a16="http://schemas.microsoft.com/office/drawing/2014/main" id="{C6A8280C-4417-8B52-21DB-61727131ACA0}"/>
              </a:ext>
            </a:extLst>
          </p:cNvPr>
          <p:cNvPicPr>
            <a:picLocks noChangeAspect="1"/>
          </p:cNvPicPr>
          <p:nvPr/>
        </p:nvPicPr>
        <p:blipFill>
          <a:blip r:embed="rId3"/>
          <a:stretch>
            <a:fillRect/>
          </a:stretch>
        </p:blipFill>
        <p:spPr>
          <a:xfrm>
            <a:off x="-1752227" y="2060848"/>
            <a:ext cx="7056784" cy="7056784"/>
          </a:xfrm>
          <a:prstGeom prst="rect">
            <a:avLst/>
          </a:prstGeom>
        </p:spPr>
      </p:pic>
    </p:spTree>
    <p:extLst>
      <p:ext uri="{BB962C8B-B14F-4D97-AF65-F5344CB8AC3E}">
        <p14:creationId xmlns:p14="http://schemas.microsoft.com/office/powerpoint/2010/main" val="2645539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en-US" dirty="0" err="1">
                <a:solidFill>
                  <a:schemeClr val="accent4"/>
                </a:solidFill>
                <a:latin typeface="UTM Aptima" panose="02040603050506020204" pitchFamily="18" charset="0"/>
              </a:rPr>
              <a:t>Chế</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biến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để</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loại</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bỏ</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tạp</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chất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và</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tăng</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độ</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đồng</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nhất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của</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chất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lỏng</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cao</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su</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2. </a:t>
            </a:r>
            <a:r>
              <a:rPr lang="en-US" sz="2000" b="1" i="0" dirty="0" err="1">
                <a:effectLst/>
                <a:latin typeface="Open Sans" panose="020B0606030504020204" pitchFamily="34" charset="0"/>
              </a:rPr>
              <a:t>Các</a:t>
            </a:r>
            <a:r>
              <a:rPr lang="en-US" sz="2000" b="1" i="0" dirty="0">
                <a:effectLst/>
                <a:latin typeface="Open Sans" panose="020B0606030504020204" pitchFamily="34" charset="0"/>
              </a:rPr>
              <a:t> </a:t>
            </a:r>
            <a:r>
              <a:rPr lang="en-US" sz="2000" b="1" i="0" dirty="0" err="1">
                <a:effectLst/>
                <a:latin typeface="Open Sans" panose="020B0606030504020204" pitchFamily="34" charset="0"/>
              </a:rPr>
              <a:t>dạng</a:t>
            </a:r>
            <a:r>
              <a:rPr lang="en-US" sz="2000" b="1" i="0" dirty="0">
                <a:effectLst/>
                <a:latin typeface="Open Sans" panose="020B0606030504020204" pitchFamily="34" charset="0"/>
              </a:rPr>
              <a:t> tai </a:t>
            </a:r>
            <a:r>
              <a:rPr lang="en-US" sz="2000" b="1" i="0" dirty="0" err="1">
                <a:effectLst/>
                <a:latin typeface="Open Sans" panose="020B0606030504020204" pitchFamily="34" charset="0"/>
              </a:rPr>
              <a:t>nạn</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trong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quá</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trình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chế</a:t>
            </a:r>
            <a:r>
              <a:rPr lang="en-US" sz="2000" b="1" i="0" dirty="0">
                <a:effectLst/>
                <a:latin typeface="Open Sans" panose="020B0606030504020204" pitchFamily="34" charset="0"/>
              </a:rPr>
              <a:t> </a:t>
            </a:r>
            <a:r>
              <a:rPr lang="en-US" sz="2000" b="1" i="0" dirty="0" err="1">
                <a:effectLst/>
                <a:latin typeface="Open Sans" panose="020B0606030504020204" pitchFamily="34" charset="0"/>
              </a:rPr>
              <a:t>biến</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để</a:t>
            </a:r>
            <a:r>
              <a:rPr lang="en-US" sz="2000" b="1" i="0" dirty="0">
                <a:effectLst/>
                <a:latin typeface="Open Sans" panose="020B0606030504020204" pitchFamily="34" charset="0"/>
              </a:rPr>
              <a:t> </a:t>
            </a:r>
            <a:r>
              <a:rPr lang="en-US" sz="2000" b="1" i="0" dirty="0" err="1">
                <a:effectLst/>
                <a:latin typeface="Open Sans" panose="020B0606030504020204" pitchFamily="34" charset="0"/>
              </a:rPr>
              <a:t>loại</a:t>
            </a:r>
            <a:r>
              <a:rPr lang="en-US" sz="2000" b="1" i="0" dirty="0">
                <a:effectLst/>
                <a:latin typeface="Open Sans" panose="020B0606030504020204" pitchFamily="34" charset="0"/>
              </a:rPr>
              <a:t> </a:t>
            </a:r>
            <a:r>
              <a:rPr lang="en-US" sz="2000" b="1" i="0" dirty="0" err="1">
                <a:effectLst/>
                <a:latin typeface="Open Sans" panose="020B0606030504020204" pitchFamily="34" charset="0"/>
              </a:rPr>
              <a:t>bỏ</a:t>
            </a:r>
            <a:r>
              <a:rPr lang="en-US" sz="2000" b="1" i="0" dirty="0">
                <a:effectLst/>
                <a:latin typeface="Open Sans" panose="020B0606030504020204" pitchFamily="34" charset="0"/>
              </a:rPr>
              <a:t> </a:t>
            </a:r>
            <a:r>
              <a:rPr lang="en-US" sz="2000" b="1" i="0" dirty="0" err="1">
                <a:effectLst/>
                <a:latin typeface="Open Sans" panose="020B0606030504020204" pitchFamily="34" charset="0"/>
              </a:rPr>
              <a:t>tạp</a:t>
            </a:r>
            <a:r>
              <a:rPr lang="en-US" sz="2000" b="1" i="0" dirty="0">
                <a:effectLst/>
                <a:latin typeface="Open Sans" panose="020B0606030504020204" pitchFamily="34" charset="0"/>
              </a:rPr>
              <a:t> </a:t>
            </a:r>
            <a:r>
              <a:rPr lang="en-US" sz="2000" b="1" i="0" dirty="0" err="1">
                <a:effectLst/>
                <a:latin typeface="Open Sans" panose="020B0606030504020204" pitchFamily="34" charset="0"/>
              </a:rPr>
              <a:t>chất</a:t>
            </a:r>
            <a:r>
              <a:rPr lang="en-US" sz="2000" b="1" i="0" dirty="0">
                <a:effectLst/>
                <a:latin typeface="Open Sans" panose="020B0606030504020204" pitchFamily="34" charset="0"/>
              </a:rPr>
              <a:t> </a:t>
            </a:r>
            <a:r>
              <a:rPr lang="en-US" sz="2000" b="1" i="0" dirty="0" err="1">
                <a:effectLst/>
                <a:latin typeface="Open Sans" panose="020B0606030504020204" pitchFamily="34" charset="0"/>
              </a:rPr>
              <a:t>và</a:t>
            </a:r>
            <a:r>
              <a:rPr lang="en-US" sz="2000" b="1" i="0" dirty="0">
                <a:effectLst/>
                <a:latin typeface="Open Sans" panose="020B0606030504020204" pitchFamily="34" charset="0"/>
              </a:rPr>
              <a:t> </a:t>
            </a:r>
            <a:r>
              <a:rPr lang="en-US" sz="2000" b="1" i="0" dirty="0" err="1">
                <a:effectLst/>
                <a:latin typeface="Open Sans" panose="020B0606030504020204" pitchFamily="34" charset="0"/>
              </a:rPr>
              <a:t>tăng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độ</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đồng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nhất</a:t>
            </a:r>
            <a:r>
              <a:rPr lang="en-US" sz="2000" b="1" i="0" dirty="0">
                <a:effectLst/>
                <a:latin typeface="Open Sans" panose="020B0606030504020204" pitchFamily="34" charset="0"/>
              </a:rPr>
              <a:t> </a:t>
            </a:r>
            <a:r>
              <a:rPr lang="en-US" sz="2000" b="1" i="0" dirty="0" err="1">
                <a:effectLst/>
                <a:latin typeface="Open Sans" panose="020B0606030504020204" pitchFamily="34" charset="0"/>
              </a:rPr>
              <a:t>của</a:t>
            </a:r>
            <a:r>
              <a:rPr lang="en-US" sz="2000" b="1" i="0" dirty="0">
                <a:effectLst/>
                <a:latin typeface="Open Sans" panose="020B0606030504020204" pitchFamily="34" charset="0"/>
              </a:rPr>
              <a:t> </a:t>
            </a:r>
            <a:r>
              <a:rPr lang="en-US" sz="2000" b="1" i="0" dirty="0" err="1">
                <a:effectLst/>
                <a:latin typeface="Open Sans" panose="020B0606030504020204" pitchFamily="34" charset="0"/>
              </a:rPr>
              <a:t>chất</a:t>
            </a:r>
            <a:r>
              <a:rPr lang="en-US" sz="2000" b="1" i="0" dirty="0">
                <a:effectLst/>
                <a:latin typeface="Open Sans" panose="020B0606030504020204" pitchFamily="34" charset="0"/>
              </a:rPr>
              <a:t> </a:t>
            </a:r>
            <a:r>
              <a:rPr lang="en-US" sz="2000" b="1" i="0" dirty="0" err="1">
                <a:effectLst/>
                <a:latin typeface="Open Sans" panose="020B0606030504020204" pitchFamily="34" charset="0"/>
              </a:rPr>
              <a:t>lỏng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cao</a:t>
            </a:r>
            <a:r>
              <a:rPr lang="en-US" sz="2000" b="1" i="0" dirty="0">
                <a:effectLst/>
                <a:latin typeface="Open Sans" panose="020B0606030504020204" pitchFamily="34" charset="0"/>
              </a:rPr>
              <a:t> </a:t>
            </a:r>
            <a:r>
              <a:rPr lang="en-US" sz="2000" b="1" i="0" dirty="0" err="1">
                <a:effectLst/>
                <a:latin typeface="Open Sans" panose="020B0606030504020204" pitchFamily="34" charset="0"/>
              </a:rPr>
              <a:t>su</a:t>
            </a:r>
            <a:endParaRPr lang="en-US" sz="2400" b="1" i="0" dirty="0">
              <a:effectLst/>
              <a:latin typeface="Söhne"/>
            </a:endParaRPr>
          </a:p>
          <a:p>
            <a:r>
              <a:rPr lang="vi-VN" b="0" i="0" dirty="0">
                <a:effectLst/>
                <a:latin typeface="Open Sans" panose="020B0606030504020204" pitchFamily="34" charset="0"/>
              </a:rPr>
              <a:t>Trong quá trình chế biến cao su để loại bỏ tạp chất và tăng độ đồng nhất của chất lỏng, có thể xuất hiện nhiều loại tai nạn đáng chú ý. </a:t>
            </a:r>
            <a:endParaRPr lang="en-US" b="0" i="0" dirty="0">
              <a:effectLst/>
              <a:latin typeface="Open Sans" panose="020B0606030504020204" pitchFamily="34" charset="0"/>
            </a:endParaRPr>
          </a:p>
          <a:p>
            <a:r>
              <a:rPr lang="vi-VN" b="0" i="0" dirty="0">
                <a:effectLst/>
                <a:latin typeface="Open Sans" panose="020B0606030504020204" pitchFamily="34" charset="0"/>
              </a:rPr>
              <a:t>Một số tai nạn phổ biến bao gồm rủi ro về an toàn lao động, hóa chất và vật liệu nguy hiểm, cũng như sự cố kỹ thuật.</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947A0D23-F0C0-510F-E7F2-927FA2A0A08B}"/>
              </a:ext>
            </a:extLst>
          </p:cNvPr>
          <p:cNvPicPr>
            <a:picLocks noChangeAspect="1"/>
          </p:cNvPicPr>
          <p:nvPr/>
        </p:nvPicPr>
        <p:blipFill>
          <a:blip r:embed="rId3"/>
          <a:stretch>
            <a:fillRect/>
          </a:stretch>
        </p:blipFill>
        <p:spPr>
          <a:xfrm>
            <a:off x="-1752227" y="2060848"/>
            <a:ext cx="7056784" cy="7056784"/>
          </a:xfrm>
          <a:prstGeom prst="rect">
            <a:avLst/>
          </a:prstGeom>
        </p:spPr>
      </p:pic>
    </p:spTree>
    <p:extLst>
      <p:ext uri="{BB962C8B-B14F-4D97-AF65-F5344CB8AC3E}">
        <p14:creationId xmlns:p14="http://schemas.microsoft.com/office/powerpoint/2010/main" val="39661832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en-US" dirty="0" err="1">
                <a:solidFill>
                  <a:schemeClr val="accent4"/>
                </a:solidFill>
                <a:latin typeface="UTM Aptima" panose="02040603050506020204" pitchFamily="18" charset="0"/>
              </a:rPr>
              <a:t>Chế</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biến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để</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loại</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bỏ</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tạp</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chất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và</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tăng</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độ</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đồng</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nhất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của</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chất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lỏng</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cao</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su</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fontScale="92500" lnSpcReduction="10000"/>
          </a:bodyPr>
          <a:lstStyle/>
          <a:p>
            <a:pPr marL="0" indent="0">
              <a:buNone/>
            </a:pPr>
            <a:r>
              <a:rPr lang="en-US" sz="2400" b="1" i="0" dirty="0">
                <a:effectLst/>
                <a:latin typeface="Söhne"/>
              </a:rPr>
              <a:t>3. </a:t>
            </a:r>
            <a:r>
              <a:rPr lang="en-US" sz="2000" b="1" i="0" dirty="0" err="1">
                <a:effectLst/>
                <a:latin typeface="Open Sans" panose="020B0606030504020204" pitchFamily="34" charset="0"/>
              </a:rPr>
              <a:t>Nguyên</a:t>
            </a:r>
            <a:r>
              <a:rPr lang="en-US" sz="2000" b="1" i="0" dirty="0">
                <a:effectLst/>
                <a:latin typeface="Open Sans" panose="020B0606030504020204" pitchFamily="34" charset="0"/>
              </a:rPr>
              <a:t> </a:t>
            </a:r>
            <a:r>
              <a:rPr lang="en-US" sz="2000" b="1" i="0" dirty="0" err="1">
                <a:effectLst/>
                <a:latin typeface="Open Sans" panose="020B0606030504020204" pitchFamily="34" charset="0"/>
              </a:rPr>
              <a:t>nhân</a:t>
            </a:r>
            <a:r>
              <a:rPr lang="en-US" sz="2000" b="1" i="0" dirty="0">
                <a:effectLst/>
                <a:latin typeface="Open Sans" panose="020B0606030504020204" pitchFamily="34" charset="0"/>
              </a:rPr>
              <a:t> </a:t>
            </a:r>
            <a:r>
              <a:rPr lang="en-US" sz="2000" b="1" i="0" dirty="0" err="1">
                <a:effectLst/>
                <a:latin typeface="Open Sans" panose="020B0606030504020204" pitchFamily="34" charset="0"/>
              </a:rPr>
              <a:t>gây</a:t>
            </a:r>
            <a:r>
              <a:rPr lang="en-US" sz="2000" b="1" i="0" dirty="0">
                <a:effectLst/>
                <a:latin typeface="Open Sans" panose="020B0606030504020204" pitchFamily="34" charset="0"/>
              </a:rPr>
              <a:t> </a:t>
            </a:r>
            <a:r>
              <a:rPr lang="en-US" sz="2000" b="1" i="0" dirty="0" err="1">
                <a:effectLst/>
                <a:latin typeface="Open Sans" panose="020B0606030504020204" pitchFamily="34" charset="0"/>
              </a:rPr>
              <a:t>ra</a:t>
            </a:r>
            <a:r>
              <a:rPr lang="en-US" sz="2000" b="1" i="0" dirty="0">
                <a:effectLst/>
                <a:latin typeface="Open Sans" panose="020B0606030504020204" pitchFamily="34" charset="0"/>
              </a:rPr>
              <a:t> tai </a:t>
            </a:r>
            <a:r>
              <a:rPr lang="en-US" sz="2000" b="1" i="0" dirty="0" err="1">
                <a:effectLst/>
                <a:latin typeface="Open Sans" panose="020B0606030504020204" pitchFamily="34" charset="0"/>
              </a:rPr>
              <a:t>nạn</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khi</a:t>
            </a:r>
            <a:r>
              <a:rPr lang="en-US" sz="2000" b="1" i="0" dirty="0">
                <a:effectLst/>
                <a:latin typeface="Open Sans" panose="020B0606030504020204" pitchFamily="34" charset="0"/>
              </a:rPr>
              <a:t> </a:t>
            </a:r>
            <a:r>
              <a:rPr lang="en-US" sz="2000" b="1" i="0" dirty="0" err="1">
                <a:effectLst/>
                <a:latin typeface="Open Sans" panose="020B0606030504020204" pitchFamily="34" charset="0"/>
              </a:rPr>
              <a:t>chế</a:t>
            </a:r>
            <a:r>
              <a:rPr lang="en-US" sz="2000" b="1" i="0" dirty="0">
                <a:effectLst/>
                <a:latin typeface="Open Sans" panose="020B0606030504020204" pitchFamily="34" charset="0"/>
              </a:rPr>
              <a:t> </a:t>
            </a:r>
            <a:r>
              <a:rPr lang="en-US" sz="2000" b="1" i="0" dirty="0" err="1">
                <a:effectLst/>
                <a:latin typeface="Open Sans" panose="020B0606030504020204" pitchFamily="34" charset="0"/>
              </a:rPr>
              <a:t>biến</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để</a:t>
            </a:r>
            <a:r>
              <a:rPr lang="en-US" sz="2000" b="1" i="0" dirty="0">
                <a:effectLst/>
                <a:latin typeface="Open Sans" panose="020B0606030504020204" pitchFamily="34" charset="0"/>
              </a:rPr>
              <a:t> </a:t>
            </a:r>
            <a:r>
              <a:rPr lang="en-US" sz="2000" b="1" i="0" dirty="0" err="1">
                <a:effectLst/>
                <a:latin typeface="Open Sans" panose="020B0606030504020204" pitchFamily="34" charset="0"/>
              </a:rPr>
              <a:t>loại</a:t>
            </a:r>
            <a:r>
              <a:rPr lang="en-US" sz="2000" b="1" i="0" dirty="0">
                <a:effectLst/>
                <a:latin typeface="Open Sans" panose="020B0606030504020204" pitchFamily="34" charset="0"/>
              </a:rPr>
              <a:t> </a:t>
            </a:r>
            <a:r>
              <a:rPr lang="en-US" sz="2000" b="1" i="0" dirty="0" err="1">
                <a:effectLst/>
                <a:latin typeface="Open Sans" panose="020B0606030504020204" pitchFamily="34" charset="0"/>
              </a:rPr>
              <a:t>bỏ</a:t>
            </a:r>
            <a:r>
              <a:rPr lang="en-US" sz="2000" b="1" i="0" dirty="0">
                <a:effectLst/>
                <a:latin typeface="Open Sans" panose="020B0606030504020204" pitchFamily="34" charset="0"/>
              </a:rPr>
              <a:t> </a:t>
            </a:r>
            <a:r>
              <a:rPr lang="en-US" sz="2000" b="1" i="0" dirty="0" err="1">
                <a:effectLst/>
                <a:latin typeface="Open Sans" panose="020B0606030504020204" pitchFamily="34" charset="0"/>
              </a:rPr>
              <a:t>tạp</a:t>
            </a:r>
            <a:r>
              <a:rPr lang="en-US" sz="2000" b="1" i="0" dirty="0">
                <a:effectLst/>
                <a:latin typeface="Open Sans" panose="020B0606030504020204" pitchFamily="34" charset="0"/>
              </a:rPr>
              <a:t> </a:t>
            </a:r>
            <a:r>
              <a:rPr lang="en-US" sz="2000" b="1" i="0" dirty="0" err="1">
                <a:effectLst/>
                <a:latin typeface="Open Sans" panose="020B0606030504020204" pitchFamily="34" charset="0"/>
              </a:rPr>
              <a:t>chất</a:t>
            </a:r>
            <a:r>
              <a:rPr lang="en-US" sz="2000" b="1" i="0" dirty="0">
                <a:effectLst/>
                <a:latin typeface="Open Sans" panose="020B0606030504020204" pitchFamily="34" charset="0"/>
              </a:rPr>
              <a:t> </a:t>
            </a:r>
            <a:r>
              <a:rPr lang="en-US" sz="2000" b="1" i="0" dirty="0" err="1">
                <a:effectLst/>
                <a:latin typeface="Open Sans" panose="020B0606030504020204" pitchFamily="34" charset="0"/>
              </a:rPr>
              <a:t>và</a:t>
            </a:r>
            <a:r>
              <a:rPr lang="en-US" sz="2000" b="1" i="0" dirty="0">
                <a:effectLst/>
                <a:latin typeface="Open Sans" panose="020B0606030504020204" pitchFamily="34" charset="0"/>
              </a:rPr>
              <a:t> </a:t>
            </a:r>
            <a:r>
              <a:rPr lang="en-US" sz="2000" b="1" i="0" dirty="0" err="1">
                <a:effectLst/>
                <a:latin typeface="Open Sans" panose="020B0606030504020204" pitchFamily="34" charset="0"/>
              </a:rPr>
              <a:t>tăng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độ</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đồng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nhất</a:t>
            </a:r>
            <a:r>
              <a:rPr lang="en-US" sz="2000" b="1" i="0" dirty="0">
                <a:effectLst/>
                <a:latin typeface="Open Sans" panose="020B0606030504020204" pitchFamily="34" charset="0"/>
              </a:rPr>
              <a:t> </a:t>
            </a:r>
            <a:r>
              <a:rPr lang="en-US" sz="2000" b="1" i="0" dirty="0" err="1">
                <a:effectLst/>
                <a:latin typeface="Open Sans" panose="020B0606030504020204" pitchFamily="34" charset="0"/>
              </a:rPr>
              <a:t>của</a:t>
            </a:r>
            <a:r>
              <a:rPr lang="en-US" sz="2000" b="1" i="0" dirty="0">
                <a:effectLst/>
                <a:latin typeface="Open Sans" panose="020B0606030504020204" pitchFamily="34" charset="0"/>
              </a:rPr>
              <a:t> </a:t>
            </a:r>
            <a:r>
              <a:rPr lang="en-US" sz="2000" b="1" i="0" dirty="0" err="1">
                <a:effectLst/>
                <a:latin typeface="Open Sans" panose="020B0606030504020204" pitchFamily="34" charset="0"/>
              </a:rPr>
              <a:t>chất</a:t>
            </a:r>
            <a:r>
              <a:rPr lang="en-US" sz="2000" b="1" i="0" dirty="0">
                <a:effectLst/>
                <a:latin typeface="Open Sans" panose="020B0606030504020204" pitchFamily="34" charset="0"/>
              </a:rPr>
              <a:t> </a:t>
            </a:r>
            <a:r>
              <a:rPr lang="en-US" sz="2000" b="1" i="0" dirty="0" err="1">
                <a:effectLst/>
                <a:latin typeface="Open Sans" panose="020B0606030504020204" pitchFamily="34" charset="0"/>
              </a:rPr>
              <a:t>lỏng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cao</a:t>
            </a:r>
            <a:r>
              <a:rPr lang="en-US" sz="2000" b="1" i="0" dirty="0">
                <a:effectLst/>
                <a:latin typeface="Open Sans" panose="020B0606030504020204" pitchFamily="34" charset="0"/>
              </a:rPr>
              <a:t> </a:t>
            </a:r>
            <a:r>
              <a:rPr lang="en-US" sz="2000" b="1" i="0" dirty="0" err="1">
                <a:effectLst/>
                <a:latin typeface="Open Sans" panose="020B0606030504020204" pitchFamily="34" charset="0"/>
              </a:rPr>
              <a:t>su</a:t>
            </a:r>
            <a:endParaRPr lang="en-US" sz="2400" b="1" i="0" dirty="0">
              <a:effectLst/>
              <a:latin typeface="Söhne"/>
            </a:endParaRPr>
          </a:p>
          <a:p>
            <a:r>
              <a:rPr lang="en-US" b="0" i="0" dirty="0" err="1">
                <a:effectLst/>
                <a:latin typeface="Open Sans" panose="020B0606030504020204" pitchFamily="34" charset="0"/>
              </a:rPr>
              <a:t>Nguyên</a:t>
            </a:r>
            <a:r>
              <a:rPr lang="en-US" b="0" i="0" dirty="0">
                <a:effectLst/>
                <a:latin typeface="Open Sans" panose="020B0606030504020204" pitchFamily="34" charset="0"/>
              </a:rPr>
              <a:t> </a:t>
            </a:r>
            <a:r>
              <a:rPr lang="en-US" b="0" i="0" dirty="0" err="1">
                <a:effectLst/>
                <a:latin typeface="Open Sans" panose="020B0606030504020204" pitchFamily="34" charset="0"/>
              </a:rPr>
              <a:t>nhân</a:t>
            </a:r>
            <a:r>
              <a:rPr lang="en-US" b="0" i="0" dirty="0">
                <a:effectLst/>
                <a:latin typeface="Open Sans" panose="020B0606030504020204" pitchFamily="34" charset="0"/>
              </a:rPr>
              <a:t> </a:t>
            </a:r>
            <a:r>
              <a:rPr lang="en-US" b="0" i="0" dirty="0" err="1">
                <a:effectLst/>
                <a:latin typeface="Open Sans" panose="020B0606030504020204" pitchFamily="34" charset="0"/>
              </a:rPr>
              <a:t>gây</a:t>
            </a:r>
            <a:r>
              <a:rPr lang="en-US" b="0" i="0" dirty="0">
                <a:effectLst/>
                <a:latin typeface="Open Sans" panose="020B0606030504020204" pitchFamily="34" charset="0"/>
              </a:rPr>
              <a:t> </a:t>
            </a:r>
            <a:r>
              <a:rPr lang="en-US" b="0" i="0" dirty="0" err="1">
                <a:effectLst/>
                <a:latin typeface="Open Sans" panose="020B0606030504020204" pitchFamily="34" charset="0"/>
              </a:rPr>
              <a:t>ra</a:t>
            </a:r>
            <a:r>
              <a:rPr lang="en-US" b="0" i="0" dirty="0">
                <a:effectLst/>
                <a:latin typeface="Open Sans" panose="020B0606030504020204" pitchFamily="34" charset="0"/>
              </a:rPr>
              <a:t> tai </a:t>
            </a:r>
            <a:r>
              <a:rPr lang="en-US" b="0" i="0" dirty="0" err="1">
                <a:effectLst/>
                <a:latin typeface="Open Sans" panose="020B0606030504020204" pitchFamily="34" charset="0"/>
              </a:rPr>
              <a:t>nạn</a:t>
            </a:r>
            <a:r>
              <a:rPr lang="en-US" b="0" i="0" dirty="0">
                <a:effectLst/>
                <a:latin typeface="Open Sans" panose="020B0606030504020204" pitchFamily="34" charset="0"/>
              </a:rPr>
              <a:t> </a:t>
            </a:r>
            <a:r>
              <a:rPr lang="en-US" b="0" i="0" dirty="0" err="1">
                <a:effectLst/>
                <a:latin typeface="Open Sans" panose="020B0606030504020204" pitchFamily="34" charset="0"/>
              </a:rPr>
              <a:t>trong</a:t>
            </a:r>
            <a:r>
              <a:rPr lang="en-US" b="0" i="0" dirty="0">
                <a:effectLst/>
                <a:latin typeface="Open Sans" panose="020B0606030504020204" pitchFamily="34" charset="0"/>
              </a:rPr>
              <a:t> </a:t>
            </a:r>
            <a:r>
              <a:rPr lang="en-US" b="0" i="0" dirty="0" err="1">
                <a:effectLst/>
                <a:latin typeface="Open Sans" panose="020B0606030504020204" pitchFamily="34" charset="0"/>
              </a:rPr>
              <a:t>quá</a:t>
            </a:r>
            <a:r>
              <a:rPr lang="en-US" b="0" i="0" dirty="0">
                <a:effectLst/>
                <a:latin typeface="Open Sans" panose="020B0606030504020204" pitchFamily="34" charset="0"/>
              </a:rPr>
              <a:t> </a:t>
            </a:r>
            <a:r>
              <a:rPr lang="en-US" b="0" i="0" dirty="0" err="1">
                <a:effectLst/>
                <a:latin typeface="Open Sans" panose="020B0606030504020204" pitchFamily="34" charset="0"/>
              </a:rPr>
              <a:t>trình</a:t>
            </a:r>
            <a:r>
              <a:rPr lang="en-US" b="0" i="0" dirty="0">
                <a:effectLst/>
                <a:latin typeface="Open Sans" panose="020B0606030504020204" pitchFamily="34" charset="0"/>
              </a:rPr>
              <a:t> </a:t>
            </a:r>
            <a:r>
              <a:rPr lang="en-US" b="0" i="0" dirty="0" err="1">
                <a:effectLst/>
                <a:latin typeface="Open Sans" panose="020B0606030504020204" pitchFamily="34" charset="0"/>
              </a:rPr>
              <a:t>chế</a:t>
            </a:r>
            <a:r>
              <a:rPr lang="en-US" b="0" i="0" dirty="0">
                <a:effectLst/>
                <a:latin typeface="Open Sans" panose="020B0606030504020204" pitchFamily="34" charset="0"/>
              </a:rPr>
              <a:t> </a:t>
            </a:r>
            <a:r>
              <a:rPr lang="en-US" b="0" i="0" dirty="0" err="1">
                <a:effectLst/>
                <a:latin typeface="Open Sans" panose="020B0606030504020204" pitchFamily="34" charset="0"/>
              </a:rPr>
              <a:t>biến</a:t>
            </a:r>
            <a:r>
              <a:rPr lang="en-US" b="0" i="0" dirty="0">
                <a:effectLst/>
                <a:latin typeface="Open Sans" panose="020B0606030504020204" pitchFamily="34" charset="0"/>
              </a:rPr>
              <a:t> </a:t>
            </a:r>
            <a:r>
              <a:rPr lang="en-US" b="0" i="0" dirty="0" err="1">
                <a:effectLst/>
                <a:latin typeface="Open Sans" panose="020B0606030504020204" pitchFamily="34" charset="0"/>
              </a:rPr>
              <a:t>cao</a:t>
            </a:r>
            <a:r>
              <a:rPr lang="en-US" b="0" i="0" dirty="0">
                <a:effectLst/>
                <a:latin typeface="Open Sans" panose="020B0606030504020204" pitchFamily="34" charset="0"/>
              </a:rPr>
              <a:t> </a:t>
            </a:r>
            <a:r>
              <a:rPr lang="en-US" b="0" i="0" dirty="0" err="1">
                <a:effectLst/>
                <a:latin typeface="Open Sans" panose="020B0606030504020204" pitchFamily="34" charset="0"/>
              </a:rPr>
              <a:t>su</a:t>
            </a:r>
            <a:r>
              <a:rPr lang="en-US" b="0" i="0" dirty="0">
                <a:effectLst/>
                <a:latin typeface="Open Sans" panose="020B0606030504020204" pitchFamily="34" charset="0"/>
              </a:rPr>
              <a:t> </a:t>
            </a:r>
            <a:r>
              <a:rPr lang="en-US" b="0" i="0" dirty="0" err="1">
                <a:effectLst/>
                <a:latin typeface="Open Sans" panose="020B0606030504020204" pitchFamily="34" charset="0"/>
              </a:rPr>
              <a:t>để</a:t>
            </a:r>
            <a:r>
              <a:rPr lang="en-US" b="0" i="0" dirty="0">
                <a:effectLst/>
                <a:latin typeface="Open Sans" panose="020B0606030504020204" pitchFamily="34" charset="0"/>
              </a:rPr>
              <a:t> </a:t>
            </a:r>
            <a:r>
              <a:rPr lang="en-US" b="0" i="0" dirty="0" err="1">
                <a:effectLst/>
                <a:latin typeface="Open Sans" panose="020B0606030504020204" pitchFamily="34" charset="0"/>
              </a:rPr>
              <a:t>loại</a:t>
            </a:r>
            <a:r>
              <a:rPr lang="en-US" b="0" i="0" dirty="0">
                <a:effectLst/>
                <a:latin typeface="Open Sans" panose="020B0606030504020204" pitchFamily="34" charset="0"/>
              </a:rPr>
              <a:t> </a:t>
            </a:r>
            <a:r>
              <a:rPr lang="en-US" b="0" i="0" dirty="0" err="1">
                <a:effectLst/>
                <a:latin typeface="Open Sans" panose="020B0606030504020204" pitchFamily="34" charset="0"/>
              </a:rPr>
              <a:t>bỏ</a:t>
            </a:r>
            <a:r>
              <a:rPr lang="en-US" b="0" i="0" dirty="0">
                <a:effectLst/>
                <a:latin typeface="Open Sans" panose="020B0606030504020204" pitchFamily="34" charset="0"/>
              </a:rPr>
              <a:t> </a:t>
            </a:r>
            <a:r>
              <a:rPr lang="en-US" b="0" i="0" dirty="0" err="1">
                <a:effectLst/>
                <a:latin typeface="Open Sans" panose="020B0606030504020204" pitchFamily="34" charset="0"/>
              </a:rPr>
              <a:t>tạp</a:t>
            </a:r>
            <a:r>
              <a:rPr lang="en-US" b="0" i="0" dirty="0">
                <a:effectLst/>
                <a:latin typeface="Open Sans" panose="020B0606030504020204" pitchFamily="34" charset="0"/>
              </a:rPr>
              <a:t> </a:t>
            </a:r>
            <a:r>
              <a:rPr lang="en-US" b="0" i="0" dirty="0" err="1">
                <a:effectLst/>
                <a:latin typeface="Open Sans" panose="020B0606030504020204" pitchFamily="34" charset="0"/>
              </a:rPr>
              <a:t>chất</a:t>
            </a:r>
            <a:r>
              <a:rPr lang="en-US" b="0" i="0" dirty="0">
                <a:effectLst/>
                <a:latin typeface="Open Sans" panose="020B0606030504020204" pitchFamily="34" charset="0"/>
              </a:rPr>
              <a:t> </a:t>
            </a:r>
            <a:r>
              <a:rPr lang="en-US" b="0" i="0" dirty="0" err="1">
                <a:effectLst/>
                <a:latin typeface="Open Sans" panose="020B0606030504020204" pitchFamily="34" charset="0"/>
              </a:rPr>
              <a:t>và</a:t>
            </a:r>
            <a:r>
              <a:rPr lang="en-US" b="0" i="0" dirty="0">
                <a:effectLst/>
                <a:latin typeface="Open Sans" panose="020B0606030504020204" pitchFamily="34" charset="0"/>
              </a:rPr>
              <a:t> </a:t>
            </a:r>
            <a:r>
              <a:rPr lang="en-US" b="0" i="0" dirty="0" err="1">
                <a:effectLst/>
                <a:latin typeface="Open Sans" panose="020B0606030504020204" pitchFamily="34" charset="0"/>
              </a:rPr>
              <a:t>tăng</a:t>
            </a:r>
            <a:r>
              <a:rPr lang="en-US" b="0" i="0" dirty="0">
                <a:effectLst/>
                <a:latin typeface="Open Sans" panose="020B0606030504020204" pitchFamily="34" charset="0"/>
              </a:rPr>
              <a:t> </a:t>
            </a:r>
            <a:r>
              <a:rPr lang="en-US" b="0" i="0" dirty="0" err="1">
                <a:effectLst/>
                <a:latin typeface="Open Sans" panose="020B0606030504020204" pitchFamily="34" charset="0"/>
              </a:rPr>
              <a:t>độ</a:t>
            </a:r>
            <a:r>
              <a:rPr lang="en-US" b="0" i="0" dirty="0">
                <a:effectLst/>
                <a:latin typeface="Open Sans" panose="020B0606030504020204" pitchFamily="34" charset="0"/>
              </a:rPr>
              <a:t> </a:t>
            </a:r>
            <a:r>
              <a:rPr lang="en-US" b="0" i="0" dirty="0" err="1">
                <a:effectLst/>
                <a:latin typeface="Open Sans" panose="020B0606030504020204" pitchFamily="34" charset="0"/>
              </a:rPr>
              <a:t>đồng</a:t>
            </a:r>
            <a:r>
              <a:rPr lang="en-US" b="0" i="0" dirty="0">
                <a:effectLst/>
                <a:latin typeface="Open Sans" panose="020B0606030504020204" pitchFamily="34" charset="0"/>
              </a:rPr>
              <a:t> </a:t>
            </a:r>
            <a:r>
              <a:rPr lang="en-US" b="0" i="0" dirty="0" err="1">
                <a:effectLst/>
                <a:latin typeface="Open Sans" panose="020B0606030504020204" pitchFamily="34" charset="0"/>
              </a:rPr>
              <a:t>nhất</a:t>
            </a:r>
            <a:r>
              <a:rPr lang="en-US" b="0" i="0" dirty="0">
                <a:effectLst/>
                <a:latin typeface="Open Sans" panose="020B0606030504020204" pitchFamily="34" charset="0"/>
              </a:rPr>
              <a:t> </a:t>
            </a:r>
            <a:r>
              <a:rPr lang="en-US" b="0" i="0" dirty="0" err="1">
                <a:effectLst/>
                <a:latin typeface="Open Sans" panose="020B0606030504020204" pitchFamily="34" charset="0"/>
              </a:rPr>
              <a:t>của</a:t>
            </a:r>
            <a:r>
              <a:rPr lang="en-US" b="0" i="0" dirty="0">
                <a:effectLst/>
                <a:latin typeface="Open Sans" panose="020B0606030504020204" pitchFamily="34" charset="0"/>
              </a:rPr>
              <a:t> </a:t>
            </a:r>
            <a:r>
              <a:rPr lang="en-US" b="0" i="0" dirty="0" err="1">
                <a:effectLst/>
                <a:latin typeface="Open Sans" panose="020B0606030504020204" pitchFamily="34" charset="0"/>
              </a:rPr>
              <a:t>chất</a:t>
            </a:r>
            <a:r>
              <a:rPr lang="en-US" b="0" i="0" dirty="0">
                <a:effectLst/>
                <a:latin typeface="Open Sans" panose="020B0606030504020204" pitchFamily="34" charset="0"/>
              </a:rPr>
              <a:t> </a:t>
            </a:r>
            <a:r>
              <a:rPr lang="en-US" b="0" i="0" dirty="0" err="1">
                <a:effectLst/>
                <a:latin typeface="Open Sans" panose="020B0606030504020204" pitchFamily="34" charset="0"/>
              </a:rPr>
              <a:t>lỏng</a:t>
            </a:r>
            <a:r>
              <a:rPr lang="en-US" b="0" i="0" dirty="0">
                <a:effectLst/>
                <a:latin typeface="Open Sans" panose="020B0606030504020204" pitchFamily="34" charset="0"/>
              </a:rPr>
              <a:t> </a:t>
            </a:r>
            <a:r>
              <a:rPr lang="en-US" b="0" i="0" dirty="0" err="1">
                <a:effectLst/>
                <a:latin typeface="Open Sans" panose="020B0606030504020204" pitchFamily="34" charset="0"/>
              </a:rPr>
              <a:t>có</a:t>
            </a:r>
            <a:r>
              <a:rPr lang="en-US" b="0" i="0" dirty="0">
                <a:effectLst/>
                <a:latin typeface="Open Sans" panose="020B0606030504020204" pitchFamily="34" charset="0"/>
              </a:rPr>
              <a:t> </a:t>
            </a:r>
            <a:r>
              <a:rPr lang="en-US" b="0" i="0" dirty="0" err="1">
                <a:effectLst/>
                <a:latin typeface="Open Sans" panose="020B0606030504020204" pitchFamily="34" charset="0"/>
              </a:rPr>
              <a:t>thể</a:t>
            </a:r>
            <a:r>
              <a:rPr lang="en-US" b="0" i="0" dirty="0">
                <a:effectLst/>
                <a:latin typeface="Open Sans" panose="020B0606030504020204" pitchFamily="34" charset="0"/>
              </a:rPr>
              <a:t> </a:t>
            </a:r>
            <a:r>
              <a:rPr lang="en-US" b="0" i="0" dirty="0" err="1">
                <a:effectLst/>
                <a:latin typeface="Open Sans" panose="020B0606030504020204" pitchFamily="34" charset="0"/>
              </a:rPr>
              <a:t>bắt</a:t>
            </a:r>
            <a:r>
              <a:rPr lang="en-US" b="0" i="0" dirty="0">
                <a:effectLst/>
                <a:latin typeface="Open Sans" panose="020B0606030504020204" pitchFamily="34" charset="0"/>
              </a:rPr>
              <a:t> </a:t>
            </a:r>
            <a:r>
              <a:rPr lang="en-US" b="0" i="0" dirty="0" err="1">
                <a:effectLst/>
                <a:latin typeface="Open Sans" panose="020B0606030504020204" pitchFamily="34" charset="0"/>
              </a:rPr>
              <a:t>nguồn</a:t>
            </a:r>
            <a:r>
              <a:rPr lang="en-US" b="0" i="0" dirty="0">
                <a:effectLst/>
                <a:latin typeface="Open Sans" panose="020B0606030504020204" pitchFamily="34" charset="0"/>
              </a:rPr>
              <a:t> </a:t>
            </a:r>
            <a:r>
              <a:rPr lang="en-US" b="0" i="0" dirty="0" err="1">
                <a:effectLst/>
                <a:latin typeface="Open Sans" panose="020B0606030504020204" pitchFamily="34" charset="0"/>
              </a:rPr>
              <a:t>từ</a:t>
            </a:r>
            <a:r>
              <a:rPr lang="en-US" b="0" i="0" dirty="0">
                <a:effectLst/>
                <a:latin typeface="Open Sans" panose="020B0606030504020204" pitchFamily="34" charset="0"/>
              </a:rPr>
              <a:t> </a:t>
            </a:r>
            <a:r>
              <a:rPr lang="en-US" b="0" i="0" dirty="0" err="1">
                <a:effectLst/>
                <a:latin typeface="Open Sans" panose="020B0606030504020204" pitchFamily="34" charset="0"/>
              </a:rPr>
              <a:t>nhiều</a:t>
            </a:r>
            <a:r>
              <a:rPr lang="en-US" b="0" i="0" dirty="0">
                <a:effectLst/>
                <a:latin typeface="Open Sans" panose="020B0606030504020204" pitchFamily="34" charset="0"/>
              </a:rPr>
              <a:t> </a:t>
            </a:r>
            <a:r>
              <a:rPr lang="en-US" b="0" i="0" dirty="0" err="1">
                <a:effectLst/>
                <a:latin typeface="Open Sans" panose="020B0606030504020204" pitchFamily="34" charset="0"/>
              </a:rPr>
              <a:t>yếu</a:t>
            </a:r>
            <a:r>
              <a:rPr lang="en-US" b="0" i="0" dirty="0">
                <a:effectLst/>
                <a:latin typeface="Open Sans" panose="020B0606030504020204" pitchFamily="34" charset="0"/>
              </a:rPr>
              <a:t> </a:t>
            </a:r>
            <a:r>
              <a:rPr lang="en-US" b="0" i="0" dirty="0" err="1">
                <a:effectLst/>
                <a:latin typeface="Open Sans" panose="020B0606030504020204" pitchFamily="34" charset="0"/>
              </a:rPr>
              <a:t>tố</a:t>
            </a:r>
            <a:r>
              <a:rPr lang="en-US" b="0" i="0" dirty="0">
                <a:effectLst/>
                <a:latin typeface="Open Sans" panose="020B0606030504020204" pitchFamily="34" charset="0"/>
              </a:rPr>
              <a:t> </a:t>
            </a:r>
            <a:r>
              <a:rPr lang="en-US" b="0" i="0" dirty="0" err="1">
                <a:effectLst/>
                <a:latin typeface="Open Sans" panose="020B0606030504020204" pitchFamily="34" charset="0"/>
              </a:rPr>
              <a:t>khác</a:t>
            </a:r>
            <a:r>
              <a:rPr lang="en-US" b="0" i="0" dirty="0">
                <a:effectLst/>
                <a:latin typeface="Open Sans" panose="020B0606030504020204" pitchFamily="34" charset="0"/>
              </a:rPr>
              <a:t> </a:t>
            </a:r>
            <a:r>
              <a:rPr lang="en-US" b="0" i="0" dirty="0" err="1">
                <a:effectLst/>
                <a:latin typeface="Open Sans" panose="020B0606030504020204" pitchFamily="34" charset="0"/>
              </a:rPr>
              <a:t>nhau</a:t>
            </a:r>
            <a:r>
              <a:rPr lang="en-US" b="0" i="0" dirty="0">
                <a:effectLst/>
                <a:latin typeface="Open Sans" panose="020B0606030504020204" pitchFamily="34" charset="0"/>
              </a:rPr>
              <a:t>. </a:t>
            </a:r>
          </a:p>
          <a:p>
            <a:r>
              <a:rPr lang="en-US" b="0" i="0" dirty="0" err="1">
                <a:effectLst/>
                <a:latin typeface="Open Sans" panose="020B0606030504020204" pitchFamily="34" charset="0"/>
              </a:rPr>
              <a:t>Một</a:t>
            </a:r>
            <a:r>
              <a:rPr lang="en-US" b="0" i="0" dirty="0">
                <a:effectLst/>
                <a:latin typeface="Open Sans" panose="020B0606030504020204" pitchFamily="34" charset="0"/>
              </a:rPr>
              <a:t> </a:t>
            </a:r>
            <a:r>
              <a:rPr lang="en-US" b="0" i="0" dirty="0" err="1">
                <a:effectLst/>
                <a:latin typeface="Open Sans" panose="020B0606030504020204" pitchFamily="34" charset="0"/>
              </a:rPr>
              <a:t>trong</a:t>
            </a:r>
            <a:r>
              <a:rPr lang="en-US" b="0" i="0" dirty="0">
                <a:effectLst/>
                <a:latin typeface="Open Sans" panose="020B0606030504020204" pitchFamily="34" charset="0"/>
              </a:rPr>
              <a:t> </a:t>
            </a:r>
            <a:r>
              <a:rPr lang="en-US" b="0" i="0" dirty="0" err="1">
                <a:effectLst/>
                <a:latin typeface="Open Sans" panose="020B0606030504020204" pitchFamily="34" charset="0"/>
              </a:rPr>
              <a:t>những</a:t>
            </a:r>
            <a:r>
              <a:rPr lang="en-US" b="0" i="0" dirty="0">
                <a:effectLst/>
                <a:latin typeface="Open Sans" panose="020B0606030504020204" pitchFamily="34" charset="0"/>
              </a:rPr>
              <a:t> </a:t>
            </a:r>
            <a:r>
              <a:rPr lang="en-US" b="0" i="0" dirty="0" err="1">
                <a:effectLst/>
                <a:latin typeface="Open Sans" panose="020B0606030504020204" pitchFamily="34" charset="0"/>
              </a:rPr>
              <a:t>nguyên</a:t>
            </a:r>
            <a:r>
              <a:rPr lang="en-US" b="0" i="0" dirty="0">
                <a:effectLst/>
                <a:latin typeface="Open Sans" panose="020B0606030504020204" pitchFamily="34" charset="0"/>
              </a:rPr>
              <a:t> </a:t>
            </a:r>
            <a:r>
              <a:rPr lang="en-US" b="0" i="0" dirty="0" err="1">
                <a:effectLst/>
                <a:latin typeface="Open Sans" panose="020B0606030504020204" pitchFamily="34" charset="0"/>
              </a:rPr>
              <a:t>nhân</a:t>
            </a:r>
            <a:r>
              <a:rPr lang="en-US" b="0" i="0" dirty="0">
                <a:effectLst/>
                <a:latin typeface="Open Sans" panose="020B0606030504020204" pitchFamily="34" charset="0"/>
              </a:rPr>
              <a:t> </a:t>
            </a:r>
            <a:r>
              <a:rPr lang="en-US" b="0" i="0" dirty="0" err="1">
                <a:effectLst/>
                <a:latin typeface="Open Sans" panose="020B0606030504020204" pitchFamily="34" charset="0"/>
              </a:rPr>
              <a:t>chính</a:t>
            </a:r>
            <a:r>
              <a:rPr lang="en-US" b="0" i="0" dirty="0">
                <a:effectLst/>
                <a:latin typeface="Open Sans" panose="020B0606030504020204" pitchFamily="34" charset="0"/>
              </a:rPr>
              <a:t> </a:t>
            </a:r>
            <a:r>
              <a:rPr lang="en-US" b="0" i="0" dirty="0" err="1">
                <a:effectLst/>
                <a:latin typeface="Open Sans" panose="020B0606030504020204" pitchFamily="34" charset="0"/>
              </a:rPr>
              <a:t>là</a:t>
            </a:r>
            <a:r>
              <a:rPr lang="en-US" b="0" i="0" dirty="0">
                <a:effectLst/>
                <a:latin typeface="Open Sans" panose="020B0606030504020204" pitchFamily="34" charset="0"/>
              </a:rPr>
              <a:t> </a:t>
            </a:r>
            <a:r>
              <a:rPr lang="en-US" b="0" i="0" dirty="0" err="1">
                <a:effectLst/>
                <a:latin typeface="Open Sans" panose="020B0606030504020204" pitchFamily="34" charset="0"/>
              </a:rPr>
              <a:t>thiếu</a:t>
            </a:r>
            <a:r>
              <a:rPr lang="en-US" b="0" i="0" dirty="0">
                <a:effectLst/>
                <a:latin typeface="Open Sans" panose="020B0606030504020204" pitchFamily="34" charset="0"/>
              </a:rPr>
              <a:t> </a:t>
            </a:r>
            <a:r>
              <a:rPr lang="en-US" b="0" i="0" dirty="0" err="1">
                <a:effectLst/>
                <a:latin typeface="Open Sans" panose="020B0606030504020204" pitchFamily="34" charset="0"/>
              </a:rPr>
              <a:t>hiểu</a:t>
            </a:r>
            <a:r>
              <a:rPr lang="en-US" b="0" i="0" dirty="0">
                <a:effectLst/>
                <a:latin typeface="Open Sans" panose="020B0606030504020204" pitchFamily="34" charset="0"/>
              </a:rPr>
              <a:t> </a:t>
            </a:r>
            <a:r>
              <a:rPr lang="en-US" b="0" i="0" dirty="0" err="1">
                <a:effectLst/>
                <a:latin typeface="Open Sans" panose="020B0606030504020204" pitchFamily="34" charset="0"/>
              </a:rPr>
              <a:t>biết</a:t>
            </a:r>
            <a:r>
              <a:rPr lang="en-US" b="0" i="0" dirty="0">
                <a:effectLst/>
                <a:latin typeface="Open Sans" panose="020B0606030504020204" pitchFamily="34" charset="0"/>
              </a:rPr>
              <a:t> </a:t>
            </a:r>
            <a:r>
              <a:rPr lang="en-US" b="0" i="0" dirty="0" err="1">
                <a:effectLst/>
                <a:latin typeface="Open Sans" panose="020B0606030504020204" pitchFamily="34" charset="0"/>
              </a:rPr>
              <a:t>và</a:t>
            </a:r>
            <a:r>
              <a:rPr lang="en-US" b="0" i="0" dirty="0">
                <a:effectLst/>
                <a:latin typeface="Open Sans" panose="020B0606030504020204" pitchFamily="34" charset="0"/>
              </a:rPr>
              <a:t> </a:t>
            </a:r>
            <a:r>
              <a:rPr lang="en-US" b="0" i="0" dirty="0" err="1">
                <a:effectLst/>
                <a:latin typeface="Open Sans" panose="020B0606030504020204" pitchFamily="34" charset="0"/>
              </a:rPr>
              <a:t>đào</a:t>
            </a:r>
            <a:r>
              <a:rPr lang="en-US" b="0" i="0" dirty="0">
                <a:effectLst/>
                <a:latin typeface="Open Sans" panose="020B0606030504020204" pitchFamily="34" charset="0"/>
              </a:rPr>
              <a:t> </a:t>
            </a:r>
            <a:r>
              <a:rPr lang="en-US" b="0" i="0" dirty="0" err="1">
                <a:effectLst/>
                <a:latin typeface="Open Sans" panose="020B0606030504020204" pitchFamily="34" charset="0"/>
              </a:rPr>
              <a:t>tạo</a:t>
            </a:r>
            <a:r>
              <a:rPr lang="en-US" b="0" i="0" dirty="0">
                <a:effectLst/>
                <a:latin typeface="Open Sans" panose="020B0606030504020204" pitchFamily="34" charset="0"/>
              </a:rPr>
              <a:t> </a:t>
            </a:r>
            <a:r>
              <a:rPr lang="en-US" b="0" i="0" dirty="0" err="1">
                <a:effectLst/>
                <a:latin typeface="Open Sans" panose="020B0606030504020204" pitchFamily="34" charset="0"/>
              </a:rPr>
              <a:t>của</a:t>
            </a:r>
            <a:r>
              <a:rPr lang="en-US" b="0" i="0" dirty="0">
                <a:effectLst/>
                <a:latin typeface="Open Sans" panose="020B0606030504020204" pitchFamily="34" charset="0"/>
              </a:rPr>
              <a:t> </a:t>
            </a:r>
            <a:r>
              <a:rPr lang="en-US" b="0" i="0" dirty="0" err="1">
                <a:effectLst/>
                <a:latin typeface="Open Sans" panose="020B0606030504020204" pitchFamily="34" charset="0"/>
              </a:rPr>
              <a:t>nhân</a:t>
            </a:r>
            <a:r>
              <a:rPr lang="en-US" b="0" i="0" dirty="0">
                <a:effectLst/>
                <a:latin typeface="Open Sans" panose="020B0606030504020204" pitchFamily="34" charset="0"/>
              </a:rPr>
              <a:t> </a:t>
            </a:r>
            <a:r>
              <a:rPr lang="en-US" b="0" i="0" dirty="0" err="1">
                <a:effectLst/>
                <a:latin typeface="Open Sans" panose="020B0606030504020204" pitchFamily="34" charset="0"/>
              </a:rPr>
              <a:t>viên</a:t>
            </a:r>
            <a:r>
              <a:rPr lang="en-US" b="0" i="0" dirty="0">
                <a:effectLst/>
                <a:latin typeface="Open Sans" panose="020B0606030504020204" pitchFamily="34" charset="0"/>
              </a:rPr>
              <a:t> </a:t>
            </a:r>
            <a:r>
              <a:rPr lang="en-US" b="0" i="0" dirty="0" err="1">
                <a:effectLst/>
                <a:latin typeface="Open Sans" panose="020B0606030504020204" pitchFamily="34" charset="0"/>
              </a:rPr>
              <a:t>về</a:t>
            </a:r>
            <a:r>
              <a:rPr lang="en-US" b="0" i="0" dirty="0">
                <a:effectLst/>
                <a:latin typeface="Open Sans" panose="020B0606030504020204" pitchFamily="34" charset="0"/>
              </a:rPr>
              <a:t> </a:t>
            </a:r>
            <a:r>
              <a:rPr lang="en-US" b="0" i="0" dirty="0" err="1">
                <a:effectLst/>
                <a:latin typeface="Open Sans" panose="020B0606030504020204" pitchFamily="34" charset="0"/>
              </a:rPr>
              <a:t>quy</a:t>
            </a:r>
            <a:r>
              <a:rPr lang="en-US" b="0" i="0" dirty="0">
                <a:effectLst/>
                <a:latin typeface="Open Sans" panose="020B0606030504020204" pitchFamily="34" charset="0"/>
              </a:rPr>
              <a:t> </a:t>
            </a:r>
            <a:r>
              <a:rPr lang="en-US" b="0" i="0" dirty="0" err="1">
                <a:effectLst/>
                <a:latin typeface="Open Sans" panose="020B0606030504020204" pitchFamily="34" charset="0"/>
              </a:rPr>
              <a:t>trình</a:t>
            </a:r>
            <a:r>
              <a:rPr lang="en-US" b="0" i="0" dirty="0">
                <a:effectLst/>
                <a:latin typeface="Open Sans" panose="020B0606030504020204" pitchFamily="34" charset="0"/>
              </a:rPr>
              <a:t> </a:t>
            </a:r>
            <a:r>
              <a:rPr lang="en-US" b="0" i="0" dirty="0" err="1">
                <a:effectLst/>
                <a:latin typeface="Open Sans" panose="020B0606030504020204" pitchFamily="34" charset="0"/>
              </a:rPr>
              <a:t>làm</a:t>
            </a:r>
            <a:r>
              <a:rPr lang="en-US" b="0" i="0" dirty="0">
                <a:effectLst/>
                <a:latin typeface="Open Sans" panose="020B0606030504020204" pitchFamily="34" charset="0"/>
              </a:rPr>
              <a:t> </a:t>
            </a:r>
            <a:r>
              <a:rPr lang="en-US" b="0" i="0" dirty="0" err="1">
                <a:effectLst/>
                <a:latin typeface="Open Sans" panose="020B0606030504020204" pitchFamily="34" charset="0"/>
              </a:rPr>
              <a:t>việc</a:t>
            </a:r>
            <a:r>
              <a:rPr lang="en-US" b="0" i="0" dirty="0">
                <a:effectLst/>
                <a:latin typeface="Open Sans" panose="020B0606030504020204" pitchFamily="34" charset="0"/>
              </a:rPr>
              <a:t> </a:t>
            </a:r>
            <a:r>
              <a:rPr lang="en-US" b="0" i="0" dirty="0" err="1">
                <a:effectLst/>
                <a:latin typeface="Open Sans" panose="020B0606030504020204" pitchFamily="34" charset="0"/>
              </a:rPr>
              <a:t>và</a:t>
            </a:r>
            <a:r>
              <a:rPr lang="en-US" b="0" i="0" dirty="0">
                <a:effectLst/>
                <a:latin typeface="Open Sans" panose="020B0606030504020204" pitchFamily="34" charset="0"/>
              </a:rPr>
              <a:t> an </a:t>
            </a:r>
            <a:r>
              <a:rPr lang="en-US" b="0" i="0" dirty="0" err="1">
                <a:effectLst/>
                <a:latin typeface="Open Sans" panose="020B0606030504020204" pitchFamily="34" charset="0"/>
              </a:rPr>
              <a:t>toàn</a:t>
            </a:r>
            <a:r>
              <a:rPr lang="en-US" b="0" i="0" dirty="0">
                <a:effectLst/>
                <a:latin typeface="Open Sans" panose="020B0606030504020204" pitchFamily="34" charset="0"/>
              </a:rPr>
              <a:t> </a:t>
            </a:r>
            <a:r>
              <a:rPr lang="en-US" b="0" i="0" dirty="0" err="1">
                <a:effectLst/>
                <a:latin typeface="Open Sans" panose="020B0606030504020204" pitchFamily="34" charset="0"/>
              </a:rPr>
              <a:t>lao</a:t>
            </a:r>
            <a:r>
              <a:rPr lang="en-US" b="0" i="0" dirty="0">
                <a:effectLst/>
                <a:latin typeface="Open Sans" panose="020B0606030504020204" pitchFamily="34" charset="0"/>
              </a:rPr>
              <a:t> </a:t>
            </a:r>
            <a:r>
              <a:rPr lang="en-US" b="0" i="0" dirty="0" err="1">
                <a:effectLst/>
                <a:latin typeface="Open Sans" panose="020B0606030504020204" pitchFamily="34" charset="0"/>
              </a:rPr>
              <a:t>động</a:t>
            </a:r>
            <a:r>
              <a:rPr lang="en-US" b="0" i="0" dirty="0">
                <a:effectLst/>
                <a:latin typeface="Open Sans" panose="020B0606030504020204" pitchFamily="34" charset="0"/>
              </a:rPr>
              <a:t>. </a:t>
            </a:r>
            <a:r>
              <a:rPr lang="en-US" b="0" i="0" dirty="0" err="1">
                <a:effectLst/>
                <a:latin typeface="Open Sans" panose="020B0606030504020204" pitchFamily="34" charset="0"/>
              </a:rPr>
              <a:t>Sự</a:t>
            </a:r>
            <a:r>
              <a:rPr lang="en-US" b="0" i="0" dirty="0">
                <a:effectLst/>
                <a:latin typeface="Open Sans" panose="020B0606030504020204" pitchFamily="34" charset="0"/>
              </a:rPr>
              <a:t> </a:t>
            </a:r>
            <a:r>
              <a:rPr lang="en-US" b="0" i="0" dirty="0" err="1">
                <a:effectLst/>
                <a:latin typeface="Open Sans" panose="020B0606030504020204" pitchFamily="34" charset="0"/>
              </a:rPr>
              <a:t>thiếu</a:t>
            </a:r>
            <a:r>
              <a:rPr lang="en-US" b="0" i="0" dirty="0">
                <a:effectLst/>
                <a:latin typeface="Open Sans" panose="020B0606030504020204" pitchFamily="34" charset="0"/>
              </a:rPr>
              <a:t> </a:t>
            </a:r>
            <a:r>
              <a:rPr lang="en-US" b="0" i="0" dirty="0" err="1">
                <a:effectLst/>
                <a:latin typeface="Open Sans" panose="020B0606030504020204" pitchFamily="34" charset="0"/>
              </a:rPr>
              <a:t>sót</a:t>
            </a:r>
            <a:r>
              <a:rPr lang="en-US" b="0" i="0" dirty="0">
                <a:effectLst/>
                <a:latin typeface="Open Sans" panose="020B0606030504020204" pitchFamily="34" charset="0"/>
              </a:rPr>
              <a:t> </a:t>
            </a:r>
            <a:r>
              <a:rPr lang="en-US" b="0" i="0" dirty="0" err="1">
                <a:effectLst/>
                <a:latin typeface="Open Sans" panose="020B0606030504020204" pitchFamily="34" charset="0"/>
              </a:rPr>
              <a:t>này</a:t>
            </a:r>
            <a:r>
              <a:rPr lang="en-US" b="0" i="0" dirty="0">
                <a:effectLst/>
                <a:latin typeface="Open Sans" panose="020B0606030504020204" pitchFamily="34" charset="0"/>
              </a:rPr>
              <a:t> </a:t>
            </a:r>
            <a:r>
              <a:rPr lang="en-US" b="0" i="0" dirty="0" err="1">
                <a:effectLst/>
                <a:latin typeface="Open Sans" panose="020B0606030504020204" pitchFamily="34" charset="0"/>
              </a:rPr>
              <a:t>có</a:t>
            </a:r>
            <a:r>
              <a:rPr lang="en-US" b="0" i="0" dirty="0">
                <a:effectLst/>
                <a:latin typeface="Open Sans" panose="020B0606030504020204" pitchFamily="34" charset="0"/>
              </a:rPr>
              <a:t> </a:t>
            </a:r>
            <a:r>
              <a:rPr lang="en-US" b="0" i="0" dirty="0" err="1">
                <a:effectLst/>
                <a:latin typeface="Open Sans" panose="020B0606030504020204" pitchFamily="34" charset="0"/>
              </a:rPr>
              <a:t>thể</a:t>
            </a:r>
            <a:r>
              <a:rPr lang="en-US" b="0" i="0" dirty="0">
                <a:effectLst/>
                <a:latin typeface="Open Sans" panose="020B0606030504020204" pitchFamily="34" charset="0"/>
              </a:rPr>
              <a:t> </a:t>
            </a:r>
            <a:r>
              <a:rPr lang="en-US" b="0" i="0" dirty="0" err="1">
                <a:effectLst/>
                <a:latin typeface="Open Sans" panose="020B0606030504020204" pitchFamily="34" charset="0"/>
              </a:rPr>
              <a:t>dẫn</a:t>
            </a:r>
            <a:r>
              <a:rPr lang="en-US" b="0" i="0" dirty="0">
                <a:effectLst/>
                <a:latin typeface="Open Sans" panose="020B0606030504020204" pitchFamily="34" charset="0"/>
              </a:rPr>
              <a:t> </a:t>
            </a:r>
            <a:r>
              <a:rPr lang="en-US" b="0" i="0" dirty="0" err="1">
                <a:effectLst/>
                <a:latin typeface="Open Sans" panose="020B0606030504020204" pitchFamily="34" charset="0"/>
              </a:rPr>
              <a:t>đến</a:t>
            </a:r>
            <a:r>
              <a:rPr lang="en-US" b="0" i="0" dirty="0">
                <a:effectLst/>
                <a:latin typeface="Open Sans" panose="020B0606030504020204" pitchFamily="34" charset="0"/>
              </a:rPr>
              <a:t> </a:t>
            </a:r>
            <a:r>
              <a:rPr lang="en-US" b="0" i="0" dirty="0" err="1">
                <a:effectLst/>
                <a:latin typeface="Open Sans" panose="020B0606030504020204" pitchFamily="34" charset="0"/>
              </a:rPr>
              <a:t>việc</a:t>
            </a:r>
            <a:r>
              <a:rPr lang="en-US" b="0" i="0" dirty="0">
                <a:effectLst/>
                <a:latin typeface="Open Sans" panose="020B0606030504020204" pitchFamily="34" charset="0"/>
              </a:rPr>
              <a:t> </a:t>
            </a:r>
            <a:r>
              <a:rPr lang="en-US" b="0" i="0" dirty="0" err="1">
                <a:effectLst/>
                <a:latin typeface="Open Sans" panose="020B0606030504020204" pitchFamily="34" charset="0"/>
              </a:rPr>
              <a:t>xử</a:t>
            </a:r>
            <a:r>
              <a:rPr lang="en-US" b="0" i="0" dirty="0">
                <a:effectLst/>
                <a:latin typeface="Open Sans" panose="020B0606030504020204" pitchFamily="34" charset="0"/>
              </a:rPr>
              <a:t> </a:t>
            </a:r>
            <a:r>
              <a:rPr lang="en-US" b="0" i="0" dirty="0" err="1">
                <a:effectLst/>
                <a:latin typeface="Open Sans" panose="020B0606030504020204" pitchFamily="34" charset="0"/>
              </a:rPr>
              <a:t>lý</a:t>
            </a:r>
            <a:r>
              <a:rPr lang="en-US" b="0" i="0" dirty="0">
                <a:effectLst/>
                <a:latin typeface="Open Sans" panose="020B0606030504020204" pitchFamily="34" charset="0"/>
              </a:rPr>
              <a:t> </a:t>
            </a:r>
            <a:r>
              <a:rPr lang="en-US" b="0" i="0" dirty="0" err="1">
                <a:effectLst/>
                <a:latin typeface="Open Sans" panose="020B0606030504020204" pitchFamily="34" charset="0"/>
              </a:rPr>
              <a:t>hóa</a:t>
            </a:r>
            <a:r>
              <a:rPr lang="en-US" b="0" i="0" dirty="0">
                <a:effectLst/>
                <a:latin typeface="Open Sans" panose="020B0606030504020204" pitchFamily="34" charset="0"/>
              </a:rPr>
              <a:t> </a:t>
            </a:r>
            <a:r>
              <a:rPr lang="en-US" b="0" i="0" dirty="0" err="1">
                <a:effectLst/>
                <a:latin typeface="Open Sans" panose="020B0606030504020204" pitchFamily="34" charset="0"/>
              </a:rPr>
              <a:t>chất</a:t>
            </a:r>
            <a:r>
              <a:rPr lang="en-US" b="0" i="0" dirty="0">
                <a:effectLst/>
                <a:latin typeface="Open Sans" panose="020B0606030504020204" pitchFamily="34" charset="0"/>
              </a:rPr>
              <a:t> </a:t>
            </a:r>
            <a:r>
              <a:rPr lang="en-US" b="0" i="0" dirty="0" err="1">
                <a:effectLst/>
                <a:latin typeface="Open Sans" panose="020B0606030504020204" pitchFamily="34" charset="0"/>
              </a:rPr>
              <a:t>một</a:t>
            </a:r>
            <a:r>
              <a:rPr lang="en-US" b="0" i="0" dirty="0">
                <a:effectLst/>
                <a:latin typeface="Open Sans" panose="020B0606030504020204" pitchFamily="34" charset="0"/>
              </a:rPr>
              <a:t> </a:t>
            </a:r>
            <a:r>
              <a:rPr lang="en-US" b="0" i="0" dirty="0" err="1">
                <a:effectLst/>
                <a:latin typeface="Open Sans" panose="020B0606030504020204" pitchFamily="34" charset="0"/>
              </a:rPr>
              <a:t>cách</a:t>
            </a:r>
            <a:r>
              <a:rPr lang="en-US" b="0" i="0" dirty="0">
                <a:effectLst/>
                <a:latin typeface="Open Sans" panose="020B0606030504020204" pitchFamily="34" charset="0"/>
              </a:rPr>
              <a:t> </a:t>
            </a:r>
            <a:r>
              <a:rPr lang="en-US" b="0" i="0" dirty="0" err="1">
                <a:effectLst/>
                <a:latin typeface="Open Sans" panose="020B0606030504020204" pitchFamily="34" charset="0"/>
              </a:rPr>
              <a:t>không</a:t>
            </a:r>
            <a:r>
              <a:rPr lang="en-US" b="0" i="0" dirty="0">
                <a:effectLst/>
                <a:latin typeface="Open Sans" panose="020B0606030504020204" pitchFamily="34" charset="0"/>
              </a:rPr>
              <a:t> </a:t>
            </a:r>
            <a:r>
              <a:rPr lang="en-US" b="0" i="0" dirty="0" err="1">
                <a:effectLst/>
                <a:latin typeface="Open Sans" panose="020B0606030504020204" pitchFamily="34" charset="0"/>
              </a:rPr>
              <a:t>đúng</a:t>
            </a:r>
            <a:r>
              <a:rPr lang="en-US" b="0" i="0" dirty="0">
                <a:effectLst/>
                <a:latin typeface="Open Sans" panose="020B0606030504020204" pitchFamily="34" charset="0"/>
              </a:rPr>
              <a:t> </a:t>
            </a:r>
            <a:r>
              <a:rPr lang="en-US" b="0" i="0" dirty="0" err="1">
                <a:effectLst/>
                <a:latin typeface="Open Sans" panose="020B0606030504020204" pitchFamily="34" charset="0"/>
              </a:rPr>
              <a:t>cách</a:t>
            </a:r>
            <a:r>
              <a:rPr lang="en-US" b="0" i="0" dirty="0">
                <a:effectLst/>
                <a:latin typeface="Open Sans" panose="020B0606030504020204" pitchFamily="34" charset="0"/>
              </a:rPr>
              <a:t>, </a:t>
            </a:r>
            <a:r>
              <a:rPr lang="en-US" b="0" i="0" dirty="0" err="1">
                <a:effectLst/>
                <a:latin typeface="Open Sans" panose="020B0606030504020204" pitchFamily="34" charset="0"/>
              </a:rPr>
              <a:t>sử</a:t>
            </a:r>
            <a:r>
              <a:rPr lang="en-US" b="0" i="0" dirty="0">
                <a:effectLst/>
                <a:latin typeface="Open Sans" panose="020B0606030504020204" pitchFamily="34" charset="0"/>
              </a:rPr>
              <a:t> </a:t>
            </a:r>
            <a:r>
              <a:rPr lang="en-US" b="0" i="0" dirty="0" err="1">
                <a:effectLst/>
                <a:latin typeface="Open Sans" panose="020B0606030504020204" pitchFamily="34" charset="0"/>
              </a:rPr>
              <a:t>dụng</a:t>
            </a:r>
            <a:r>
              <a:rPr lang="en-US" b="0" i="0" dirty="0">
                <a:effectLst/>
                <a:latin typeface="Open Sans" panose="020B0606030504020204" pitchFamily="34" charset="0"/>
              </a:rPr>
              <a:t> </a:t>
            </a:r>
            <a:r>
              <a:rPr lang="en-US" b="0" i="0" dirty="0" err="1">
                <a:effectLst/>
                <a:latin typeface="Open Sans" panose="020B0606030504020204" pitchFamily="34" charset="0"/>
              </a:rPr>
              <a:t>thiết</a:t>
            </a:r>
            <a:r>
              <a:rPr lang="en-US" b="0" i="0" dirty="0">
                <a:effectLst/>
                <a:latin typeface="Open Sans" panose="020B0606030504020204" pitchFamily="34" charset="0"/>
              </a:rPr>
              <a:t> </a:t>
            </a:r>
            <a:r>
              <a:rPr lang="en-US" b="0" i="0" dirty="0" err="1">
                <a:effectLst/>
                <a:latin typeface="Open Sans" panose="020B0606030504020204" pitchFamily="34" charset="0"/>
              </a:rPr>
              <a:t>bị</a:t>
            </a:r>
            <a:r>
              <a:rPr lang="en-US" b="0" i="0" dirty="0">
                <a:effectLst/>
                <a:latin typeface="Open Sans" panose="020B0606030504020204" pitchFamily="34" charset="0"/>
              </a:rPr>
              <a:t> </a:t>
            </a:r>
            <a:r>
              <a:rPr lang="en-US" b="0" i="0" dirty="0" err="1">
                <a:effectLst/>
                <a:latin typeface="Open Sans" panose="020B0606030504020204" pitchFamily="34" charset="0"/>
              </a:rPr>
              <a:t>không</a:t>
            </a:r>
            <a:r>
              <a:rPr lang="en-US" b="0" i="0" dirty="0">
                <a:effectLst/>
                <a:latin typeface="Open Sans" panose="020B0606030504020204" pitchFamily="34" charset="0"/>
              </a:rPr>
              <a:t> an </a:t>
            </a:r>
            <a:r>
              <a:rPr lang="en-US" b="0" i="0" dirty="0" err="1">
                <a:effectLst/>
                <a:latin typeface="Open Sans" panose="020B0606030504020204" pitchFamily="34" charset="0"/>
              </a:rPr>
              <a:t>toàn</a:t>
            </a:r>
            <a:r>
              <a:rPr lang="en-US" b="0" i="0" dirty="0">
                <a:effectLst/>
                <a:latin typeface="Open Sans" panose="020B0606030504020204" pitchFamily="34" charset="0"/>
              </a:rPr>
              <a:t>, </a:t>
            </a:r>
            <a:r>
              <a:rPr lang="en-US" b="0" i="0" dirty="0" err="1">
                <a:effectLst/>
                <a:latin typeface="Open Sans" panose="020B0606030504020204" pitchFamily="34" charset="0"/>
              </a:rPr>
              <a:t>hoặc</a:t>
            </a:r>
            <a:r>
              <a:rPr lang="en-US" b="0" i="0" dirty="0">
                <a:effectLst/>
                <a:latin typeface="Open Sans" panose="020B0606030504020204" pitchFamily="34" charset="0"/>
              </a:rPr>
              <a:t> </a:t>
            </a:r>
            <a:r>
              <a:rPr lang="en-US" b="0" i="0" dirty="0" err="1">
                <a:effectLst/>
                <a:latin typeface="Open Sans" panose="020B0606030504020204" pitchFamily="34" charset="0"/>
              </a:rPr>
              <a:t>không</a:t>
            </a:r>
            <a:r>
              <a:rPr lang="en-US" b="0" i="0" dirty="0">
                <a:effectLst/>
                <a:latin typeface="Open Sans" panose="020B0606030504020204" pitchFamily="34" charset="0"/>
              </a:rPr>
              <a:t> </a:t>
            </a:r>
            <a:r>
              <a:rPr lang="en-US" b="0" i="0" dirty="0" err="1">
                <a:effectLst/>
                <a:latin typeface="Open Sans" panose="020B0606030504020204" pitchFamily="34" charset="0"/>
              </a:rPr>
              <a:t>tuân</a:t>
            </a:r>
            <a:r>
              <a:rPr lang="en-US" b="0" i="0" dirty="0">
                <a:effectLst/>
                <a:latin typeface="Open Sans" panose="020B0606030504020204" pitchFamily="34" charset="0"/>
              </a:rPr>
              <a:t> </a:t>
            </a:r>
            <a:r>
              <a:rPr lang="en-US" b="0" i="0" dirty="0" err="1">
                <a:effectLst/>
                <a:latin typeface="Open Sans" panose="020B0606030504020204" pitchFamily="34" charset="0"/>
              </a:rPr>
              <a:t>thủ</a:t>
            </a:r>
            <a:r>
              <a:rPr lang="en-US" b="0" i="0" dirty="0">
                <a:effectLst/>
                <a:latin typeface="Open Sans" panose="020B0606030504020204" pitchFamily="34" charset="0"/>
              </a:rPr>
              <a:t> </a:t>
            </a:r>
            <a:r>
              <a:rPr lang="en-US" b="0" i="0" dirty="0" err="1">
                <a:effectLst/>
                <a:latin typeface="Open Sans" panose="020B0606030504020204" pitchFamily="34" charset="0"/>
              </a:rPr>
              <a:t>đúng</a:t>
            </a:r>
            <a:r>
              <a:rPr lang="en-US" b="0" i="0" dirty="0">
                <a:effectLst/>
                <a:latin typeface="Open Sans" panose="020B0606030504020204" pitchFamily="34" charset="0"/>
              </a:rPr>
              <a:t> </a:t>
            </a:r>
            <a:r>
              <a:rPr lang="en-US" b="0" i="0" dirty="0" err="1">
                <a:effectLst/>
                <a:latin typeface="Open Sans" panose="020B0606030504020204" pitchFamily="34" charset="0"/>
              </a:rPr>
              <a:t>các</a:t>
            </a:r>
            <a:r>
              <a:rPr lang="en-US" b="0" i="0" dirty="0">
                <a:effectLst/>
                <a:latin typeface="Open Sans" panose="020B0606030504020204" pitchFamily="34" charset="0"/>
              </a:rPr>
              <a:t> </a:t>
            </a:r>
            <a:r>
              <a:rPr lang="en-US" b="0" i="0" dirty="0" err="1">
                <a:effectLst/>
                <a:latin typeface="Open Sans" panose="020B0606030504020204" pitchFamily="34" charset="0"/>
              </a:rPr>
              <a:t>quy</a:t>
            </a:r>
            <a:r>
              <a:rPr lang="en-US" b="0" i="0" dirty="0">
                <a:effectLst/>
                <a:latin typeface="Open Sans" panose="020B0606030504020204" pitchFamily="34" charset="0"/>
              </a:rPr>
              <a:t> </a:t>
            </a:r>
            <a:r>
              <a:rPr lang="en-US" b="0" i="0" dirty="0" err="1">
                <a:effectLst/>
                <a:latin typeface="Open Sans" panose="020B0606030504020204" pitchFamily="34" charset="0"/>
              </a:rPr>
              <a:t>trình</a:t>
            </a:r>
            <a:r>
              <a:rPr lang="en-US" b="0" i="0" dirty="0">
                <a:effectLst/>
                <a:latin typeface="Open Sans" panose="020B0606030504020204" pitchFamily="34" charset="0"/>
              </a:rPr>
              <a:t> an </a:t>
            </a:r>
            <a:r>
              <a:rPr lang="en-US" b="0" i="0" dirty="0" err="1">
                <a:effectLst/>
                <a:latin typeface="Open Sans" panose="020B0606030504020204" pitchFamily="34" charset="0"/>
              </a:rPr>
              <a:t>toàn</a:t>
            </a:r>
            <a:r>
              <a:rPr lang="en-US" b="0" i="0" dirty="0">
                <a:effectLst/>
                <a:latin typeface="Open Sans" panose="020B0606030504020204" pitchFamily="34" charset="0"/>
              </a:rPr>
              <a:t>.</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FD00BF17-2A10-D711-E062-EF8D07116F05}"/>
              </a:ext>
            </a:extLst>
          </p:cNvPr>
          <p:cNvPicPr>
            <a:picLocks noChangeAspect="1"/>
          </p:cNvPicPr>
          <p:nvPr/>
        </p:nvPicPr>
        <p:blipFill>
          <a:blip r:embed="rId3"/>
          <a:stretch>
            <a:fillRect/>
          </a:stretch>
        </p:blipFill>
        <p:spPr>
          <a:xfrm>
            <a:off x="-1752227" y="2060848"/>
            <a:ext cx="7056784" cy="7056784"/>
          </a:xfrm>
          <a:prstGeom prst="rect">
            <a:avLst/>
          </a:prstGeom>
        </p:spPr>
      </p:pic>
    </p:spTree>
    <p:extLst>
      <p:ext uri="{BB962C8B-B14F-4D97-AF65-F5344CB8AC3E}">
        <p14:creationId xmlns:p14="http://schemas.microsoft.com/office/powerpoint/2010/main" val="16094543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en-US" dirty="0" err="1">
                <a:solidFill>
                  <a:schemeClr val="accent4"/>
                </a:solidFill>
                <a:latin typeface="UTM Aptima" panose="02040603050506020204" pitchFamily="18" charset="0"/>
              </a:rPr>
              <a:t>Chế</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biến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để</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loại</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bỏ</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tạp</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chất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và</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tăng</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độ</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đồng</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nhất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của</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chất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lỏng</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cao</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su</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4. </a:t>
            </a:r>
            <a:r>
              <a:rPr lang="en-US" sz="2000" b="1" i="0" dirty="0" err="1">
                <a:effectLst/>
                <a:latin typeface="Open Sans" panose="020B0606030504020204" pitchFamily="34" charset="0"/>
              </a:rPr>
              <a:t>Biện</a:t>
            </a:r>
            <a:r>
              <a:rPr lang="en-US" sz="2000" b="1" i="0" dirty="0">
                <a:effectLst/>
                <a:latin typeface="Open Sans" panose="020B0606030504020204" pitchFamily="34" charset="0"/>
              </a:rPr>
              <a:t> </a:t>
            </a:r>
            <a:r>
              <a:rPr lang="en-US" sz="2000" b="1" i="0" dirty="0" err="1">
                <a:effectLst/>
                <a:latin typeface="Open Sans" panose="020B0606030504020204" pitchFamily="34" charset="0"/>
              </a:rPr>
              <a:t>pháp</a:t>
            </a:r>
            <a:r>
              <a:rPr lang="en-US" sz="2000" b="1" i="0" dirty="0">
                <a:effectLst/>
                <a:latin typeface="Open Sans" panose="020B0606030504020204" pitchFamily="34" charset="0"/>
              </a:rPr>
              <a:t> </a:t>
            </a:r>
            <a:r>
              <a:rPr lang="en-US" sz="2000" b="1" i="0" dirty="0" err="1">
                <a:effectLst/>
                <a:latin typeface="Open Sans" panose="020B0606030504020204" pitchFamily="34" charset="0"/>
              </a:rPr>
              <a:t>phòng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tránh</a:t>
            </a:r>
            <a:r>
              <a:rPr lang="en-US" sz="2000" b="1" i="0" dirty="0">
                <a:effectLst/>
                <a:latin typeface="Open Sans" panose="020B0606030504020204" pitchFamily="34" charset="0"/>
              </a:rPr>
              <a:t> tai </a:t>
            </a:r>
            <a:r>
              <a:rPr lang="en-US" sz="2000" b="1" i="0" dirty="0" err="1">
                <a:effectLst/>
                <a:latin typeface="Open Sans" panose="020B0606030504020204" pitchFamily="34" charset="0"/>
              </a:rPr>
              <a:t>nạn</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khi</a:t>
            </a:r>
            <a:r>
              <a:rPr lang="en-US" sz="2000" b="1" i="0" dirty="0">
                <a:effectLst/>
                <a:latin typeface="Open Sans" panose="020B0606030504020204" pitchFamily="34" charset="0"/>
              </a:rPr>
              <a:t> </a:t>
            </a:r>
            <a:r>
              <a:rPr lang="en-US" sz="2000" b="1" i="0" dirty="0" err="1">
                <a:effectLst/>
                <a:latin typeface="Open Sans" panose="020B0606030504020204" pitchFamily="34" charset="0"/>
              </a:rPr>
              <a:t>chế</a:t>
            </a:r>
            <a:r>
              <a:rPr lang="en-US" sz="2000" b="1" i="0" dirty="0">
                <a:effectLst/>
                <a:latin typeface="Open Sans" panose="020B0606030504020204" pitchFamily="34" charset="0"/>
              </a:rPr>
              <a:t> </a:t>
            </a:r>
            <a:r>
              <a:rPr lang="en-US" sz="2000" b="1" i="0" dirty="0" err="1">
                <a:effectLst/>
                <a:latin typeface="Open Sans" panose="020B0606030504020204" pitchFamily="34" charset="0"/>
              </a:rPr>
              <a:t>biến</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để</a:t>
            </a:r>
            <a:r>
              <a:rPr lang="en-US" sz="2000" b="1" i="0" dirty="0">
                <a:effectLst/>
                <a:latin typeface="Open Sans" panose="020B0606030504020204" pitchFamily="34" charset="0"/>
              </a:rPr>
              <a:t> </a:t>
            </a:r>
            <a:r>
              <a:rPr lang="en-US" sz="2000" b="1" i="0" dirty="0" err="1">
                <a:effectLst/>
                <a:latin typeface="Open Sans" panose="020B0606030504020204" pitchFamily="34" charset="0"/>
              </a:rPr>
              <a:t>loại</a:t>
            </a:r>
            <a:r>
              <a:rPr lang="en-US" sz="2000" b="1" i="0" dirty="0">
                <a:effectLst/>
                <a:latin typeface="Open Sans" panose="020B0606030504020204" pitchFamily="34" charset="0"/>
              </a:rPr>
              <a:t> </a:t>
            </a:r>
            <a:r>
              <a:rPr lang="en-US" sz="2000" b="1" i="0" dirty="0" err="1">
                <a:effectLst/>
                <a:latin typeface="Open Sans" panose="020B0606030504020204" pitchFamily="34" charset="0"/>
              </a:rPr>
              <a:t>bỏ</a:t>
            </a:r>
            <a:r>
              <a:rPr lang="en-US" sz="2000" b="1" i="0" dirty="0">
                <a:effectLst/>
                <a:latin typeface="Open Sans" panose="020B0606030504020204" pitchFamily="34" charset="0"/>
              </a:rPr>
              <a:t> </a:t>
            </a:r>
            <a:r>
              <a:rPr lang="en-US" sz="2000" b="1" i="0" dirty="0" err="1">
                <a:effectLst/>
                <a:latin typeface="Open Sans" panose="020B0606030504020204" pitchFamily="34" charset="0"/>
              </a:rPr>
              <a:t>tạp</a:t>
            </a:r>
            <a:r>
              <a:rPr lang="en-US" sz="2000" b="1" i="0" dirty="0">
                <a:effectLst/>
                <a:latin typeface="Open Sans" panose="020B0606030504020204" pitchFamily="34" charset="0"/>
              </a:rPr>
              <a:t> </a:t>
            </a:r>
            <a:r>
              <a:rPr lang="en-US" sz="2000" b="1" i="0" dirty="0" err="1">
                <a:effectLst/>
                <a:latin typeface="Open Sans" panose="020B0606030504020204" pitchFamily="34" charset="0"/>
              </a:rPr>
              <a:t>chất</a:t>
            </a:r>
            <a:r>
              <a:rPr lang="en-US" sz="2000" b="1" i="0" dirty="0">
                <a:effectLst/>
                <a:latin typeface="Open Sans" panose="020B0606030504020204" pitchFamily="34" charset="0"/>
              </a:rPr>
              <a:t> </a:t>
            </a:r>
            <a:r>
              <a:rPr lang="en-US" sz="2000" b="1" i="0" dirty="0" err="1">
                <a:effectLst/>
                <a:latin typeface="Open Sans" panose="020B0606030504020204" pitchFamily="34" charset="0"/>
              </a:rPr>
              <a:t>và</a:t>
            </a:r>
            <a:r>
              <a:rPr lang="en-US" sz="2000" b="1" i="0" dirty="0">
                <a:effectLst/>
                <a:latin typeface="Open Sans" panose="020B0606030504020204" pitchFamily="34" charset="0"/>
              </a:rPr>
              <a:t> </a:t>
            </a:r>
            <a:r>
              <a:rPr lang="en-US" sz="2000" b="1" i="0" dirty="0" err="1">
                <a:effectLst/>
                <a:latin typeface="Open Sans" panose="020B0606030504020204" pitchFamily="34" charset="0"/>
              </a:rPr>
              <a:t>tăng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độ</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đồng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nhất</a:t>
            </a:r>
            <a:r>
              <a:rPr lang="en-US" sz="2000" b="1" i="0" dirty="0">
                <a:effectLst/>
                <a:latin typeface="Open Sans" panose="020B0606030504020204" pitchFamily="34" charset="0"/>
              </a:rPr>
              <a:t> </a:t>
            </a:r>
            <a:r>
              <a:rPr lang="en-US" sz="2000" b="1" i="0" dirty="0" err="1">
                <a:effectLst/>
                <a:latin typeface="Open Sans" panose="020B0606030504020204" pitchFamily="34" charset="0"/>
              </a:rPr>
              <a:t>của</a:t>
            </a:r>
            <a:r>
              <a:rPr lang="en-US" sz="2000" b="1" i="0" dirty="0">
                <a:effectLst/>
                <a:latin typeface="Open Sans" panose="020B0606030504020204" pitchFamily="34" charset="0"/>
              </a:rPr>
              <a:t> </a:t>
            </a:r>
            <a:r>
              <a:rPr lang="en-US" sz="2000" b="1" i="0" dirty="0" err="1">
                <a:effectLst/>
                <a:latin typeface="Open Sans" panose="020B0606030504020204" pitchFamily="34" charset="0"/>
              </a:rPr>
              <a:t>chất</a:t>
            </a:r>
            <a:r>
              <a:rPr lang="en-US" sz="2000" b="1" i="0" dirty="0">
                <a:effectLst/>
                <a:latin typeface="Open Sans" panose="020B0606030504020204" pitchFamily="34" charset="0"/>
              </a:rPr>
              <a:t> </a:t>
            </a:r>
            <a:r>
              <a:rPr lang="en-US" sz="2000" b="1" i="0" dirty="0" err="1">
                <a:effectLst/>
                <a:latin typeface="Open Sans" panose="020B0606030504020204" pitchFamily="34" charset="0"/>
              </a:rPr>
              <a:t>lỏng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cao</a:t>
            </a:r>
            <a:r>
              <a:rPr lang="en-US" sz="2000" b="1" i="0" dirty="0">
                <a:effectLst/>
                <a:latin typeface="Open Sans" panose="020B0606030504020204" pitchFamily="34" charset="0"/>
              </a:rPr>
              <a:t> </a:t>
            </a:r>
            <a:r>
              <a:rPr lang="en-US" sz="2000" b="1" i="0" dirty="0" err="1">
                <a:effectLst/>
                <a:latin typeface="Open Sans" panose="020B0606030504020204" pitchFamily="34" charset="0"/>
              </a:rPr>
              <a:t>su</a:t>
            </a:r>
            <a:endParaRPr lang="en-US" sz="2400" b="1" i="0" dirty="0">
              <a:effectLst/>
              <a:latin typeface="Söhne"/>
            </a:endParaRPr>
          </a:p>
          <a:p>
            <a:r>
              <a:rPr lang="en-US" b="0" i="0" dirty="0" err="1">
                <a:effectLst/>
                <a:latin typeface="Open Sans" panose="020B0606030504020204" pitchFamily="34" charset="0"/>
              </a:rPr>
              <a:t>Để</a:t>
            </a:r>
            <a:r>
              <a:rPr lang="en-US" b="0" i="0" dirty="0">
                <a:effectLst/>
                <a:latin typeface="Open Sans" panose="020B0606030504020204" pitchFamily="34" charset="0"/>
              </a:rPr>
              <a:t> </a:t>
            </a:r>
            <a:r>
              <a:rPr lang="en-US" b="0" i="0" dirty="0" err="1">
                <a:effectLst/>
                <a:latin typeface="Open Sans" panose="020B0606030504020204" pitchFamily="34" charset="0"/>
              </a:rPr>
              <a:t>đảm</a:t>
            </a:r>
            <a:r>
              <a:rPr lang="en-US" b="0" i="0" dirty="0">
                <a:effectLst/>
                <a:latin typeface="Open Sans" panose="020B0606030504020204" pitchFamily="34" charset="0"/>
              </a:rPr>
              <a:t> </a:t>
            </a:r>
            <a:r>
              <a:rPr lang="en-US" b="0" i="0" dirty="0" err="1">
                <a:effectLst/>
                <a:latin typeface="Open Sans" panose="020B0606030504020204" pitchFamily="34" charset="0"/>
              </a:rPr>
              <a:t>bảo</a:t>
            </a:r>
            <a:r>
              <a:rPr lang="en-US" b="0" i="0" dirty="0">
                <a:effectLst/>
                <a:latin typeface="Open Sans" panose="020B0606030504020204" pitchFamily="34" charset="0"/>
              </a:rPr>
              <a:t> an </a:t>
            </a:r>
            <a:r>
              <a:rPr lang="en-US" b="0" i="0" dirty="0" err="1">
                <a:effectLst/>
                <a:latin typeface="Open Sans" panose="020B0606030504020204" pitchFamily="34" charset="0"/>
              </a:rPr>
              <a:t>toàn</a:t>
            </a:r>
            <a:r>
              <a:rPr lang="en-US" b="0" i="0" dirty="0">
                <a:effectLst/>
                <a:latin typeface="Open Sans" panose="020B0606030504020204" pitchFamily="34" charset="0"/>
              </a:rPr>
              <a:t> </a:t>
            </a:r>
            <a:r>
              <a:rPr lang="en-US" b="0" i="0" dirty="0" err="1">
                <a:effectLst/>
                <a:latin typeface="Open Sans" panose="020B0606030504020204" pitchFamily="34" charset="0"/>
              </a:rPr>
              <a:t>lao</a:t>
            </a:r>
            <a:r>
              <a:rPr lang="en-US" b="0" i="0" dirty="0">
                <a:effectLst/>
                <a:latin typeface="Open Sans" panose="020B0606030504020204" pitchFamily="34" charset="0"/>
              </a:rPr>
              <a:t> </a:t>
            </a:r>
            <a:r>
              <a:rPr lang="en-US" b="0" i="0" dirty="0" err="1">
                <a:effectLst/>
                <a:latin typeface="Open Sans" panose="020B0606030504020204" pitchFamily="34" charset="0"/>
              </a:rPr>
              <a:t>động</a:t>
            </a:r>
            <a:r>
              <a:rPr lang="en-US" b="0" i="0" dirty="0">
                <a:effectLst/>
                <a:latin typeface="Open Sans" panose="020B0606030504020204" pitchFamily="34" charset="0"/>
              </a:rPr>
              <a:t> </a:t>
            </a:r>
            <a:r>
              <a:rPr lang="en-US" b="0" i="0" dirty="0" err="1">
                <a:effectLst/>
                <a:latin typeface="Open Sans" panose="020B0606030504020204" pitchFamily="34" charset="0"/>
              </a:rPr>
              <a:t>trong</a:t>
            </a:r>
            <a:r>
              <a:rPr lang="en-US" b="0" i="0" dirty="0">
                <a:effectLst/>
                <a:latin typeface="Open Sans" panose="020B0606030504020204" pitchFamily="34" charset="0"/>
              </a:rPr>
              <a:t> </a:t>
            </a:r>
            <a:r>
              <a:rPr lang="en-US" b="0" i="0" dirty="0" err="1">
                <a:effectLst/>
                <a:latin typeface="Open Sans" panose="020B0606030504020204" pitchFamily="34" charset="0"/>
              </a:rPr>
              <a:t>quá</a:t>
            </a:r>
            <a:r>
              <a:rPr lang="en-US" b="0" i="0" dirty="0">
                <a:effectLst/>
                <a:latin typeface="Open Sans" panose="020B0606030504020204" pitchFamily="34" charset="0"/>
              </a:rPr>
              <a:t> </a:t>
            </a:r>
            <a:r>
              <a:rPr lang="en-US" b="0" i="0" dirty="0" err="1">
                <a:effectLst/>
                <a:latin typeface="Open Sans" panose="020B0606030504020204" pitchFamily="34" charset="0"/>
              </a:rPr>
              <a:t>trình</a:t>
            </a:r>
            <a:r>
              <a:rPr lang="en-US" b="0" i="0" dirty="0">
                <a:effectLst/>
                <a:latin typeface="Open Sans" panose="020B0606030504020204" pitchFamily="34" charset="0"/>
              </a:rPr>
              <a:t> </a:t>
            </a:r>
            <a:r>
              <a:rPr lang="en-US" b="0" i="0" dirty="0" err="1">
                <a:effectLst/>
                <a:latin typeface="Open Sans" panose="020B0606030504020204" pitchFamily="34" charset="0"/>
              </a:rPr>
              <a:t>chế</a:t>
            </a:r>
            <a:r>
              <a:rPr lang="en-US" b="0" i="0" dirty="0">
                <a:effectLst/>
                <a:latin typeface="Open Sans" panose="020B0606030504020204" pitchFamily="34" charset="0"/>
              </a:rPr>
              <a:t> </a:t>
            </a:r>
            <a:r>
              <a:rPr lang="en-US" b="0" i="0" dirty="0" err="1">
                <a:effectLst/>
                <a:latin typeface="Open Sans" panose="020B0606030504020204" pitchFamily="34" charset="0"/>
              </a:rPr>
              <a:t>biến</a:t>
            </a:r>
            <a:r>
              <a:rPr lang="en-US" b="0" i="0" dirty="0">
                <a:effectLst/>
                <a:latin typeface="Open Sans" panose="020B0606030504020204" pitchFamily="34" charset="0"/>
              </a:rPr>
              <a:t> </a:t>
            </a:r>
            <a:r>
              <a:rPr lang="en-US" b="0" i="0" dirty="0" err="1">
                <a:effectLst/>
                <a:latin typeface="Open Sans" panose="020B0606030504020204" pitchFamily="34" charset="0"/>
              </a:rPr>
              <a:t>cao</a:t>
            </a:r>
            <a:r>
              <a:rPr lang="en-US" b="0" i="0" dirty="0">
                <a:effectLst/>
                <a:latin typeface="Open Sans" panose="020B0606030504020204" pitchFamily="34" charset="0"/>
              </a:rPr>
              <a:t> </a:t>
            </a:r>
            <a:r>
              <a:rPr lang="en-US" b="0" i="0" dirty="0" err="1">
                <a:effectLst/>
                <a:latin typeface="Open Sans" panose="020B0606030504020204" pitchFamily="34" charset="0"/>
              </a:rPr>
              <a:t>su</a:t>
            </a:r>
            <a:r>
              <a:rPr lang="en-US" b="0" i="0" dirty="0">
                <a:effectLst/>
                <a:latin typeface="Open Sans" panose="020B0606030504020204" pitchFamily="34" charset="0"/>
              </a:rPr>
              <a:t> </a:t>
            </a:r>
            <a:r>
              <a:rPr lang="en-US" b="0" i="0" dirty="0" err="1">
                <a:effectLst/>
                <a:latin typeface="Open Sans" panose="020B0606030504020204" pitchFamily="34" charset="0"/>
              </a:rPr>
              <a:t>để</a:t>
            </a:r>
            <a:r>
              <a:rPr lang="en-US" b="0" i="0" dirty="0">
                <a:effectLst/>
                <a:latin typeface="Open Sans" panose="020B0606030504020204" pitchFamily="34" charset="0"/>
              </a:rPr>
              <a:t> </a:t>
            </a:r>
            <a:r>
              <a:rPr lang="en-US" b="0" i="0" dirty="0" err="1">
                <a:effectLst/>
                <a:latin typeface="Open Sans" panose="020B0606030504020204" pitchFamily="34" charset="0"/>
              </a:rPr>
              <a:t>loại</a:t>
            </a:r>
            <a:r>
              <a:rPr lang="en-US" b="0" i="0" dirty="0">
                <a:effectLst/>
                <a:latin typeface="Open Sans" panose="020B0606030504020204" pitchFamily="34" charset="0"/>
              </a:rPr>
              <a:t> </a:t>
            </a:r>
            <a:r>
              <a:rPr lang="en-US" b="0" i="0" dirty="0" err="1">
                <a:effectLst/>
                <a:latin typeface="Open Sans" panose="020B0606030504020204" pitchFamily="34" charset="0"/>
              </a:rPr>
              <a:t>bỏ</a:t>
            </a:r>
            <a:r>
              <a:rPr lang="en-US" b="0" i="0" dirty="0">
                <a:effectLst/>
                <a:latin typeface="Open Sans" panose="020B0606030504020204" pitchFamily="34" charset="0"/>
              </a:rPr>
              <a:t> </a:t>
            </a:r>
            <a:r>
              <a:rPr lang="en-US" b="0" i="0" dirty="0" err="1">
                <a:effectLst/>
                <a:latin typeface="Open Sans" panose="020B0606030504020204" pitchFamily="34" charset="0"/>
              </a:rPr>
              <a:t>tạp</a:t>
            </a:r>
            <a:r>
              <a:rPr lang="en-US" b="0" i="0" dirty="0">
                <a:effectLst/>
                <a:latin typeface="Open Sans" panose="020B0606030504020204" pitchFamily="34" charset="0"/>
              </a:rPr>
              <a:t> </a:t>
            </a:r>
            <a:r>
              <a:rPr lang="en-US" b="0" i="0" dirty="0" err="1">
                <a:effectLst/>
                <a:latin typeface="Open Sans" panose="020B0606030504020204" pitchFamily="34" charset="0"/>
              </a:rPr>
              <a:t>chất</a:t>
            </a:r>
            <a:r>
              <a:rPr lang="en-US" b="0" i="0" dirty="0">
                <a:effectLst/>
                <a:latin typeface="Open Sans" panose="020B0606030504020204" pitchFamily="34" charset="0"/>
              </a:rPr>
              <a:t> </a:t>
            </a:r>
            <a:r>
              <a:rPr lang="en-US" b="0" i="0" dirty="0" err="1">
                <a:effectLst/>
                <a:latin typeface="Open Sans" panose="020B0606030504020204" pitchFamily="34" charset="0"/>
              </a:rPr>
              <a:t>và</a:t>
            </a:r>
            <a:r>
              <a:rPr lang="en-US" b="0" i="0" dirty="0">
                <a:effectLst/>
                <a:latin typeface="Open Sans" panose="020B0606030504020204" pitchFamily="34" charset="0"/>
              </a:rPr>
              <a:t> </a:t>
            </a:r>
            <a:r>
              <a:rPr lang="en-US" b="0" i="0" dirty="0" err="1">
                <a:effectLst/>
                <a:latin typeface="Open Sans" panose="020B0606030504020204" pitchFamily="34" charset="0"/>
              </a:rPr>
              <a:t>tăng</a:t>
            </a:r>
            <a:r>
              <a:rPr lang="en-US" b="0" i="0" dirty="0">
                <a:effectLst/>
                <a:latin typeface="Open Sans" panose="020B0606030504020204" pitchFamily="34" charset="0"/>
              </a:rPr>
              <a:t> </a:t>
            </a:r>
            <a:r>
              <a:rPr lang="en-US" b="0" i="0" dirty="0" err="1">
                <a:effectLst/>
                <a:latin typeface="Open Sans" panose="020B0606030504020204" pitchFamily="34" charset="0"/>
              </a:rPr>
              <a:t>độ</a:t>
            </a:r>
            <a:r>
              <a:rPr lang="en-US" b="0" i="0" dirty="0">
                <a:effectLst/>
                <a:latin typeface="Open Sans" panose="020B0606030504020204" pitchFamily="34" charset="0"/>
              </a:rPr>
              <a:t> </a:t>
            </a:r>
            <a:r>
              <a:rPr lang="en-US" b="0" i="0" dirty="0" err="1">
                <a:effectLst/>
                <a:latin typeface="Open Sans" panose="020B0606030504020204" pitchFamily="34" charset="0"/>
              </a:rPr>
              <a:t>đồng</a:t>
            </a:r>
            <a:r>
              <a:rPr lang="en-US" b="0" i="0" dirty="0">
                <a:effectLst/>
                <a:latin typeface="Open Sans" panose="020B0606030504020204" pitchFamily="34" charset="0"/>
              </a:rPr>
              <a:t> </a:t>
            </a:r>
            <a:r>
              <a:rPr lang="en-US" b="0" i="0" dirty="0" err="1">
                <a:effectLst/>
                <a:latin typeface="Open Sans" panose="020B0606030504020204" pitchFamily="34" charset="0"/>
              </a:rPr>
              <a:t>nhất</a:t>
            </a:r>
            <a:r>
              <a:rPr lang="en-US" b="0" i="0" dirty="0">
                <a:effectLst/>
                <a:latin typeface="Open Sans" panose="020B0606030504020204" pitchFamily="34" charset="0"/>
              </a:rPr>
              <a:t> </a:t>
            </a:r>
            <a:r>
              <a:rPr lang="en-US" b="0" i="0" dirty="0" err="1">
                <a:effectLst/>
                <a:latin typeface="Open Sans" panose="020B0606030504020204" pitchFamily="34" charset="0"/>
              </a:rPr>
              <a:t>của</a:t>
            </a:r>
            <a:r>
              <a:rPr lang="en-US" b="0" i="0" dirty="0">
                <a:effectLst/>
                <a:latin typeface="Open Sans" panose="020B0606030504020204" pitchFamily="34" charset="0"/>
              </a:rPr>
              <a:t> </a:t>
            </a:r>
            <a:r>
              <a:rPr lang="en-US" b="0" i="0" dirty="0" err="1">
                <a:effectLst/>
                <a:latin typeface="Open Sans" panose="020B0606030504020204" pitchFamily="34" charset="0"/>
              </a:rPr>
              <a:t>chất</a:t>
            </a:r>
            <a:r>
              <a:rPr lang="en-US" b="0" i="0" dirty="0">
                <a:effectLst/>
                <a:latin typeface="Open Sans" panose="020B0606030504020204" pitchFamily="34" charset="0"/>
              </a:rPr>
              <a:t> </a:t>
            </a:r>
            <a:r>
              <a:rPr lang="en-US" b="0" i="0" dirty="0" err="1">
                <a:effectLst/>
                <a:latin typeface="Open Sans" panose="020B0606030504020204" pitchFamily="34" charset="0"/>
              </a:rPr>
              <a:t>lỏng</a:t>
            </a:r>
            <a:r>
              <a:rPr lang="en-US" b="0" i="0" dirty="0">
                <a:effectLst/>
                <a:latin typeface="Open Sans" panose="020B0606030504020204" pitchFamily="34" charset="0"/>
              </a:rPr>
              <a:t>, </a:t>
            </a:r>
            <a:r>
              <a:rPr lang="en-US" b="0" i="0" dirty="0" err="1">
                <a:effectLst/>
                <a:latin typeface="Open Sans" panose="020B0606030504020204" pitchFamily="34" charset="0"/>
              </a:rPr>
              <a:t>việc</a:t>
            </a:r>
            <a:r>
              <a:rPr lang="en-US" b="0" i="0" dirty="0">
                <a:effectLst/>
                <a:latin typeface="Open Sans" panose="020B0606030504020204" pitchFamily="34" charset="0"/>
              </a:rPr>
              <a:t> </a:t>
            </a:r>
            <a:r>
              <a:rPr lang="en-US" b="0" i="0" dirty="0" err="1">
                <a:effectLst/>
                <a:latin typeface="Open Sans" panose="020B0606030504020204" pitchFamily="34" charset="0"/>
              </a:rPr>
              <a:t>áp</a:t>
            </a:r>
            <a:r>
              <a:rPr lang="en-US" b="0" i="0" dirty="0">
                <a:effectLst/>
                <a:latin typeface="Open Sans" panose="020B0606030504020204" pitchFamily="34" charset="0"/>
              </a:rPr>
              <a:t> </a:t>
            </a:r>
            <a:r>
              <a:rPr lang="en-US" b="0" i="0" dirty="0" err="1">
                <a:effectLst/>
                <a:latin typeface="Open Sans" panose="020B0606030504020204" pitchFamily="34" charset="0"/>
              </a:rPr>
              <a:t>dụng</a:t>
            </a:r>
            <a:r>
              <a:rPr lang="en-US" b="0" i="0" dirty="0">
                <a:effectLst/>
                <a:latin typeface="Open Sans" panose="020B0606030504020204" pitchFamily="34" charset="0"/>
              </a:rPr>
              <a:t> </a:t>
            </a:r>
            <a:r>
              <a:rPr lang="en-US" b="0" i="0" dirty="0" err="1">
                <a:effectLst/>
                <a:latin typeface="Open Sans" panose="020B0606030504020204" pitchFamily="34" charset="0"/>
              </a:rPr>
              <a:t>các</a:t>
            </a:r>
            <a:r>
              <a:rPr lang="en-US" b="0" i="0" dirty="0">
                <a:effectLst/>
                <a:latin typeface="Open Sans" panose="020B0606030504020204" pitchFamily="34" charset="0"/>
              </a:rPr>
              <a:t> </a:t>
            </a:r>
            <a:r>
              <a:rPr lang="en-US" b="0" i="0" dirty="0" err="1">
                <a:effectLst/>
                <a:latin typeface="Open Sans" panose="020B0606030504020204" pitchFamily="34" charset="0"/>
              </a:rPr>
              <a:t>biện</a:t>
            </a:r>
            <a:r>
              <a:rPr lang="en-US" b="0" i="0" dirty="0">
                <a:effectLst/>
                <a:latin typeface="Open Sans" panose="020B0606030504020204" pitchFamily="34" charset="0"/>
              </a:rPr>
              <a:t> </a:t>
            </a:r>
            <a:r>
              <a:rPr lang="en-US" b="0" i="0" dirty="0" err="1">
                <a:effectLst/>
                <a:latin typeface="Open Sans" panose="020B0606030504020204" pitchFamily="34" charset="0"/>
              </a:rPr>
              <a:t>pháp</a:t>
            </a:r>
            <a:r>
              <a:rPr lang="en-US" b="0" i="0" dirty="0">
                <a:effectLst/>
                <a:latin typeface="Open Sans" panose="020B0606030504020204" pitchFamily="34" charset="0"/>
              </a:rPr>
              <a:t> </a:t>
            </a:r>
            <a:r>
              <a:rPr lang="en-US" b="0" i="0" dirty="0" err="1">
                <a:effectLst/>
                <a:latin typeface="Open Sans" panose="020B0606030504020204" pitchFamily="34" charset="0"/>
              </a:rPr>
              <a:t>phòng</a:t>
            </a:r>
            <a:r>
              <a:rPr lang="en-US" b="0" i="0" dirty="0">
                <a:effectLst/>
                <a:latin typeface="Open Sans" panose="020B0606030504020204" pitchFamily="34" charset="0"/>
              </a:rPr>
              <a:t> </a:t>
            </a:r>
            <a:r>
              <a:rPr lang="en-US" b="0" i="0" dirty="0" err="1">
                <a:effectLst/>
                <a:latin typeface="Open Sans" panose="020B0606030504020204" pitchFamily="34" charset="0"/>
              </a:rPr>
              <a:t>tránh</a:t>
            </a:r>
            <a:r>
              <a:rPr lang="en-US" b="0" i="0" dirty="0">
                <a:effectLst/>
                <a:latin typeface="Open Sans" panose="020B0606030504020204" pitchFamily="34" charset="0"/>
              </a:rPr>
              <a:t> </a:t>
            </a:r>
            <a:r>
              <a:rPr lang="en-US" b="0" i="0" dirty="0" err="1">
                <a:effectLst/>
                <a:latin typeface="Open Sans" panose="020B0606030504020204" pitchFamily="34" charset="0"/>
              </a:rPr>
              <a:t>là</a:t>
            </a:r>
            <a:r>
              <a:rPr lang="en-US" b="0" i="0" dirty="0">
                <a:effectLst/>
                <a:latin typeface="Open Sans" panose="020B0606030504020204" pitchFamily="34" charset="0"/>
              </a:rPr>
              <a:t> </a:t>
            </a:r>
            <a:r>
              <a:rPr lang="en-US" b="0" i="0" dirty="0" err="1">
                <a:effectLst/>
                <a:latin typeface="Open Sans" panose="020B0606030504020204" pitchFamily="34" charset="0"/>
              </a:rPr>
              <a:t>hết</a:t>
            </a:r>
            <a:r>
              <a:rPr lang="en-US" b="0" i="0" dirty="0">
                <a:effectLst/>
                <a:latin typeface="Open Sans" panose="020B0606030504020204" pitchFamily="34" charset="0"/>
              </a:rPr>
              <a:t> </a:t>
            </a:r>
            <a:r>
              <a:rPr lang="en-US" b="0" i="0" dirty="0" err="1">
                <a:effectLst/>
                <a:latin typeface="Open Sans" panose="020B0606030504020204" pitchFamily="34" charset="0"/>
              </a:rPr>
              <a:t>sức</a:t>
            </a:r>
            <a:r>
              <a:rPr lang="en-US" b="0" i="0" dirty="0">
                <a:effectLst/>
                <a:latin typeface="Open Sans" panose="020B0606030504020204" pitchFamily="34" charset="0"/>
              </a:rPr>
              <a:t> </a:t>
            </a:r>
            <a:r>
              <a:rPr lang="en-US" b="0" i="0" dirty="0" err="1">
                <a:effectLst/>
                <a:latin typeface="Open Sans" panose="020B0606030504020204" pitchFamily="34" charset="0"/>
              </a:rPr>
              <a:t>quan</a:t>
            </a:r>
            <a:r>
              <a:rPr lang="en-US" b="0" i="0" dirty="0">
                <a:effectLst/>
                <a:latin typeface="Open Sans" panose="020B0606030504020204" pitchFamily="34" charset="0"/>
              </a:rPr>
              <a:t> </a:t>
            </a:r>
            <a:r>
              <a:rPr lang="en-US" b="0" i="0" dirty="0" err="1">
                <a:effectLst/>
                <a:latin typeface="Open Sans" panose="020B0606030504020204" pitchFamily="34" charset="0"/>
              </a:rPr>
              <a:t>trọng</a:t>
            </a:r>
            <a:r>
              <a:rPr lang="en-US" b="0" i="0" dirty="0">
                <a:effectLst/>
                <a:latin typeface="Open Sans" panose="020B0606030504020204" pitchFamily="34" charset="0"/>
              </a:rPr>
              <a:t>. </a:t>
            </a:r>
          </a:p>
          <a:p>
            <a:r>
              <a:rPr lang="en-US" b="0" i="0" dirty="0" err="1">
                <a:effectLst/>
                <a:latin typeface="Open Sans" panose="020B0606030504020204" pitchFamily="34" charset="0"/>
              </a:rPr>
              <a:t>Huấn</a:t>
            </a:r>
            <a:r>
              <a:rPr lang="en-US" b="0" i="0" dirty="0">
                <a:effectLst/>
                <a:latin typeface="Open Sans" panose="020B0606030504020204" pitchFamily="34" charset="0"/>
              </a:rPr>
              <a:t> </a:t>
            </a:r>
            <a:r>
              <a:rPr lang="en-US" b="0" i="0" dirty="0" err="1">
                <a:effectLst/>
                <a:latin typeface="Open Sans" panose="020B0606030504020204" pitchFamily="34" charset="0"/>
              </a:rPr>
              <a:t>luyện</a:t>
            </a:r>
            <a:r>
              <a:rPr lang="en-US" b="0" i="0" dirty="0">
                <a:effectLst/>
                <a:latin typeface="Open Sans" panose="020B0606030504020204" pitchFamily="34" charset="0"/>
              </a:rPr>
              <a:t> an </a:t>
            </a:r>
            <a:r>
              <a:rPr lang="en-US" b="0" i="0" dirty="0" err="1">
                <a:effectLst/>
                <a:latin typeface="Open Sans" panose="020B0606030504020204" pitchFamily="34" charset="0"/>
              </a:rPr>
              <a:t>toàn</a:t>
            </a:r>
            <a:r>
              <a:rPr lang="en-US" b="0" i="0" dirty="0">
                <a:effectLst/>
                <a:latin typeface="Open Sans" panose="020B0606030504020204" pitchFamily="34" charset="0"/>
              </a:rPr>
              <a:t> </a:t>
            </a:r>
            <a:r>
              <a:rPr lang="en-US" b="0" i="0" dirty="0" err="1">
                <a:effectLst/>
                <a:latin typeface="Open Sans" panose="020B0606030504020204" pitchFamily="34" charset="0"/>
              </a:rPr>
              <a:t>lao</a:t>
            </a:r>
            <a:r>
              <a:rPr lang="en-US" b="0" i="0" dirty="0">
                <a:effectLst/>
                <a:latin typeface="Open Sans" panose="020B0606030504020204" pitchFamily="34" charset="0"/>
              </a:rPr>
              <a:t> </a:t>
            </a:r>
            <a:r>
              <a:rPr lang="en-US" b="0" i="0" dirty="0" err="1">
                <a:effectLst/>
                <a:latin typeface="Open Sans" panose="020B0606030504020204" pitchFamily="34" charset="0"/>
              </a:rPr>
              <a:t>động</a:t>
            </a:r>
            <a:r>
              <a:rPr lang="en-US" b="0" i="0" dirty="0">
                <a:effectLst/>
                <a:latin typeface="Open Sans" panose="020B0606030504020204" pitchFamily="34" charset="0"/>
              </a:rPr>
              <a:t> </a:t>
            </a:r>
            <a:r>
              <a:rPr lang="en-US" b="0" i="0" dirty="0" err="1">
                <a:effectLst/>
                <a:latin typeface="Open Sans" panose="020B0606030504020204" pitchFamily="34" charset="0"/>
              </a:rPr>
              <a:t>đóng</a:t>
            </a:r>
            <a:r>
              <a:rPr lang="en-US" b="0" i="0" dirty="0">
                <a:effectLst/>
                <a:latin typeface="Open Sans" panose="020B0606030504020204" pitchFamily="34" charset="0"/>
              </a:rPr>
              <a:t> </a:t>
            </a:r>
            <a:r>
              <a:rPr lang="en-US" b="0" i="0" dirty="0" err="1">
                <a:effectLst/>
                <a:latin typeface="Open Sans" panose="020B0606030504020204" pitchFamily="34" charset="0"/>
              </a:rPr>
              <a:t>vai</a:t>
            </a:r>
            <a:r>
              <a:rPr lang="en-US" b="0" i="0" dirty="0">
                <a:effectLst/>
                <a:latin typeface="Open Sans" panose="020B0606030504020204" pitchFamily="34" charset="0"/>
              </a:rPr>
              <a:t> </a:t>
            </a:r>
            <a:r>
              <a:rPr lang="en-US" b="0" i="0" dirty="0" err="1">
                <a:effectLst/>
                <a:latin typeface="Open Sans" panose="020B0606030504020204" pitchFamily="34" charset="0"/>
              </a:rPr>
              <a:t>trò</a:t>
            </a:r>
            <a:r>
              <a:rPr lang="en-US" b="0" i="0" dirty="0">
                <a:effectLst/>
                <a:latin typeface="Open Sans" panose="020B0606030504020204" pitchFamily="34" charset="0"/>
              </a:rPr>
              <a:t> </a:t>
            </a:r>
            <a:r>
              <a:rPr lang="en-US" b="0" i="0" dirty="0" err="1">
                <a:effectLst/>
                <a:latin typeface="Open Sans" panose="020B0606030504020204" pitchFamily="34" charset="0"/>
              </a:rPr>
              <a:t>quyết</a:t>
            </a:r>
            <a:r>
              <a:rPr lang="en-US" b="0" i="0" dirty="0">
                <a:effectLst/>
                <a:latin typeface="Open Sans" panose="020B0606030504020204" pitchFamily="34" charset="0"/>
              </a:rPr>
              <a:t> </a:t>
            </a:r>
            <a:r>
              <a:rPr lang="en-US" b="0" i="0" dirty="0" err="1">
                <a:effectLst/>
                <a:latin typeface="Open Sans" panose="020B0606030504020204" pitchFamily="34" charset="0"/>
              </a:rPr>
              <a:t>định</a:t>
            </a:r>
            <a:r>
              <a:rPr lang="en-US" b="0" i="0" dirty="0">
                <a:effectLst/>
                <a:latin typeface="Open Sans" panose="020B0606030504020204" pitchFamily="34" charset="0"/>
              </a:rPr>
              <a:t> </a:t>
            </a:r>
            <a:r>
              <a:rPr lang="en-US" b="0" i="0" dirty="0" err="1">
                <a:effectLst/>
                <a:latin typeface="Open Sans" panose="020B0606030504020204" pitchFamily="34" charset="0"/>
              </a:rPr>
              <a:t>trong</a:t>
            </a:r>
            <a:r>
              <a:rPr lang="en-US" b="0" i="0" dirty="0">
                <a:effectLst/>
                <a:latin typeface="Open Sans" panose="020B0606030504020204" pitchFamily="34" charset="0"/>
              </a:rPr>
              <a:t> </a:t>
            </a:r>
            <a:r>
              <a:rPr lang="en-US" b="0" i="0" dirty="0" err="1">
                <a:effectLst/>
                <a:latin typeface="Open Sans" panose="020B0606030504020204" pitchFamily="34" charset="0"/>
              </a:rPr>
              <a:t>việc</a:t>
            </a:r>
            <a:r>
              <a:rPr lang="en-US" b="0" i="0" dirty="0">
                <a:effectLst/>
                <a:latin typeface="Open Sans" panose="020B0606030504020204" pitchFamily="34" charset="0"/>
              </a:rPr>
              <a:t> </a:t>
            </a:r>
            <a:r>
              <a:rPr lang="en-US" b="0" i="0" dirty="0" err="1">
                <a:effectLst/>
                <a:latin typeface="Open Sans" panose="020B0606030504020204" pitchFamily="34" charset="0"/>
              </a:rPr>
              <a:t>nâng</a:t>
            </a:r>
            <a:r>
              <a:rPr lang="en-US" b="0" i="0" dirty="0">
                <a:effectLst/>
                <a:latin typeface="Open Sans" panose="020B0606030504020204" pitchFamily="34" charset="0"/>
              </a:rPr>
              <a:t> </a:t>
            </a:r>
            <a:r>
              <a:rPr lang="en-US" b="0" i="0" dirty="0" err="1">
                <a:effectLst/>
                <a:latin typeface="Open Sans" panose="020B0606030504020204" pitchFamily="34" charset="0"/>
              </a:rPr>
              <a:t>cao</a:t>
            </a:r>
            <a:r>
              <a:rPr lang="en-US" b="0" i="0" dirty="0">
                <a:effectLst/>
                <a:latin typeface="Open Sans" panose="020B0606030504020204" pitchFamily="34" charset="0"/>
              </a:rPr>
              <a:t> </a:t>
            </a:r>
            <a:r>
              <a:rPr lang="en-US" b="0" i="0" dirty="0" err="1">
                <a:effectLst/>
                <a:latin typeface="Open Sans" panose="020B0606030504020204" pitchFamily="34" charset="0"/>
              </a:rPr>
              <a:t>nhận</a:t>
            </a:r>
            <a:r>
              <a:rPr lang="en-US" b="0" i="0" dirty="0">
                <a:effectLst/>
                <a:latin typeface="Open Sans" panose="020B0606030504020204" pitchFamily="34" charset="0"/>
              </a:rPr>
              <a:t> </a:t>
            </a:r>
            <a:r>
              <a:rPr lang="en-US" b="0" i="0" dirty="0" err="1">
                <a:effectLst/>
                <a:latin typeface="Open Sans" panose="020B0606030504020204" pitchFamily="34" charset="0"/>
              </a:rPr>
              <a:t>thức</a:t>
            </a:r>
            <a:r>
              <a:rPr lang="en-US" b="0" i="0" dirty="0">
                <a:effectLst/>
                <a:latin typeface="Open Sans" panose="020B0606030504020204" pitchFamily="34" charset="0"/>
              </a:rPr>
              <a:t> </a:t>
            </a:r>
            <a:r>
              <a:rPr lang="en-US" b="0" i="0" dirty="0" err="1">
                <a:effectLst/>
                <a:latin typeface="Open Sans" panose="020B0606030504020204" pitchFamily="34" charset="0"/>
              </a:rPr>
              <a:t>và</a:t>
            </a:r>
            <a:r>
              <a:rPr lang="en-US" b="0" i="0" dirty="0">
                <a:effectLst/>
                <a:latin typeface="Open Sans" panose="020B0606030504020204" pitchFamily="34" charset="0"/>
              </a:rPr>
              <a:t> </a:t>
            </a:r>
            <a:r>
              <a:rPr lang="en-US" b="0" i="0" dirty="0" err="1">
                <a:effectLst/>
                <a:latin typeface="Open Sans" panose="020B0606030504020204" pitchFamily="34" charset="0"/>
              </a:rPr>
              <a:t>kỹ</a:t>
            </a:r>
            <a:r>
              <a:rPr lang="en-US" b="0" i="0" dirty="0">
                <a:effectLst/>
                <a:latin typeface="Open Sans" panose="020B0606030504020204" pitchFamily="34" charset="0"/>
              </a:rPr>
              <a:t> </a:t>
            </a:r>
            <a:r>
              <a:rPr lang="en-US" b="0" i="0" dirty="0" err="1">
                <a:effectLst/>
                <a:latin typeface="Open Sans" panose="020B0606030504020204" pitchFamily="34" charset="0"/>
              </a:rPr>
              <a:t>năng</a:t>
            </a:r>
            <a:r>
              <a:rPr lang="en-US" b="0" i="0" dirty="0">
                <a:effectLst/>
                <a:latin typeface="Open Sans" panose="020B0606030504020204" pitchFamily="34" charset="0"/>
              </a:rPr>
              <a:t> </a:t>
            </a:r>
            <a:r>
              <a:rPr lang="en-US" b="0" i="0" dirty="0" err="1">
                <a:effectLst/>
                <a:latin typeface="Open Sans" panose="020B0606030504020204" pitchFamily="34" charset="0"/>
              </a:rPr>
              <a:t>của</a:t>
            </a:r>
            <a:r>
              <a:rPr lang="en-US" b="0" i="0" dirty="0">
                <a:effectLst/>
                <a:latin typeface="Open Sans" panose="020B0606030504020204" pitchFamily="34" charset="0"/>
              </a:rPr>
              <a:t> </a:t>
            </a:r>
            <a:r>
              <a:rPr lang="en-US" b="0" i="0" dirty="0" err="1">
                <a:effectLst/>
                <a:latin typeface="Open Sans" panose="020B0606030504020204" pitchFamily="34" charset="0"/>
              </a:rPr>
              <a:t>nhân</a:t>
            </a:r>
            <a:r>
              <a:rPr lang="en-US" b="0" i="0" dirty="0">
                <a:effectLst/>
                <a:latin typeface="Open Sans" panose="020B0606030504020204" pitchFamily="34" charset="0"/>
              </a:rPr>
              <a:t> </a:t>
            </a:r>
            <a:r>
              <a:rPr lang="en-US" b="0" i="0" dirty="0" err="1">
                <a:effectLst/>
                <a:latin typeface="Open Sans" panose="020B0606030504020204" pitchFamily="34" charset="0"/>
              </a:rPr>
              <a:t>viên</a:t>
            </a:r>
            <a:r>
              <a:rPr lang="en-US" b="0" i="0" dirty="0">
                <a:effectLst/>
                <a:latin typeface="Open Sans" panose="020B0606030504020204" pitchFamily="34" charset="0"/>
              </a:rPr>
              <a:t> </a:t>
            </a:r>
            <a:r>
              <a:rPr lang="en-US" b="0" i="0" dirty="0" err="1">
                <a:effectLst/>
                <a:latin typeface="Open Sans" panose="020B0606030504020204" pitchFamily="34" charset="0"/>
              </a:rPr>
              <a:t>về</a:t>
            </a:r>
            <a:r>
              <a:rPr lang="en-US" b="0" i="0" dirty="0">
                <a:effectLst/>
                <a:latin typeface="Open Sans" panose="020B0606030504020204" pitchFamily="34" charset="0"/>
              </a:rPr>
              <a:t> an </a:t>
            </a:r>
            <a:r>
              <a:rPr lang="en-US" b="0" i="0" dirty="0" err="1">
                <a:effectLst/>
                <a:latin typeface="Open Sans" panose="020B0606030504020204" pitchFamily="34" charset="0"/>
              </a:rPr>
              <a:t>toàn</a:t>
            </a:r>
            <a:r>
              <a:rPr lang="en-US" b="0" i="0" dirty="0">
                <a:effectLst/>
                <a:latin typeface="Open Sans" panose="020B0606030504020204" pitchFamily="34" charset="0"/>
              </a:rPr>
              <a:t>.</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6483C1D6-0CA9-9524-844A-9000AD0A37F6}"/>
              </a:ext>
            </a:extLst>
          </p:cNvPr>
          <p:cNvPicPr>
            <a:picLocks noChangeAspect="1"/>
          </p:cNvPicPr>
          <p:nvPr/>
        </p:nvPicPr>
        <p:blipFill>
          <a:blip r:embed="rId3"/>
          <a:stretch>
            <a:fillRect/>
          </a:stretch>
        </p:blipFill>
        <p:spPr>
          <a:xfrm>
            <a:off x="-1752227" y="2060848"/>
            <a:ext cx="7056784" cy="7056784"/>
          </a:xfrm>
          <a:prstGeom prst="rect">
            <a:avLst/>
          </a:prstGeom>
        </p:spPr>
      </p:pic>
    </p:spTree>
    <p:extLst>
      <p:ext uri="{BB962C8B-B14F-4D97-AF65-F5344CB8AC3E}">
        <p14:creationId xmlns:p14="http://schemas.microsoft.com/office/powerpoint/2010/main" val="22759767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en-US" dirty="0" err="1">
                <a:solidFill>
                  <a:schemeClr val="accent4"/>
                </a:solidFill>
                <a:latin typeface="UTM Aptima" panose="02040603050506020204" pitchFamily="18" charset="0"/>
              </a:rPr>
              <a:t>Chế</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biến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để</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loại</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bỏ</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tạp</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chất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và</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tăng</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độ</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đồng</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nhất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của</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chất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lỏng</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cao</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su</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5. </a:t>
            </a:r>
            <a:r>
              <a:rPr lang="en-US" sz="2000" b="1" i="0" dirty="0">
                <a:effectLst/>
                <a:latin typeface="Open Sans" panose="020B0606030504020204" pitchFamily="34" charset="0"/>
              </a:rPr>
              <a:t>Quy </a:t>
            </a:r>
            <a:r>
              <a:rPr lang="en-US" sz="2000" b="1" i="0" dirty="0" err="1">
                <a:effectLst/>
                <a:latin typeface="Open Sans" panose="020B0606030504020204" pitchFamily="34" charset="0"/>
              </a:rPr>
              <a:t>định</a:t>
            </a:r>
            <a:r>
              <a:rPr lang="en-US" sz="2000" b="1" i="0" dirty="0">
                <a:effectLst/>
                <a:latin typeface="Open Sans" panose="020B0606030504020204" pitchFamily="34" charset="0"/>
              </a:rPr>
              <a:t> an </a:t>
            </a:r>
            <a:r>
              <a:rPr lang="en-US" sz="2000" b="1" i="0" dirty="0" err="1">
                <a:effectLst/>
                <a:latin typeface="Open Sans" panose="020B0606030504020204" pitchFamily="34" charset="0"/>
              </a:rPr>
              <a:t>toàn</a:t>
            </a:r>
            <a:r>
              <a:rPr lang="en-US" sz="2000" b="1" i="0" dirty="0">
                <a:effectLst/>
                <a:latin typeface="Open Sans" panose="020B0606030504020204" pitchFamily="34" charset="0"/>
              </a:rPr>
              <a:t> </a:t>
            </a:r>
            <a:r>
              <a:rPr lang="en-US" sz="2000" b="1" i="0" dirty="0" err="1">
                <a:effectLst/>
                <a:latin typeface="Open Sans" panose="020B0606030504020204" pitchFamily="34" charset="0"/>
              </a:rPr>
              <a:t>lao</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động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khi</a:t>
            </a:r>
            <a:r>
              <a:rPr lang="en-US" sz="2000" b="1" i="0" dirty="0">
                <a:effectLst/>
                <a:latin typeface="Open Sans" panose="020B0606030504020204" pitchFamily="34" charset="0"/>
              </a:rPr>
              <a:t> </a:t>
            </a:r>
            <a:r>
              <a:rPr lang="en-US" sz="2000" b="1" i="0" dirty="0" err="1">
                <a:effectLst/>
                <a:latin typeface="Open Sans" panose="020B0606030504020204" pitchFamily="34" charset="0"/>
              </a:rPr>
              <a:t>chế</a:t>
            </a:r>
            <a:r>
              <a:rPr lang="en-US" sz="2000" b="1" i="0" dirty="0">
                <a:effectLst/>
                <a:latin typeface="Open Sans" panose="020B0606030504020204" pitchFamily="34" charset="0"/>
              </a:rPr>
              <a:t> </a:t>
            </a:r>
            <a:r>
              <a:rPr lang="en-US" sz="2000" b="1" i="0" dirty="0" err="1">
                <a:effectLst/>
                <a:latin typeface="Open Sans" panose="020B0606030504020204" pitchFamily="34" charset="0"/>
              </a:rPr>
              <a:t>biến</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để</a:t>
            </a:r>
            <a:r>
              <a:rPr lang="en-US" sz="2000" b="1" i="0" dirty="0">
                <a:effectLst/>
                <a:latin typeface="Open Sans" panose="020B0606030504020204" pitchFamily="34" charset="0"/>
              </a:rPr>
              <a:t> </a:t>
            </a:r>
            <a:r>
              <a:rPr lang="en-US" sz="2000" b="1" i="0" dirty="0" err="1">
                <a:effectLst/>
                <a:latin typeface="Open Sans" panose="020B0606030504020204" pitchFamily="34" charset="0"/>
              </a:rPr>
              <a:t>loại</a:t>
            </a:r>
            <a:r>
              <a:rPr lang="en-US" sz="2000" b="1" i="0" dirty="0">
                <a:effectLst/>
                <a:latin typeface="Open Sans" panose="020B0606030504020204" pitchFamily="34" charset="0"/>
              </a:rPr>
              <a:t> </a:t>
            </a:r>
            <a:r>
              <a:rPr lang="en-US" sz="2000" b="1" i="0" dirty="0" err="1">
                <a:effectLst/>
                <a:latin typeface="Open Sans" panose="020B0606030504020204" pitchFamily="34" charset="0"/>
              </a:rPr>
              <a:t>bỏ</a:t>
            </a:r>
            <a:r>
              <a:rPr lang="en-US" sz="2000" b="1" i="0" dirty="0">
                <a:effectLst/>
                <a:latin typeface="Open Sans" panose="020B0606030504020204" pitchFamily="34" charset="0"/>
              </a:rPr>
              <a:t> </a:t>
            </a:r>
            <a:r>
              <a:rPr lang="en-US" sz="2000" b="1" i="0" dirty="0" err="1">
                <a:effectLst/>
                <a:latin typeface="Open Sans" panose="020B0606030504020204" pitchFamily="34" charset="0"/>
              </a:rPr>
              <a:t>tạp</a:t>
            </a:r>
            <a:r>
              <a:rPr lang="en-US" sz="2000" b="1" i="0" dirty="0">
                <a:effectLst/>
                <a:latin typeface="Open Sans" panose="020B0606030504020204" pitchFamily="34" charset="0"/>
              </a:rPr>
              <a:t> </a:t>
            </a:r>
            <a:r>
              <a:rPr lang="en-US" sz="2000" b="1" i="0" dirty="0" err="1">
                <a:effectLst/>
                <a:latin typeface="Open Sans" panose="020B0606030504020204" pitchFamily="34" charset="0"/>
              </a:rPr>
              <a:t>chất</a:t>
            </a:r>
            <a:r>
              <a:rPr lang="en-US" sz="2000" b="1" i="0" dirty="0">
                <a:effectLst/>
                <a:latin typeface="Open Sans" panose="020B0606030504020204" pitchFamily="34" charset="0"/>
              </a:rPr>
              <a:t> </a:t>
            </a:r>
            <a:r>
              <a:rPr lang="en-US" sz="2000" b="1" i="0" dirty="0" err="1">
                <a:effectLst/>
                <a:latin typeface="Open Sans" panose="020B0606030504020204" pitchFamily="34" charset="0"/>
              </a:rPr>
              <a:t>và</a:t>
            </a:r>
            <a:r>
              <a:rPr lang="en-US" sz="2000" b="1" i="0" dirty="0">
                <a:effectLst/>
                <a:latin typeface="Open Sans" panose="020B0606030504020204" pitchFamily="34" charset="0"/>
              </a:rPr>
              <a:t> </a:t>
            </a:r>
            <a:r>
              <a:rPr lang="en-US" sz="2000" b="1" i="0" dirty="0" err="1">
                <a:effectLst/>
                <a:latin typeface="Open Sans" panose="020B0606030504020204" pitchFamily="34" charset="0"/>
              </a:rPr>
              <a:t>tăng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độ</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đồng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nhất</a:t>
            </a:r>
            <a:r>
              <a:rPr lang="en-US" sz="2000" b="1" i="0" dirty="0">
                <a:effectLst/>
                <a:latin typeface="Open Sans" panose="020B0606030504020204" pitchFamily="34" charset="0"/>
              </a:rPr>
              <a:t> </a:t>
            </a:r>
            <a:r>
              <a:rPr lang="en-US" sz="2000" b="1" i="0" dirty="0" err="1">
                <a:effectLst/>
                <a:latin typeface="Open Sans" panose="020B0606030504020204" pitchFamily="34" charset="0"/>
              </a:rPr>
              <a:t>của</a:t>
            </a:r>
            <a:r>
              <a:rPr lang="en-US" sz="2000" b="1" i="0" dirty="0">
                <a:effectLst/>
                <a:latin typeface="Open Sans" panose="020B0606030504020204" pitchFamily="34" charset="0"/>
              </a:rPr>
              <a:t> </a:t>
            </a:r>
            <a:r>
              <a:rPr lang="en-US" sz="2000" b="1" i="0" dirty="0" err="1">
                <a:effectLst/>
                <a:latin typeface="Open Sans" panose="020B0606030504020204" pitchFamily="34" charset="0"/>
              </a:rPr>
              <a:t>chất</a:t>
            </a:r>
            <a:r>
              <a:rPr lang="en-US" sz="2000" b="1" i="0" dirty="0">
                <a:effectLst/>
                <a:latin typeface="Open Sans" panose="020B0606030504020204" pitchFamily="34" charset="0"/>
              </a:rPr>
              <a:t> </a:t>
            </a:r>
            <a:r>
              <a:rPr lang="en-US" sz="2000" b="1" i="0" dirty="0" err="1">
                <a:effectLst/>
                <a:latin typeface="Open Sans" panose="020B0606030504020204" pitchFamily="34" charset="0"/>
              </a:rPr>
              <a:t>lỏng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cao</a:t>
            </a:r>
            <a:r>
              <a:rPr lang="en-US" sz="2000" b="1" i="0" dirty="0">
                <a:effectLst/>
                <a:latin typeface="Open Sans" panose="020B0606030504020204" pitchFamily="34" charset="0"/>
              </a:rPr>
              <a:t> </a:t>
            </a:r>
            <a:r>
              <a:rPr lang="en-US" sz="2000" b="1" i="0" dirty="0" err="1">
                <a:effectLst/>
                <a:latin typeface="Open Sans" panose="020B0606030504020204" pitchFamily="34" charset="0"/>
              </a:rPr>
              <a:t>su</a:t>
            </a:r>
            <a:endParaRPr lang="en-US" sz="2400" b="1" i="0" dirty="0">
              <a:effectLst/>
              <a:latin typeface="Söhne"/>
            </a:endParaRPr>
          </a:p>
          <a:p>
            <a:r>
              <a:rPr lang="vi-VN" b="0" i="0" dirty="0">
                <a:effectLst/>
                <a:latin typeface="Open Sans" panose="020B0606030504020204" pitchFamily="34" charset="0"/>
              </a:rPr>
              <a:t>Quy định an toàn lao động đóng vai trò quan trọng trong quá trình chế biến cao su để loại bỏ tạp chất và tăng độ đồng nhất của chất lỏng. </a:t>
            </a:r>
            <a:endParaRPr lang="en-US" b="0" i="0" dirty="0">
              <a:effectLst/>
              <a:latin typeface="Open Sans" panose="020B0606030504020204" pitchFamily="34" charset="0"/>
            </a:endParaRPr>
          </a:p>
          <a:p>
            <a:r>
              <a:rPr lang="vi-VN" b="0" i="0" dirty="0">
                <a:effectLst/>
                <a:latin typeface="Open Sans" panose="020B0606030504020204" pitchFamily="34" charset="0"/>
              </a:rPr>
              <a:t>Các nhà sản xuất thường xuyên thực hiện các biện pháp để đảm bảo môi trường làm việc an toàn và ngăn chặn nguy cơ tai nạn lao động.</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F0228698-5676-5A37-6782-B9FD5D96CD2F}"/>
              </a:ext>
            </a:extLst>
          </p:cNvPr>
          <p:cNvPicPr>
            <a:picLocks noChangeAspect="1"/>
          </p:cNvPicPr>
          <p:nvPr/>
        </p:nvPicPr>
        <p:blipFill>
          <a:blip r:embed="rId3"/>
          <a:stretch>
            <a:fillRect/>
          </a:stretch>
        </p:blipFill>
        <p:spPr>
          <a:xfrm>
            <a:off x="-1752227" y="2060848"/>
            <a:ext cx="7056784" cy="7056784"/>
          </a:xfrm>
          <a:prstGeom prst="rect">
            <a:avLst/>
          </a:prstGeom>
        </p:spPr>
      </p:pic>
    </p:spTree>
    <p:extLst>
      <p:ext uri="{BB962C8B-B14F-4D97-AF65-F5344CB8AC3E}">
        <p14:creationId xmlns:p14="http://schemas.microsoft.com/office/powerpoint/2010/main" val="32495531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en-US" dirty="0" err="1">
                <a:solidFill>
                  <a:schemeClr val="accent4"/>
                </a:solidFill>
                <a:latin typeface="UTM Aptima" panose="02040603050506020204" pitchFamily="18" charset="0"/>
              </a:rPr>
              <a:t>Chế</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biến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để</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loại</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bỏ</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tạp</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chất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và</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tăng</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độ</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đồng</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nhất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của</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chất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lỏng</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cao</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su</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fontScale="92500" lnSpcReduction="10000"/>
          </a:bodyPr>
          <a:lstStyle/>
          <a:p>
            <a:pPr marL="0" indent="0">
              <a:buNone/>
            </a:pPr>
            <a:r>
              <a:rPr lang="en-US" sz="2400" b="1" i="0" dirty="0">
                <a:effectLst/>
                <a:latin typeface="Söhne"/>
              </a:rPr>
              <a:t>6. </a:t>
            </a:r>
            <a:r>
              <a:rPr lang="en-US" sz="2000" b="1" i="0" dirty="0" err="1">
                <a:effectLst/>
                <a:latin typeface="Open Sans" panose="020B0606030504020204" pitchFamily="34" charset="0"/>
              </a:rPr>
              <a:t>Xử</a:t>
            </a:r>
            <a:r>
              <a:rPr lang="en-US" sz="2000" b="1" i="0" dirty="0">
                <a:effectLst/>
                <a:latin typeface="Open Sans" panose="020B0606030504020204" pitchFamily="34" charset="0"/>
              </a:rPr>
              <a:t> </a:t>
            </a:r>
            <a:r>
              <a:rPr lang="en-US" sz="2000" b="1" i="0" dirty="0" err="1">
                <a:effectLst/>
                <a:latin typeface="Open Sans" panose="020B0606030504020204" pitchFamily="34" charset="0"/>
              </a:rPr>
              <a:t>lý</a:t>
            </a:r>
            <a:r>
              <a:rPr lang="en-US" sz="2000" b="1" i="0" dirty="0">
                <a:effectLst/>
                <a:latin typeface="Open Sans" panose="020B0606030504020204" pitchFamily="34" charset="0"/>
              </a:rPr>
              <a:t> </a:t>
            </a:r>
            <a:r>
              <a:rPr lang="en-US" sz="2000" b="1" i="0" dirty="0" err="1">
                <a:effectLst/>
                <a:latin typeface="Open Sans" panose="020B0606030504020204" pitchFamily="34" charset="0"/>
              </a:rPr>
              <a:t>tình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huống</a:t>
            </a:r>
            <a:r>
              <a:rPr lang="en-US" sz="2000" b="1" i="0" dirty="0">
                <a:effectLst/>
                <a:latin typeface="Open Sans" panose="020B0606030504020204" pitchFamily="34" charset="0"/>
              </a:rPr>
              <a:t> tai </a:t>
            </a:r>
            <a:r>
              <a:rPr lang="en-US" sz="2000" b="1" i="0" dirty="0" err="1">
                <a:effectLst/>
                <a:latin typeface="Open Sans" panose="020B0606030504020204" pitchFamily="34" charset="0"/>
              </a:rPr>
              <a:t>nạn</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khẩn</a:t>
            </a:r>
            <a:r>
              <a:rPr lang="en-US" sz="2000" b="1" i="0" dirty="0">
                <a:effectLst/>
                <a:latin typeface="Open Sans" panose="020B0606030504020204" pitchFamily="34" charset="0"/>
              </a:rPr>
              <a:t> </a:t>
            </a:r>
            <a:r>
              <a:rPr lang="en-US" sz="2000" b="1" i="0" dirty="0" err="1">
                <a:effectLst/>
                <a:latin typeface="Open Sans" panose="020B0606030504020204" pitchFamily="34" charset="0"/>
              </a:rPr>
              <a:t>cấp</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khi</a:t>
            </a:r>
            <a:r>
              <a:rPr lang="en-US" sz="2000" b="1" i="0" dirty="0">
                <a:effectLst/>
                <a:latin typeface="Open Sans" panose="020B0606030504020204" pitchFamily="34" charset="0"/>
              </a:rPr>
              <a:t> </a:t>
            </a:r>
            <a:r>
              <a:rPr lang="en-US" sz="2000" b="1" i="0" dirty="0" err="1">
                <a:effectLst/>
                <a:latin typeface="Open Sans" panose="020B0606030504020204" pitchFamily="34" charset="0"/>
              </a:rPr>
              <a:t>chế</a:t>
            </a:r>
            <a:r>
              <a:rPr lang="en-US" sz="2000" b="1" i="0" dirty="0">
                <a:effectLst/>
                <a:latin typeface="Open Sans" panose="020B0606030504020204" pitchFamily="34" charset="0"/>
              </a:rPr>
              <a:t> </a:t>
            </a:r>
            <a:r>
              <a:rPr lang="en-US" sz="2000" b="1" i="0" dirty="0" err="1">
                <a:effectLst/>
                <a:latin typeface="Open Sans" panose="020B0606030504020204" pitchFamily="34" charset="0"/>
              </a:rPr>
              <a:t>biến</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để</a:t>
            </a:r>
            <a:r>
              <a:rPr lang="en-US" sz="2000" b="1" i="0" dirty="0">
                <a:effectLst/>
                <a:latin typeface="Open Sans" panose="020B0606030504020204" pitchFamily="34" charset="0"/>
              </a:rPr>
              <a:t> </a:t>
            </a:r>
            <a:r>
              <a:rPr lang="en-US" sz="2000" b="1" i="0" dirty="0" err="1">
                <a:effectLst/>
                <a:latin typeface="Open Sans" panose="020B0606030504020204" pitchFamily="34" charset="0"/>
              </a:rPr>
              <a:t>loại</a:t>
            </a:r>
            <a:r>
              <a:rPr lang="en-US" sz="2000" b="1" i="0" dirty="0">
                <a:effectLst/>
                <a:latin typeface="Open Sans" panose="020B0606030504020204" pitchFamily="34" charset="0"/>
              </a:rPr>
              <a:t> </a:t>
            </a:r>
            <a:r>
              <a:rPr lang="en-US" sz="2000" b="1" i="0" dirty="0" err="1">
                <a:effectLst/>
                <a:latin typeface="Open Sans" panose="020B0606030504020204" pitchFamily="34" charset="0"/>
              </a:rPr>
              <a:t>bỏ</a:t>
            </a:r>
            <a:r>
              <a:rPr lang="en-US" sz="2000" b="1" i="0" dirty="0">
                <a:effectLst/>
                <a:latin typeface="Open Sans" panose="020B0606030504020204" pitchFamily="34" charset="0"/>
              </a:rPr>
              <a:t> </a:t>
            </a:r>
            <a:r>
              <a:rPr lang="en-US" sz="2000" b="1" i="0" dirty="0" err="1">
                <a:effectLst/>
                <a:latin typeface="Open Sans" panose="020B0606030504020204" pitchFamily="34" charset="0"/>
              </a:rPr>
              <a:t>tạp</a:t>
            </a:r>
            <a:r>
              <a:rPr lang="en-US" sz="2000" b="1" i="0" dirty="0">
                <a:effectLst/>
                <a:latin typeface="Open Sans" panose="020B0606030504020204" pitchFamily="34" charset="0"/>
              </a:rPr>
              <a:t> </a:t>
            </a:r>
            <a:r>
              <a:rPr lang="en-US" sz="2000" b="1" i="0" dirty="0" err="1">
                <a:effectLst/>
                <a:latin typeface="Open Sans" panose="020B0606030504020204" pitchFamily="34" charset="0"/>
              </a:rPr>
              <a:t>chất</a:t>
            </a:r>
            <a:r>
              <a:rPr lang="en-US" sz="2000" b="1" i="0" dirty="0">
                <a:effectLst/>
                <a:latin typeface="Open Sans" panose="020B0606030504020204" pitchFamily="34" charset="0"/>
              </a:rPr>
              <a:t> </a:t>
            </a:r>
            <a:r>
              <a:rPr lang="en-US" sz="2000" b="1" i="0" dirty="0" err="1">
                <a:effectLst/>
                <a:latin typeface="Open Sans" panose="020B0606030504020204" pitchFamily="34" charset="0"/>
              </a:rPr>
              <a:t>và</a:t>
            </a:r>
            <a:r>
              <a:rPr lang="en-US" sz="2000" b="1" i="0" dirty="0">
                <a:effectLst/>
                <a:latin typeface="Open Sans" panose="020B0606030504020204" pitchFamily="34" charset="0"/>
              </a:rPr>
              <a:t> </a:t>
            </a:r>
            <a:r>
              <a:rPr lang="en-US" sz="2000" b="1" i="0" dirty="0" err="1">
                <a:effectLst/>
                <a:latin typeface="Open Sans" panose="020B0606030504020204" pitchFamily="34" charset="0"/>
              </a:rPr>
              <a:t>tăng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độ</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đồng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nhất</a:t>
            </a:r>
            <a:r>
              <a:rPr lang="en-US" sz="2000" b="1" i="0" dirty="0">
                <a:effectLst/>
                <a:latin typeface="Open Sans" panose="020B0606030504020204" pitchFamily="34" charset="0"/>
              </a:rPr>
              <a:t> </a:t>
            </a:r>
            <a:r>
              <a:rPr lang="en-US" sz="2000" b="1" i="0" dirty="0" err="1">
                <a:effectLst/>
                <a:latin typeface="Open Sans" panose="020B0606030504020204" pitchFamily="34" charset="0"/>
              </a:rPr>
              <a:t>của</a:t>
            </a:r>
            <a:r>
              <a:rPr lang="en-US" sz="2000" b="1" i="0" dirty="0">
                <a:effectLst/>
                <a:latin typeface="Open Sans" panose="020B0606030504020204" pitchFamily="34" charset="0"/>
              </a:rPr>
              <a:t> </a:t>
            </a:r>
            <a:r>
              <a:rPr lang="en-US" sz="2000" b="1" i="0" dirty="0" err="1">
                <a:effectLst/>
                <a:latin typeface="Open Sans" panose="020B0606030504020204" pitchFamily="34" charset="0"/>
              </a:rPr>
              <a:t>chất</a:t>
            </a:r>
            <a:r>
              <a:rPr lang="en-US" sz="2000" b="1" i="0" dirty="0">
                <a:effectLst/>
                <a:latin typeface="Open Sans" panose="020B0606030504020204" pitchFamily="34" charset="0"/>
              </a:rPr>
              <a:t> </a:t>
            </a:r>
            <a:r>
              <a:rPr lang="en-US" sz="2000" b="1" i="0" dirty="0" err="1">
                <a:effectLst/>
                <a:latin typeface="Open Sans" panose="020B0606030504020204" pitchFamily="34" charset="0"/>
              </a:rPr>
              <a:t>lỏng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cao</a:t>
            </a:r>
            <a:r>
              <a:rPr lang="en-US" sz="2000" b="1" i="0" dirty="0">
                <a:effectLst/>
                <a:latin typeface="Open Sans" panose="020B0606030504020204" pitchFamily="34" charset="0"/>
              </a:rPr>
              <a:t> </a:t>
            </a:r>
            <a:r>
              <a:rPr lang="en-US" sz="2000" b="1" i="0" dirty="0" err="1">
                <a:effectLst/>
                <a:latin typeface="Open Sans" panose="020B0606030504020204" pitchFamily="34" charset="0"/>
              </a:rPr>
              <a:t>su</a:t>
            </a:r>
            <a:endParaRPr lang="en-US" sz="2400" b="1" i="0" dirty="0">
              <a:effectLst/>
              <a:latin typeface="Söhne"/>
            </a:endParaRPr>
          </a:p>
          <a:p>
            <a:pPr algn="l"/>
            <a:r>
              <a:rPr lang="vi-VN" b="0" i="0" dirty="0">
                <a:effectLst/>
                <a:latin typeface="Open Sans" panose="020B0606030504020204" pitchFamily="34" charset="0"/>
              </a:rPr>
              <a:t>Đầu tiên, nhân viên cần biết cách sử dụng đúng thiết bị bảo vệ cá nhân và phương tiện an toàn. Việc này bao gồm việc đeo khẩu trang, găng tay, và các thiết bị bảo vệ khác để giảm thiểu rủi ro về sức khỏe và an toàn.</a:t>
            </a:r>
          </a:p>
          <a:p>
            <a:pPr algn="l"/>
            <a:r>
              <a:rPr lang="vi-VN" b="0" i="0" dirty="0">
                <a:effectLst/>
                <a:latin typeface="Open Sans" panose="020B0606030504020204" pitchFamily="34" charset="0"/>
              </a:rPr>
              <a:t>Thứ hai, việc hướng dẫn nhân viên về cách báo cáo tình huống nguy hiểm và sử dụng các thiết bị bảo hộ cá nhân là cực kỳ quan trọng. Đội ngũ cứu thương cần được thông báo ngay lập tức và nhân viên cần biết cách cấp cứu một cách hiệu quả.</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D2270236-374C-6159-D64E-BBDAB6399871}"/>
              </a:ext>
            </a:extLst>
          </p:cNvPr>
          <p:cNvPicPr>
            <a:picLocks noChangeAspect="1"/>
          </p:cNvPicPr>
          <p:nvPr/>
        </p:nvPicPr>
        <p:blipFill>
          <a:blip r:embed="rId3"/>
          <a:stretch>
            <a:fillRect/>
          </a:stretch>
        </p:blipFill>
        <p:spPr>
          <a:xfrm>
            <a:off x="-1752227" y="2060848"/>
            <a:ext cx="7056784" cy="7056784"/>
          </a:xfrm>
          <a:prstGeom prst="rect">
            <a:avLst/>
          </a:prstGeom>
        </p:spPr>
      </p:pic>
    </p:spTree>
    <p:extLst>
      <p:ext uri="{BB962C8B-B14F-4D97-AF65-F5344CB8AC3E}">
        <p14:creationId xmlns:p14="http://schemas.microsoft.com/office/powerpoint/2010/main" val="30372612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4" y="685800"/>
            <a:ext cx="8542039" cy="1143000"/>
          </a:xfrm>
        </p:spPr>
        <p:txBody>
          <a:bodyPr anchor="t">
            <a:noAutofit/>
          </a:bodyPr>
          <a:lstStyle/>
          <a:p>
            <a:pPr>
              <a:lnSpc>
                <a:spcPct val="100000"/>
              </a:lnSpc>
            </a:pPr>
            <a:r>
              <a:rPr lang="en-US" sz="4000" b="1" dirty="0" err="1">
                <a:solidFill>
                  <a:schemeClr val="bg1"/>
                </a:solidFill>
                <a:latin typeface="UTM Aptima" panose="02040603050506020204" pitchFamily="18" charset="0"/>
              </a:rPr>
              <a:t>Vận</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hành</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lò</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sấy</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chất</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lỏng</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cao</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su</a:t>
            </a:r>
            <a:endParaRPr lang="en-US" sz="40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1. </a:t>
            </a:r>
            <a:r>
              <a:rPr lang="en-US" b="1" i="0" dirty="0" err="1">
                <a:effectLst/>
                <a:latin typeface="Open Sans" panose="020B0606030504020204" pitchFamily="34" charset="0"/>
              </a:rPr>
              <a:t>Đặc</a:t>
            </a:r>
            <a:r>
              <a:rPr lang="en-US" b="1" i="0" dirty="0">
                <a:effectLst/>
                <a:latin typeface="Open Sans" panose="020B0606030504020204" pitchFamily="34" charset="0"/>
              </a:rPr>
              <a:t> </a:t>
            </a:r>
            <a:r>
              <a:rPr lang="en-US" b="1" i="0" dirty="0" err="1">
                <a:effectLst/>
                <a:latin typeface="Open Sans" panose="020B0606030504020204" pitchFamily="34" charset="0"/>
              </a:rPr>
              <a:t>điểm</a:t>
            </a:r>
            <a:r>
              <a:rPr lang="en-US" b="1" i="0" dirty="0">
                <a:effectLst/>
                <a:latin typeface="Open Sans" panose="020B0606030504020204" pitchFamily="34" charset="0"/>
              </a:rPr>
              <a:t> </a:t>
            </a:r>
            <a:r>
              <a:rPr lang="en-US" b="1" i="0" dirty="0" err="1">
                <a:effectLst/>
                <a:latin typeface="Open Sans" panose="020B0606030504020204" pitchFamily="34" charset="0"/>
              </a:rPr>
              <a:t>công</a:t>
            </a:r>
            <a:r>
              <a:rPr lang="en-US" b="1" i="0" dirty="0">
                <a:effectLst/>
                <a:latin typeface="Open Sans" panose="020B0606030504020204" pitchFamily="34" charset="0"/>
              </a:rPr>
              <a:t> </a:t>
            </a:r>
            <a:r>
              <a:rPr lang="en-US" b="1" i="0" dirty="0" err="1">
                <a:effectLst/>
                <a:latin typeface="Open Sans" panose="020B0606030504020204" pitchFamily="34" charset="0"/>
              </a:rPr>
              <a:t>việc</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lò</a:t>
            </a:r>
            <a:r>
              <a:rPr lang="en-US" b="1" i="0" dirty="0">
                <a:effectLst/>
                <a:latin typeface="Open Sans" panose="020B0606030504020204" pitchFamily="34" charset="0"/>
              </a:rPr>
              <a:t> </a:t>
            </a:r>
            <a:r>
              <a:rPr lang="en-US" b="1" i="0" dirty="0" err="1">
                <a:effectLst/>
                <a:latin typeface="Open Sans" panose="020B0606030504020204" pitchFamily="34" charset="0"/>
              </a:rPr>
              <a:t>sấy</a:t>
            </a:r>
            <a:r>
              <a:rPr lang="en-US" b="1" i="0" dirty="0">
                <a:effectLst/>
                <a:latin typeface="Open Sans" panose="020B0606030504020204" pitchFamily="34" charset="0"/>
              </a:rPr>
              <a:t> </a:t>
            </a:r>
            <a:r>
              <a:rPr lang="en-US" b="1" i="0" dirty="0" err="1">
                <a:effectLst/>
                <a:latin typeface="Open Sans" panose="020B0606030504020204" pitchFamily="34" charset="0"/>
              </a:rPr>
              <a:t>chất</a:t>
            </a:r>
            <a:r>
              <a:rPr lang="en-US" b="1" i="0" dirty="0">
                <a:effectLst/>
                <a:latin typeface="Open Sans" panose="020B0606030504020204" pitchFamily="34" charset="0"/>
              </a:rPr>
              <a:t> </a:t>
            </a:r>
            <a:r>
              <a:rPr lang="en-US" b="1" i="0" dirty="0" err="1">
                <a:effectLst/>
                <a:latin typeface="Open Sans" panose="020B0606030504020204" pitchFamily="34" charset="0"/>
              </a:rPr>
              <a:t>lỏng</a:t>
            </a:r>
            <a:r>
              <a:rPr lang="en-US" b="1" i="0" dirty="0">
                <a:effectLst/>
                <a:latin typeface="Open Sans" panose="020B0606030504020204" pitchFamily="34" charset="0"/>
              </a:rPr>
              <a:t> </a:t>
            </a:r>
            <a:r>
              <a:rPr lang="en-US" b="1" i="0" dirty="0" err="1">
                <a:effectLst/>
                <a:latin typeface="Open Sans" panose="020B0606030504020204" pitchFamily="34" charset="0"/>
              </a:rPr>
              <a:t>cao</a:t>
            </a:r>
            <a:r>
              <a:rPr lang="en-US" b="1" i="0" dirty="0">
                <a:effectLst/>
                <a:latin typeface="Open Sans" panose="020B0606030504020204" pitchFamily="34" charset="0"/>
              </a:rPr>
              <a:t> </a:t>
            </a:r>
            <a:r>
              <a:rPr lang="en-US" b="1" i="0" dirty="0" err="1">
                <a:effectLst/>
                <a:latin typeface="Open Sans" panose="020B0606030504020204" pitchFamily="34" charset="0"/>
              </a:rPr>
              <a:t>su</a:t>
            </a:r>
            <a:r>
              <a:rPr lang="en-US" sz="2000" dirty="0"/>
              <a:t>:</a:t>
            </a:r>
          </a:p>
          <a:p>
            <a:pPr algn="l"/>
            <a:r>
              <a:rPr lang="vi-VN" b="0" i="0" dirty="0">
                <a:effectLst/>
                <a:latin typeface="Open Sans" panose="020B0606030504020204" pitchFamily="34" charset="0"/>
              </a:rPr>
              <a:t>Việc vận hành lò sấy chất lỏng cao su đòi hỏi sự chú ý đặc biệt đến nhiều yếu tố quan trọng để đảm bảo quá trình sản xuất diễn ra hiệu quả. </a:t>
            </a:r>
            <a:endParaRPr lang="en-US" b="0" i="0" dirty="0">
              <a:effectLst/>
              <a:latin typeface="Open Sans" panose="020B0606030504020204" pitchFamily="34" charset="0"/>
            </a:endParaRPr>
          </a:p>
          <a:p>
            <a:pPr algn="l"/>
            <a:r>
              <a:rPr lang="vi-VN" b="0" i="0" dirty="0">
                <a:effectLst/>
                <a:latin typeface="Open Sans" panose="020B0606030504020204" pitchFamily="34" charset="0"/>
              </a:rPr>
              <a:t>Một trong những đặc điểm quan trọng là kiểm soát nhiệt độ và thời gian sấy. Các nhân viên cần theo dõi và điều chỉnh cẩn thận để đảm bảo rằng chất lỏng cao su được sấy đồng đều và đạt đến mức độ khô mong muốn.</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4" name="Picture 3">
            <a:extLst>
              <a:ext uri="{FF2B5EF4-FFF2-40B4-BE49-F238E27FC236}">
                <a16:creationId xmlns:a16="http://schemas.microsoft.com/office/drawing/2014/main" id="{46589D4A-DA3D-4C27-14DE-BB8DDADB1A16}"/>
              </a:ext>
            </a:extLst>
          </p:cNvPr>
          <p:cNvPicPr>
            <a:picLocks noChangeAspect="1"/>
          </p:cNvPicPr>
          <p:nvPr/>
        </p:nvPicPr>
        <p:blipFill>
          <a:blip r:embed="rId3"/>
          <a:stretch>
            <a:fillRect/>
          </a:stretch>
        </p:blipFill>
        <p:spPr>
          <a:xfrm>
            <a:off x="6094412" y="-20563"/>
            <a:ext cx="6741840" cy="6741840"/>
          </a:xfrm>
          <a:prstGeom prst="rect">
            <a:avLst/>
          </a:prstGeom>
        </p:spPr>
      </p:pic>
    </p:spTree>
    <p:extLst>
      <p:ext uri="{BB962C8B-B14F-4D97-AF65-F5344CB8AC3E}">
        <p14:creationId xmlns:p14="http://schemas.microsoft.com/office/powerpoint/2010/main" val="13972671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4" y="685800"/>
            <a:ext cx="8830071" cy="1143000"/>
          </a:xfrm>
        </p:spPr>
        <p:txBody>
          <a:bodyPr anchor="t">
            <a:noAutofit/>
          </a:bodyPr>
          <a:lstStyle/>
          <a:p>
            <a:pPr>
              <a:lnSpc>
                <a:spcPct val="100000"/>
              </a:lnSpc>
            </a:pPr>
            <a:r>
              <a:rPr lang="en-US" sz="4000" b="1" dirty="0" err="1">
                <a:solidFill>
                  <a:schemeClr val="bg1"/>
                </a:solidFill>
                <a:latin typeface="UTM Aptima" panose="02040603050506020204" pitchFamily="18" charset="0"/>
              </a:rPr>
              <a:t>Vận</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hành</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lò</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sấy</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chất</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lỏng</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cao</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su</a:t>
            </a:r>
            <a:endParaRPr lang="en-US" sz="40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2.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dạng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trong</a:t>
            </a:r>
            <a:r>
              <a:rPr lang="en-US" b="1" i="0" dirty="0">
                <a:effectLst/>
                <a:latin typeface="Open Sans" panose="020B0606030504020204" pitchFamily="34" charset="0"/>
              </a:rPr>
              <a:t> </a:t>
            </a:r>
            <a:r>
              <a:rPr lang="en-US" b="1" i="0" dirty="0" err="1">
                <a:effectLst/>
                <a:latin typeface="Open Sans" panose="020B0606030504020204" pitchFamily="34" charset="0"/>
              </a:rPr>
              <a:t>quá</a:t>
            </a:r>
            <a:r>
              <a:rPr lang="en-US" b="1" i="0" dirty="0">
                <a:effectLst/>
                <a:latin typeface="Open Sans" panose="020B0606030504020204" pitchFamily="34" charset="0"/>
              </a:rPr>
              <a:t> </a:t>
            </a:r>
            <a:r>
              <a:rPr lang="en-US" b="1" i="0" dirty="0" err="1">
                <a:effectLst/>
                <a:latin typeface="Open Sans" panose="020B0606030504020204" pitchFamily="34" charset="0"/>
              </a:rPr>
              <a:t>trình</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lò</a:t>
            </a:r>
            <a:r>
              <a:rPr lang="en-US" b="1" i="0" dirty="0">
                <a:effectLst/>
                <a:latin typeface="Open Sans" panose="020B0606030504020204" pitchFamily="34" charset="0"/>
              </a:rPr>
              <a:t> </a:t>
            </a:r>
            <a:r>
              <a:rPr lang="en-US" b="1" i="0" dirty="0" err="1">
                <a:effectLst/>
                <a:latin typeface="Open Sans" panose="020B0606030504020204" pitchFamily="34" charset="0"/>
              </a:rPr>
              <a:t>sấy</a:t>
            </a:r>
            <a:r>
              <a:rPr lang="en-US" b="1" i="0" dirty="0">
                <a:effectLst/>
                <a:latin typeface="Open Sans" panose="020B0606030504020204" pitchFamily="34" charset="0"/>
              </a:rPr>
              <a:t> </a:t>
            </a:r>
            <a:r>
              <a:rPr lang="en-US" b="1" i="0" dirty="0" err="1">
                <a:effectLst/>
                <a:latin typeface="Open Sans" panose="020B0606030504020204" pitchFamily="34" charset="0"/>
              </a:rPr>
              <a:t>chất</a:t>
            </a:r>
            <a:r>
              <a:rPr lang="en-US" b="1" i="0" dirty="0">
                <a:effectLst/>
                <a:latin typeface="Open Sans" panose="020B0606030504020204" pitchFamily="34" charset="0"/>
              </a:rPr>
              <a:t> </a:t>
            </a:r>
            <a:r>
              <a:rPr lang="en-US" b="1" i="0" dirty="0" err="1">
                <a:effectLst/>
                <a:latin typeface="Open Sans" panose="020B0606030504020204" pitchFamily="34" charset="0"/>
              </a:rPr>
              <a:t>lỏng</a:t>
            </a:r>
            <a:r>
              <a:rPr lang="en-US" b="1" i="0" dirty="0">
                <a:effectLst/>
                <a:latin typeface="Open Sans" panose="020B0606030504020204" pitchFamily="34" charset="0"/>
              </a:rPr>
              <a:t> </a:t>
            </a:r>
            <a:r>
              <a:rPr lang="en-US" b="1" i="0" dirty="0" err="1">
                <a:effectLst/>
                <a:latin typeface="Open Sans" panose="020B0606030504020204" pitchFamily="34" charset="0"/>
              </a:rPr>
              <a:t>cao</a:t>
            </a:r>
            <a:r>
              <a:rPr lang="en-US" b="1" i="0" dirty="0">
                <a:effectLst/>
                <a:latin typeface="Open Sans" panose="020B0606030504020204" pitchFamily="34" charset="0"/>
              </a:rPr>
              <a:t> </a:t>
            </a:r>
            <a:r>
              <a:rPr lang="en-US" b="1" i="0" dirty="0" err="1">
                <a:effectLst/>
                <a:latin typeface="Open Sans" panose="020B0606030504020204" pitchFamily="34" charset="0"/>
              </a:rPr>
              <a:t>su</a:t>
            </a:r>
            <a:r>
              <a:rPr lang="en-US" sz="2000" dirty="0"/>
              <a:t>:</a:t>
            </a:r>
          </a:p>
          <a:p>
            <a:pPr algn="l"/>
            <a:r>
              <a:rPr lang="vi-VN" b="0" i="0" dirty="0">
                <a:effectLst/>
                <a:latin typeface="Open Sans" panose="020B0606030504020204" pitchFamily="34" charset="0"/>
              </a:rPr>
              <a:t>Trong quá trình vận hành lò sấy chất lỏng cao su, có nhiều nguy cơ tai nạn mà nhân viên cần phải ý thức và phòng tránh. </a:t>
            </a:r>
            <a:endParaRPr lang="en-US" b="0" i="0" dirty="0">
              <a:effectLst/>
              <a:latin typeface="Open Sans" panose="020B0606030504020204" pitchFamily="34" charset="0"/>
            </a:endParaRPr>
          </a:p>
          <a:p>
            <a:pPr algn="l"/>
            <a:r>
              <a:rPr lang="vi-VN" b="0" i="0" dirty="0">
                <a:effectLst/>
                <a:latin typeface="Open Sans" panose="020B0606030504020204" pitchFamily="34" charset="0"/>
              </a:rPr>
              <a:t>Một trong những vấn đề chính là tai nạn nhiệt độ, khi có thể xảy ra sự cố trong hệ thống kiểm soát nhiệt độ, dẫn đến tăng đột ngột hoặc giảm nhiệt độ quá mức, ảnh hưởng đến chất lượng sản phẩm và an toàn của quá trình.</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AB3A1338-1BA8-4570-B3D8-53BA94CB2D0B}"/>
              </a:ext>
            </a:extLst>
          </p:cNvPr>
          <p:cNvPicPr>
            <a:picLocks noChangeAspect="1"/>
          </p:cNvPicPr>
          <p:nvPr/>
        </p:nvPicPr>
        <p:blipFill>
          <a:blip r:embed="rId3"/>
          <a:stretch>
            <a:fillRect/>
          </a:stretch>
        </p:blipFill>
        <p:spPr>
          <a:xfrm>
            <a:off x="6094412" y="-20563"/>
            <a:ext cx="6741840" cy="6741840"/>
          </a:xfrm>
          <a:prstGeom prst="rect">
            <a:avLst/>
          </a:prstGeom>
        </p:spPr>
      </p:pic>
    </p:spTree>
    <p:extLst>
      <p:ext uri="{BB962C8B-B14F-4D97-AF65-F5344CB8AC3E}">
        <p14:creationId xmlns:p14="http://schemas.microsoft.com/office/powerpoint/2010/main" val="13377681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4" y="685800"/>
            <a:ext cx="8686055" cy="1143000"/>
          </a:xfrm>
        </p:spPr>
        <p:txBody>
          <a:bodyPr anchor="t">
            <a:noAutofit/>
          </a:bodyPr>
          <a:lstStyle/>
          <a:p>
            <a:pPr>
              <a:lnSpc>
                <a:spcPct val="100000"/>
              </a:lnSpc>
            </a:pPr>
            <a:r>
              <a:rPr lang="en-US" sz="4000" b="1" dirty="0" err="1">
                <a:solidFill>
                  <a:schemeClr val="bg1"/>
                </a:solidFill>
                <a:latin typeface="UTM Aptima" panose="02040603050506020204" pitchFamily="18" charset="0"/>
              </a:rPr>
              <a:t>Vận</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hành</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lò</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sấy</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chất</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lỏng</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cao</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su</a:t>
            </a:r>
            <a:endParaRPr lang="en-US" sz="40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3. </a:t>
            </a:r>
            <a:r>
              <a:rPr lang="en-US" b="1" i="0" dirty="0" err="1">
                <a:effectLst/>
                <a:latin typeface="Open Sans" panose="020B0606030504020204" pitchFamily="34" charset="0"/>
              </a:rPr>
              <a:t>Nguyên</a:t>
            </a:r>
            <a:r>
              <a:rPr lang="en-US" b="1" i="0" dirty="0">
                <a:effectLst/>
                <a:latin typeface="Open Sans" panose="020B0606030504020204" pitchFamily="34" charset="0"/>
              </a:rPr>
              <a:t> </a:t>
            </a:r>
            <a:r>
              <a:rPr lang="en-US" b="1" i="0" dirty="0" err="1">
                <a:effectLst/>
                <a:latin typeface="Open Sans" panose="020B0606030504020204" pitchFamily="34" charset="0"/>
              </a:rPr>
              <a:t>nhân</a:t>
            </a:r>
            <a:r>
              <a:rPr lang="en-US" b="1" i="0" dirty="0">
                <a:effectLst/>
                <a:latin typeface="Open Sans" panose="020B0606030504020204" pitchFamily="34" charset="0"/>
              </a:rPr>
              <a:t> </a:t>
            </a:r>
            <a:r>
              <a:rPr lang="en-US" b="1" i="0" dirty="0" err="1">
                <a:effectLst/>
                <a:latin typeface="Open Sans" panose="020B0606030504020204" pitchFamily="34" charset="0"/>
              </a:rPr>
              <a:t>gây</a:t>
            </a:r>
            <a:r>
              <a:rPr lang="en-US" b="1" i="0" dirty="0">
                <a:effectLst/>
                <a:latin typeface="Open Sans" panose="020B0606030504020204" pitchFamily="34" charset="0"/>
              </a:rPr>
              <a:t> </a:t>
            </a:r>
            <a:r>
              <a:rPr lang="en-US" b="1" i="0" dirty="0" err="1">
                <a:effectLst/>
                <a:latin typeface="Open Sans" panose="020B0606030504020204" pitchFamily="34" charset="0"/>
              </a:rPr>
              <a:t>ra</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lò</a:t>
            </a:r>
            <a:r>
              <a:rPr lang="en-US" b="1" i="0" dirty="0">
                <a:effectLst/>
                <a:latin typeface="Open Sans" panose="020B0606030504020204" pitchFamily="34" charset="0"/>
              </a:rPr>
              <a:t> </a:t>
            </a:r>
            <a:r>
              <a:rPr lang="en-US" b="1" i="0" dirty="0" err="1">
                <a:effectLst/>
                <a:latin typeface="Open Sans" panose="020B0606030504020204" pitchFamily="34" charset="0"/>
              </a:rPr>
              <a:t>sấy</a:t>
            </a:r>
            <a:r>
              <a:rPr lang="en-US" b="1" i="0" dirty="0">
                <a:effectLst/>
                <a:latin typeface="Open Sans" panose="020B0606030504020204" pitchFamily="34" charset="0"/>
              </a:rPr>
              <a:t> </a:t>
            </a:r>
            <a:r>
              <a:rPr lang="en-US" b="1" i="0" dirty="0" err="1">
                <a:effectLst/>
                <a:latin typeface="Open Sans" panose="020B0606030504020204" pitchFamily="34" charset="0"/>
              </a:rPr>
              <a:t>chất</a:t>
            </a:r>
            <a:r>
              <a:rPr lang="en-US" b="1" i="0" dirty="0">
                <a:effectLst/>
                <a:latin typeface="Open Sans" panose="020B0606030504020204" pitchFamily="34" charset="0"/>
              </a:rPr>
              <a:t> </a:t>
            </a:r>
            <a:r>
              <a:rPr lang="en-US" b="1" i="0" dirty="0" err="1">
                <a:effectLst/>
                <a:latin typeface="Open Sans" panose="020B0606030504020204" pitchFamily="34" charset="0"/>
              </a:rPr>
              <a:t>lỏng</a:t>
            </a:r>
            <a:r>
              <a:rPr lang="en-US" b="1" i="0" dirty="0">
                <a:effectLst/>
                <a:latin typeface="Open Sans" panose="020B0606030504020204" pitchFamily="34" charset="0"/>
              </a:rPr>
              <a:t> </a:t>
            </a:r>
            <a:r>
              <a:rPr lang="en-US" b="1" i="0" dirty="0" err="1">
                <a:effectLst/>
                <a:latin typeface="Open Sans" panose="020B0606030504020204" pitchFamily="34" charset="0"/>
              </a:rPr>
              <a:t>cao</a:t>
            </a:r>
            <a:r>
              <a:rPr lang="en-US" b="1" i="0" dirty="0">
                <a:effectLst/>
                <a:latin typeface="Open Sans" panose="020B0606030504020204" pitchFamily="34" charset="0"/>
              </a:rPr>
              <a:t> </a:t>
            </a:r>
            <a:r>
              <a:rPr lang="en-US" b="1" i="0" dirty="0" err="1">
                <a:effectLst/>
                <a:latin typeface="Open Sans" panose="020B0606030504020204" pitchFamily="34" charset="0"/>
              </a:rPr>
              <a:t>su</a:t>
            </a:r>
            <a:r>
              <a:rPr lang="en-US" sz="2000" dirty="0"/>
              <a:t>:</a:t>
            </a:r>
          </a:p>
          <a:p>
            <a:pPr algn="l"/>
            <a:r>
              <a:rPr lang="vi-VN" b="0" i="0" dirty="0">
                <a:effectLst/>
                <a:latin typeface="Open Sans" panose="020B0606030504020204" pitchFamily="34" charset="0"/>
              </a:rPr>
              <a:t>Tai nạn trong quá trình vận hành lò sấy chất lỏng cao su có thể xuất phát từ nhiều nguyên nhân khác nhau. </a:t>
            </a:r>
            <a:endParaRPr lang="en-US" b="0" i="0" dirty="0">
              <a:effectLst/>
              <a:latin typeface="Open Sans" panose="020B0606030504020204" pitchFamily="34" charset="0"/>
            </a:endParaRPr>
          </a:p>
          <a:p>
            <a:pPr algn="l"/>
            <a:r>
              <a:rPr lang="vi-VN" b="0" i="0" dirty="0">
                <a:effectLst/>
                <a:latin typeface="Open Sans" panose="020B0606030504020204" pitchFamily="34" charset="0"/>
              </a:rPr>
              <a:t>Một trong những nguyên nhân quan trọng là thiếu kiểm soát chặt chẽ về các thông số quy trình như nhiệt độ, áp suất, và lưu lượng chất lỏng. Sự cố trong hệ thống kiểm soát này có thể dẫn đến biến động đột ngột, tăng nguy cơ tai nạn.</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7D6F1248-6D49-21DF-9539-AAB9C75A6729}"/>
              </a:ext>
            </a:extLst>
          </p:cNvPr>
          <p:cNvPicPr>
            <a:picLocks noChangeAspect="1"/>
          </p:cNvPicPr>
          <p:nvPr/>
        </p:nvPicPr>
        <p:blipFill>
          <a:blip r:embed="rId3"/>
          <a:stretch>
            <a:fillRect/>
          </a:stretch>
        </p:blipFill>
        <p:spPr>
          <a:xfrm>
            <a:off x="6094412" y="-20563"/>
            <a:ext cx="6741840" cy="6741840"/>
          </a:xfrm>
          <a:prstGeom prst="rect">
            <a:avLst/>
          </a:prstGeom>
        </p:spPr>
      </p:pic>
    </p:spTree>
    <p:extLst>
      <p:ext uri="{BB962C8B-B14F-4D97-AF65-F5344CB8AC3E}">
        <p14:creationId xmlns:p14="http://schemas.microsoft.com/office/powerpoint/2010/main" val="3452690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4" y="685800"/>
            <a:ext cx="8470031" cy="1143000"/>
          </a:xfrm>
        </p:spPr>
        <p:txBody>
          <a:bodyPr anchor="t">
            <a:noAutofit/>
          </a:bodyPr>
          <a:lstStyle/>
          <a:p>
            <a:pPr>
              <a:lnSpc>
                <a:spcPct val="100000"/>
              </a:lnSpc>
            </a:pPr>
            <a:r>
              <a:rPr lang="en-US" sz="4000" b="1" dirty="0" err="1">
                <a:solidFill>
                  <a:schemeClr val="bg1"/>
                </a:solidFill>
                <a:latin typeface="UTM Aptima" panose="02040603050506020204" pitchFamily="18" charset="0"/>
              </a:rPr>
              <a:t>Vận</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hành</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lò</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sấy</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chất</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lỏng</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cao</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su</a:t>
            </a:r>
            <a:endParaRPr lang="en-US" sz="40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4. </a:t>
            </a:r>
            <a:r>
              <a:rPr lang="en-US" b="1" i="0" dirty="0" err="1">
                <a:effectLst/>
                <a:latin typeface="Open Sans" panose="020B0606030504020204" pitchFamily="34" charset="0"/>
              </a:rPr>
              <a:t>Biện</a:t>
            </a:r>
            <a:r>
              <a:rPr lang="en-US" b="1" i="0" dirty="0">
                <a:effectLst/>
                <a:latin typeface="Open Sans" panose="020B0606030504020204" pitchFamily="34" charset="0"/>
              </a:rPr>
              <a:t> </a:t>
            </a:r>
            <a:r>
              <a:rPr lang="en-US" b="1" i="0" dirty="0" err="1">
                <a:effectLst/>
                <a:latin typeface="Open Sans" panose="020B0606030504020204" pitchFamily="34" charset="0"/>
              </a:rPr>
              <a:t>pháp</a:t>
            </a:r>
            <a:r>
              <a:rPr lang="en-US" b="1" i="0" dirty="0">
                <a:effectLst/>
                <a:latin typeface="Open Sans" panose="020B0606030504020204" pitchFamily="34" charset="0"/>
              </a:rPr>
              <a:t> </a:t>
            </a:r>
            <a:r>
              <a:rPr lang="en-US" b="1" i="0" dirty="0" err="1">
                <a:effectLst/>
                <a:latin typeface="Open Sans" panose="020B0606030504020204" pitchFamily="34" charset="0"/>
              </a:rPr>
              <a:t>phòng</a:t>
            </a:r>
            <a:r>
              <a:rPr lang="en-US" b="1" i="0" dirty="0">
                <a:effectLst/>
                <a:latin typeface="Open Sans" panose="020B0606030504020204" pitchFamily="34" charset="0"/>
              </a:rPr>
              <a:t> </a:t>
            </a:r>
            <a:r>
              <a:rPr lang="en-US" b="1" i="0" dirty="0" err="1">
                <a:effectLst/>
                <a:latin typeface="Open Sans" panose="020B0606030504020204" pitchFamily="34" charset="0"/>
              </a:rPr>
              <a:t>tránh</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lò</a:t>
            </a:r>
            <a:r>
              <a:rPr lang="en-US" b="1" i="0" dirty="0">
                <a:effectLst/>
                <a:latin typeface="Open Sans" panose="020B0606030504020204" pitchFamily="34" charset="0"/>
              </a:rPr>
              <a:t> </a:t>
            </a:r>
            <a:r>
              <a:rPr lang="en-US" b="1" i="0" dirty="0" err="1">
                <a:effectLst/>
                <a:latin typeface="Open Sans" panose="020B0606030504020204" pitchFamily="34" charset="0"/>
              </a:rPr>
              <a:t>sấy</a:t>
            </a:r>
            <a:r>
              <a:rPr lang="en-US" b="1" i="0" dirty="0">
                <a:effectLst/>
                <a:latin typeface="Open Sans" panose="020B0606030504020204" pitchFamily="34" charset="0"/>
              </a:rPr>
              <a:t> </a:t>
            </a:r>
            <a:r>
              <a:rPr lang="en-US" b="1" i="0" dirty="0" err="1">
                <a:effectLst/>
                <a:latin typeface="Open Sans" panose="020B0606030504020204" pitchFamily="34" charset="0"/>
              </a:rPr>
              <a:t>chất</a:t>
            </a:r>
            <a:r>
              <a:rPr lang="en-US" b="1" i="0" dirty="0">
                <a:effectLst/>
                <a:latin typeface="Open Sans" panose="020B0606030504020204" pitchFamily="34" charset="0"/>
              </a:rPr>
              <a:t> </a:t>
            </a:r>
            <a:r>
              <a:rPr lang="en-US" b="1" i="0" dirty="0" err="1">
                <a:effectLst/>
                <a:latin typeface="Open Sans" panose="020B0606030504020204" pitchFamily="34" charset="0"/>
              </a:rPr>
              <a:t>lỏng</a:t>
            </a:r>
            <a:r>
              <a:rPr lang="en-US" b="1" i="0" dirty="0">
                <a:effectLst/>
                <a:latin typeface="Open Sans" panose="020B0606030504020204" pitchFamily="34" charset="0"/>
              </a:rPr>
              <a:t> </a:t>
            </a:r>
            <a:r>
              <a:rPr lang="en-US" b="1" i="0" dirty="0" err="1">
                <a:effectLst/>
                <a:latin typeface="Open Sans" panose="020B0606030504020204" pitchFamily="34" charset="0"/>
              </a:rPr>
              <a:t>cao</a:t>
            </a:r>
            <a:r>
              <a:rPr lang="en-US" b="1" i="0" dirty="0">
                <a:effectLst/>
                <a:latin typeface="Open Sans" panose="020B0606030504020204" pitchFamily="34" charset="0"/>
              </a:rPr>
              <a:t> </a:t>
            </a:r>
            <a:r>
              <a:rPr lang="en-US" b="1" i="0" dirty="0" err="1">
                <a:effectLst/>
                <a:latin typeface="Open Sans" panose="020B0606030504020204" pitchFamily="34" charset="0"/>
              </a:rPr>
              <a:t>su</a:t>
            </a:r>
            <a:r>
              <a:rPr lang="en-US" sz="2000" dirty="0"/>
              <a:t>:</a:t>
            </a:r>
          </a:p>
          <a:p>
            <a:pPr algn="l"/>
            <a:r>
              <a:rPr lang="vi-VN" b="0" i="0" dirty="0">
                <a:effectLst/>
                <a:latin typeface="Open Sans" panose="020B0606030504020204" pitchFamily="34" charset="0"/>
              </a:rPr>
              <a:t>Trước hết, việc lắp đặt và duy trì các hệ thống quan trắc môi trường lao động là quan trọng. </a:t>
            </a:r>
            <a:endParaRPr lang="en-US" b="0" i="0" dirty="0">
              <a:effectLst/>
              <a:latin typeface="Open Sans" panose="020B0606030504020204" pitchFamily="34" charset="0"/>
            </a:endParaRPr>
          </a:p>
          <a:p>
            <a:pPr algn="l"/>
            <a:r>
              <a:rPr lang="vi-VN" b="0" i="0" dirty="0">
                <a:effectLst/>
                <a:latin typeface="Open Sans" panose="020B0606030504020204" pitchFamily="34" charset="0"/>
              </a:rPr>
              <a:t>Các cảm biến nhiệt độ, áp suất, và lưu lượng chất lỏng cần được kiểm tra và hiệu chỉnh định kỳ để đảm bảo chúng hoạt động chính xác. Hệ thống này giúp nhận diện sớm bất kỳ biến động nào có thể dẫn đến tai nạn.</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F1843851-A825-C859-F64A-E95E54881BBD}"/>
              </a:ext>
            </a:extLst>
          </p:cNvPr>
          <p:cNvPicPr>
            <a:picLocks noChangeAspect="1"/>
          </p:cNvPicPr>
          <p:nvPr/>
        </p:nvPicPr>
        <p:blipFill>
          <a:blip r:embed="rId3"/>
          <a:stretch>
            <a:fillRect/>
          </a:stretch>
        </p:blipFill>
        <p:spPr>
          <a:xfrm>
            <a:off x="6094412" y="-20563"/>
            <a:ext cx="6741840" cy="6741840"/>
          </a:xfrm>
          <a:prstGeom prst="rect">
            <a:avLst/>
          </a:prstGeom>
        </p:spPr>
      </p:pic>
    </p:spTree>
    <p:extLst>
      <p:ext uri="{BB962C8B-B14F-4D97-AF65-F5344CB8AC3E}">
        <p14:creationId xmlns:p14="http://schemas.microsoft.com/office/powerpoint/2010/main" val="42697509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4" y="685800"/>
            <a:ext cx="8326015" cy="1143000"/>
          </a:xfrm>
        </p:spPr>
        <p:txBody>
          <a:bodyPr anchor="t">
            <a:noAutofit/>
          </a:bodyPr>
          <a:lstStyle/>
          <a:p>
            <a:pPr>
              <a:lnSpc>
                <a:spcPct val="100000"/>
              </a:lnSpc>
            </a:pPr>
            <a:r>
              <a:rPr lang="en-US" sz="4000" b="1" dirty="0" err="1">
                <a:solidFill>
                  <a:schemeClr val="bg1"/>
                </a:solidFill>
                <a:latin typeface="UTM Aptima" panose="02040603050506020204" pitchFamily="18" charset="0"/>
              </a:rPr>
              <a:t>Vận</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hành</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lò</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sấy</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chất</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lỏng</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cao</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su</a:t>
            </a:r>
            <a:endParaRPr lang="en-US" sz="40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5. Quy </a:t>
            </a:r>
            <a:r>
              <a:rPr lang="en-US" b="1" i="0" dirty="0" err="1">
                <a:effectLst/>
                <a:latin typeface="Open Sans" panose="020B0606030504020204" pitchFamily="34" charset="0"/>
              </a:rPr>
              <a:t>định</a:t>
            </a:r>
            <a:r>
              <a:rPr lang="en-US" b="1" i="0" dirty="0">
                <a:effectLst/>
                <a:latin typeface="Open Sans" panose="020B0606030504020204" pitchFamily="34" charset="0"/>
              </a:rPr>
              <a:t> an </a:t>
            </a:r>
            <a:r>
              <a:rPr lang="en-US" b="1" i="0" dirty="0" err="1">
                <a:effectLst/>
                <a:latin typeface="Open Sans" panose="020B0606030504020204" pitchFamily="34" charset="0"/>
              </a:rPr>
              <a:t>toàn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lò</a:t>
            </a:r>
            <a:r>
              <a:rPr lang="en-US" b="1" i="0" dirty="0">
                <a:effectLst/>
                <a:latin typeface="Open Sans" panose="020B0606030504020204" pitchFamily="34" charset="0"/>
              </a:rPr>
              <a:t> </a:t>
            </a:r>
            <a:r>
              <a:rPr lang="en-US" b="1" i="0" dirty="0" err="1">
                <a:effectLst/>
                <a:latin typeface="Open Sans" panose="020B0606030504020204" pitchFamily="34" charset="0"/>
              </a:rPr>
              <a:t>sấy</a:t>
            </a:r>
            <a:r>
              <a:rPr lang="en-US" b="1" i="0" dirty="0">
                <a:effectLst/>
                <a:latin typeface="Open Sans" panose="020B0606030504020204" pitchFamily="34" charset="0"/>
              </a:rPr>
              <a:t> </a:t>
            </a:r>
            <a:r>
              <a:rPr lang="en-US" b="1" i="0" dirty="0" err="1">
                <a:effectLst/>
                <a:latin typeface="Open Sans" panose="020B0606030504020204" pitchFamily="34" charset="0"/>
              </a:rPr>
              <a:t>chất</a:t>
            </a:r>
            <a:r>
              <a:rPr lang="en-US" b="1" i="0" dirty="0">
                <a:effectLst/>
                <a:latin typeface="Open Sans" panose="020B0606030504020204" pitchFamily="34" charset="0"/>
              </a:rPr>
              <a:t> </a:t>
            </a:r>
            <a:r>
              <a:rPr lang="en-US" b="1" i="0" dirty="0" err="1">
                <a:effectLst/>
                <a:latin typeface="Open Sans" panose="020B0606030504020204" pitchFamily="34" charset="0"/>
              </a:rPr>
              <a:t>lỏng</a:t>
            </a:r>
            <a:r>
              <a:rPr lang="en-US" b="1" i="0" dirty="0">
                <a:effectLst/>
                <a:latin typeface="Open Sans" panose="020B0606030504020204" pitchFamily="34" charset="0"/>
              </a:rPr>
              <a:t> </a:t>
            </a:r>
            <a:r>
              <a:rPr lang="en-US" b="1" i="0" dirty="0" err="1">
                <a:effectLst/>
                <a:latin typeface="Open Sans" panose="020B0606030504020204" pitchFamily="34" charset="0"/>
              </a:rPr>
              <a:t>cao</a:t>
            </a:r>
            <a:r>
              <a:rPr lang="en-US" b="1" i="0" dirty="0">
                <a:effectLst/>
                <a:latin typeface="Open Sans" panose="020B0606030504020204" pitchFamily="34" charset="0"/>
              </a:rPr>
              <a:t> </a:t>
            </a:r>
            <a:r>
              <a:rPr lang="en-US" b="1" i="0" dirty="0" err="1">
                <a:effectLst/>
                <a:latin typeface="Open Sans" panose="020B0606030504020204" pitchFamily="34" charset="0"/>
              </a:rPr>
              <a:t>su</a:t>
            </a:r>
            <a:r>
              <a:rPr lang="en-US" sz="2000" dirty="0"/>
              <a:t>:</a:t>
            </a:r>
          </a:p>
          <a:p>
            <a:pPr algn="l"/>
            <a:r>
              <a:rPr lang="vi-VN" b="0" i="0" dirty="0">
                <a:effectLst/>
                <a:latin typeface="Open Sans" panose="020B0606030504020204" pitchFamily="34" charset="0"/>
              </a:rPr>
              <a:t>Đầu tiên, việc sử dụng đúng trang thiết bị bảo hộ là bắt buộc. Mọi người phải đeo kính bảo hộ, mũ bảo hiểm, và áo chống nhiệt độ cao để đảm bảo sự bảo vệ cá nhân. </a:t>
            </a:r>
            <a:endParaRPr lang="en-US" b="0" i="0" dirty="0">
              <a:effectLst/>
              <a:latin typeface="Open Sans" panose="020B0606030504020204" pitchFamily="34" charset="0"/>
            </a:endParaRPr>
          </a:p>
          <a:p>
            <a:pPr algn="l"/>
            <a:r>
              <a:rPr lang="vi-VN" b="0" i="0" dirty="0">
                <a:effectLst/>
                <a:latin typeface="Open Sans" panose="020B0606030504020204" pitchFamily="34" charset="0"/>
              </a:rPr>
              <a:t>Ngoài ra, việc sử dụng găng tay chống hóa chất và giày bảo hộ cũng là quy định cơ bản.</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42B616BA-4F69-18E6-B771-E65EBDD60CD0}"/>
              </a:ext>
            </a:extLst>
          </p:cNvPr>
          <p:cNvPicPr>
            <a:picLocks noChangeAspect="1"/>
          </p:cNvPicPr>
          <p:nvPr/>
        </p:nvPicPr>
        <p:blipFill>
          <a:blip r:embed="rId3"/>
          <a:stretch>
            <a:fillRect/>
          </a:stretch>
        </p:blipFill>
        <p:spPr>
          <a:xfrm>
            <a:off x="6094412" y="-20563"/>
            <a:ext cx="6741840" cy="6741840"/>
          </a:xfrm>
          <a:prstGeom prst="rect">
            <a:avLst/>
          </a:prstGeom>
        </p:spPr>
      </p:pic>
    </p:spTree>
    <p:extLst>
      <p:ext uri="{BB962C8B-B14F-4D97-AF65-F5344CB8AC3E}">
        <p14:creationId xmlns:p14="http://schemas.microsoft.com/office/powerpoint/2010/main" val="5066852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4" y="685800"/>
            <a:ext cx="9046095" cy="1143000"/>
          </a:xfrm>
        </p:spPr>
        <p:txBody>
          <a:bodyPr anchor="t">
            <a:noAutofit/>
          </a:bodyPr>
          <a:lstStyle/>
          <a:p>
            <a:pPr>
              <a:lnSpc>
                <a:spcPct val="100000"/>
              </a:lnSpc>
            </a:pPr>
            <a:r>
              <a:rPr lang="en-US" sz="4000" b="1" dirty="0" err="1">
                <a:solidFill>
                  <a:schemeClr val="bg1"/>
                </a:solidFill>
                <a:latin typeface="UTM Aptima" panose="02040603050506020204" pitchFamily="18" charset="0"/>
              </a:rPr>
              <a:t>Vận</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hành</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lò</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sấy</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chất</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lỏng</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cao</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su</a:t>
            </a:r>
            <a:endParaRPr lang="en-US" sz="40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6. </a:t>
            </a:r>
            <a:r>
              <a:rPr lang="en-US" b="1" i="0" dirty="0" err="1">
                <a:effectLst/>
                <a:latin typeface="Open Sans" panose="020B0606030504020204" pitchFamily="34" charset="0"/>
              </a:rPr>
              <a:t>Xử</a:t>
            </a:r>
            <a:r>
              <a:rPr lang="en-US" b="1" i="0" dirty="0">
                <a:effectLst/>
                <a:latin typeface="Open Sans" panose="020B0606030504020204" pitchFamily="34" charset="0"/>
              </a:rPr>
              <a:t> </a:t>
            </a:r>
            <a:r>
              <a:rPr lang="en-US" b="1" i="0" dirty="0" err="1">
                <a:effectLst/>
                <a:latin typeface="Open Sans" panose="020B0606030504020204" pitchFamily="34" charset="0"/>
              </a:rPr>
              <a:t>lý</a:t>
            </a:r>
            <a:r>
              <a:rPr lang="en-US" b="1" i="0" dirty="0">
                <a:effectLst/>
                <a:latin typeface="Open Sans" panose="020B0606030504020204" pitchFamily="34" charset="0"/>
              </a:rPr>
              <a:t> </a:t>
            </a:r>
            <a:r>
              <a:rPr lang="en-US" b="1" i="0" dirty="0" err="1">
                <a:effectLst/>
                <a:latin typeface="Open Sans" panose="020B0606030504020204" pitchFamily="34" charset="0"/>
              </a:rPr>
              <a:t>tình</a:t>
            </a:r>
            <a:r>
              <a:rPr lang="en-US" b="1" i="0" dirty="0">
                <a:effectLst/>
                <a:latin typeface="Open Sans" panose="020B0606030504020204" pitchFamily="34" charset="0"/>
              </a:rPr>
              <a:t> </a:t>
            </a:r>
            <a:r>
              <a:rPr lang="en-US" b="1" i="0" dirty="0" err="1">
                <a:effectLst/>
                <a:latin typeface="Open Sans" panose="020B0606030504020204" pitchFamily="34" charset="0"/>
              </a:rPr>
              <a:t>huống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khẩn</a:t>
            </a:r>
            <a:r>
              <a:rPr lang="en-US" b="1" i="0" dirty="0">
                <a:effectLst/>
                <a:latin typeface="Open Sans" panose="020B0606030504020204" pitchFamily="34" charset="0"/>
              </a:rPr>
              <a:t> </a:t>
            </a:r>
            <a:r>
              <a:rPr lang="en-US" b="1" i="0" dirty="0" err="1">
                <a:effectLst/>
                <a:latin typeface="Open Sans" panose="020B0606030504020204" pitchFamily="34" charset="0"/>
              </a:rPr>
              <a:t>cấp</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lò</a:t>
            </a:r>
            <a:r>
              <a:rPr lang="en-US" b="1" i="0" dirty="0">
                <a:effectLst/>
                <a:latin typeface="Open Sans" panose="020B0606030504020204" pitchFamily="34" charset="0"/>
              </a:rPr>
              <a:t> </a:t>
            </a:r>
            <a:r>
              <a:rPr lang="en-US" b="1" i="0" dirty="0" err="1">
                <a:effectLst/>
                <a:latin typeface="Open Sans" panose="020B0606030504020204" pitchFamily="34" charset="0"/>
              </a:rPr>
              <a:t>sấy</a:t>
            </a:r>
            <a:r>
              <a:rPr lang="en-US" b="1" i="0" dirty="0">
                <a:effectLst/>
                <a:latin typeface="Open Sans" panose="020B0606030504020204" pitchFamily="34" charset="0"/>
              </a:rPr>
              <a:t> </a:t>
            </a:r>
            <a:r>
              <a:rPr lang="en-US" b="1" i="0" dirty="0" err="1">
                <a:effectLst/>
                <a:latin typeface="Open Sans" panose="020B0606030504020204" pitchFamily="34" charset="0"/>
              </a:rPr>
              <a:t>chất</a:t>
            </a:r>
            <a:r>
              <a:rPr lang="en-US" b="1" i="0" dirty="0">
                <a:effectLst/>
                <a:latin typeface="Open Sans" panose="020B0606030504020204" pitchFamily="34" charset="0"/>
              </a:rPr>
              <a:t> </a:t>
            </a:r>
            <a:r>
              <a:rPr lang="en-US" b="1" i="0" dirty="0" err="1">
                <a:effectLst/>
                <a:latin typeface="Open Sans" panose="020B0606030504020204" pitchFamily="34" charset="0"/>
              </a:rPr>
              <a:t>lỏng</a:t>
            </a:r>
            <a:r>
              <a:rPr lang="en-US" b="1" i="0" dirty="0">
                <a:effectLst/>
                <a:latin typeface="Open Sans" panose="020B0606030504020204" pitchFamily="34" charset="0"/>
              </a:rPr>
              <a:t> </a:t>
            </a:r>
            <a:r>
              <a:rPr lang="en-US" b="1" i="0" dirty="0" err="1">
                <a:effectLst/>
                <a:latin typeface="Open Sans" panose="020B0606030504020204" pitchFamily="34" charset="0"/>
              </a:rPr>
              <a:t>cao</a:t>
            </a:r>
            <a:r>
              <a:rPr lang="en-US" b="1" i="0" dirty="0">
                <a:effectLst/>
                <a:latin typeface="Open Sans" panose="020B0606030504020204" pitchFamily="34" charset="0"/>
              </a:rPr>
              <a:t> </a:t>
            </a:r>
            <a:r>
              <a:rPr lang="en-US" b="1" i="0" dirty="0" err="1">
                <a:effectLst/>
                <a:latin typeface="Open Sans" panose="020B0606030504020204" pitchFamily="34" charset="0"/>
              </a:rPr>
              <a:t>su</a:t>
            </a:r>
            <a:r>
              <a:rPr lang="en-US" sz="2000" dirty="0"/>
              <a:t>:</a:t>
            </a:r>
          </a:p>
          <a:p>
            <a:pPr algn="l"/>
            <a:r>
              <a:rPr lang="vi-VN" b="0" i="0" dirty="0">
                <a:effectLst/>
                <a:latin typeface="Open Sans" panose="020B0606030504020204" pitchFamily="34" charset="0"/>
              </a:rPr>
              <a:t>Trong trường hợp xảy ra tai nạn khẩn cấp khi vận hành lò sấy chất lỏng cao su, sự phản ứng nhanh chóng và chính xác là quyết định quan trọng. </a:t>
            </a:r>
            <a:endParaRPr lang="en-US" b="0" i="0" dirty="0">
              <a:effectLst/>
              <a:latin typeface="Open Sans" panose="020B0606030504020204" pitchFamily="34" charset="0"/>
            </a:endParaRPr>
          </a:p>
          <a:p>
            <a:pPr algn="l"/>
            <a:r>
              <a:rPr lang="vi-VN" b="0" i="0" dirty="0">
                <a:effectLst/>
                <a:latin typeface="Open Sans" panose="020B0606030504020204" pitchFamily="34" charset="0"/>
              </a:rPr>
              <a:t>Đầu tiên, nhân viên phải ngừng ngay công việc và thông báo nguyên nhân của sự cố cho người quản lý. Việc này giúp kích thích hệ thống cảnh báo và kích thích quy trình khẩn cấp.</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AE6E339A-8A71-62A1-0502-81BC2019D4C8}"/>
              </a:ext>
            </a:extLst>
          </p:cNvPr>
          <p:cNvPicPr>
            <a:picLocks noChangeAspect="1"/>
          </p:cNvPicPr>
          <p:nvPr/>
        </p:nvPicPr>
        <p:blipFill>
          <a:blip r:embed="rId3"/>
          <a:stretch>
            <a:fillRect/>
          </a:stretch>
        </p:blipFill>
        <p:spPr>
          <a:xfrm>
            <a:off x="6094412" y="-20563"/>
            <a:ext cx="6741840" cy="6741840"/>
          </a:xfrm>
          <a:prstGeom prst="rect">
            <a:avLst/>
          </a:prstGeom>
        </p:spPr>
      </p:pic>
    </p:spTree>
    <p:extLst>
      <p:ext uri="{BB962C8B-B14F-4D97-AF65-F5344CB8AC3E}">
        <p14:creationId xmlns:p14="http://schemas.microsoft.com/office/powerpoint/2010/main" val="22414584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a:xfrm>
            <a:off x="405780" y="476672"/>
            <a:ext cx="3886199" cy="2133598"/>
          </a:xfrm>
        </p:spPr>
        <p:txBody>
          <a:bodyPr>
            <a:normAutofit fontScale="90000"/>
          </a:bodyPr>
          <a:lstStyle/>
          <a:p>
            <a:r>
              <a:rPr lang="en-US" dirty="0" err="1">
                <a:latin typeface="UTM Aptima" panose="02040603050506020204" pitchFamily="18" charset="0"/>
              </a:rPr>
              <a:t>Vận</a:t>
            </a:r>
            <a:r>
              <a:rPr lang="en-US" dirty="0">
                <a:latin typeface="UTM Aptima" panose="02040603050506020204" pitchFamily="18" charset="0"/>
              </a:rPr>
              <a:t> </a:t>
            </a:r>
            <a:r>
              <a:rPr lang="en-US" dirty="0" err="1">
                <a:latin typeface="UTM Aptima" panose="02040603050506020204" pitchFamily="18" charset="0"/>
              </a:rPr>
              <a:t>hành</a:t>
            </a:r>
            <a:r>
              <a:rPr lang="en-US" dirty="0">
                <a:latin typeface="UTM Aptima" panose="02040603050506020204" pitchFamily="18" charset="0"/>
              </a:rPr>
              <a:t> </a:t>
            </a:r>
            <a:r>
              <a:rPr lang="en-US" dirty="0" err="1">
                <a:latin typeface="UTM Aptima" panose="02040603050506020204" pitchFamily="18" charset="0"/>
              </a:rPr>
              <a:t>máy</a:t>
            </a:r>
            <a:r>
              <a:rPr lang="en-US" dirty="0">
                <a:latin typeface="UTM Aptima" panose="02040603050506020204" pitchFamily="18" charset="0"/>
              </a:rPr>
              <a:t> </a:t>
            </a:r>
            <a:r>
              <a:rPr lang="en-US" dirty="0" err="1">
                <a:latin typeface="UTM Aptima" panose="02040603050506020204" pitchFamily="18" charset="0"/>
              </a:rPr>
              <a:t>ép</a:t>
            </a:r>
            <a:r>
              <a:rPr lang="en-US" dirty="0">
                <a:latin typeface="UTM Aptima" panose="02040603050506020204" pitchFamily="18" charset="0"/>
              </a:rPr>
              <a:t> </a:t>
            </a:r>
            <a:r>
              <a:rPr lang="en-US" dirty="0" err="1">
                <a:latin typeface="UTM Aptima" panose="02040603050506020204" pitchFamily="18" charset="0"/>
              </a:rPr>
              <a:t>khuôn</a:t>
            </a:r>
            <a:r>
              <a:rPr lang="en-US" dirty="0">
                <a:latin typeface="UTM Aptima" panose="02040603050506020204" pitchFamily="18" charset="0"/>
              </a:rPr>
              <a:t> </a:t>
            </a:r>
            <a:r>
              <a:rPr lang="en-US" dirty="0" err="1">
                <a:latin typeface="UTM Aptima" panose="02040603050506020204" pitchFamily="18" charset="0"/>
              </a:rPr>
              <a:t>bằng</a:t>
            </a:r>
            <a:r>
              <a:rPr lang="en-US" dirty="0">
                <a:latin typeface="UTM Aptima" panose="02040603050506020204" pitchFamily="18" charset="0"/>
              </a:rPr>
              <a:t> </a:t>
            </a:r>
            <a:r>
              <a:rPr lang="en-US" dirty="0" err="1">
                <a:latin typeface="UTM Aptima" panose="02040603050506020204" pitchFamily="18" charset="0"/>
              </a:rPr>
              <a:t>chất</a:t>
            </a:r>
            <a:r>
              <a:rPr lang="en-US" dirty="0">
                <a:latin typeface="UTM Aptima" panose="02040603050506020204" pitchFamily="18" charset="0"/>
              </a:rPr>
              <a:t> </a:t>
            </a:r>
            <a:r>
              <a:rPr lang="en-US" dirty="0" err="1">
                <a:latin typeface="UTM Aptima" panose="02040603050506020204" pitchFamily="18" charset="0"/>
              </a:rPr>
              <a:t>lỏng</a:t>
            </a:r>
            <a:r>
              <a:rPr lang="en-US" dirty="0">
                <a:latin typeface="UTM Aptima" panose="02040603050506020204" pitchFamily="18" charset="0"/>
              </a:rPr>
              <a:t> </a:t>
            </a:r>
            <a:r>
              <a:rPr lang="en-US" dirty="0" err="1">
                <a:latin typeface="UTM Aptima" panose="02040603050506020204" pitchFamily="18" charset="0"/>
              </a:rPr>
              <a:t>cao</a:t>
            </a:r>
            <a:r>
              <a:rPr lang="en-US" dirty="0">
                <a:latin typeface="UTM Aptima" panose="02040603050506020204" pitchFamily="18" charset="0"/>
              </a:rPr>
              <a:t> </a:t>
            </a:r>
            <a:r>
              <a:rPr lang="en-US" dirty="0" err="1">
                <a:latin typeface="UTM Aptima" panose="02040603050506020204" pitchFamily="18" charset="0"/>
              </a:rPr>
              <a:t>su</a:t>
            </a:r>
            <a:r>
              <a:rPr lang="en-US" dirty="0">
                <a:latin typeface="UTM Aptima" panose="02040603050506020204" pitchFamily="18" charset="0"/>
              </a:rPr>
              <a:t> </a:t>
            </a:r>
            <a:r>
              <a:rPr lang="en-US" dirty="0" err="1">
                <a:latin typeface="UTM Aptima" panose="02040603050506020204" pitchFamily="18" charset="0"/>
              </a:rPr>
              <a:t>để</a:t>
            </a:r>
            <a:r>
              <a:rPr lang="en-US" dirty="0">
                <a:latin typeface="UTM Aptima" panose="02040603050506020204" pitchFamily="18" charset="0"/>
              </a:rPr>
              <a:t> </a:t>
            </a:r>
            <a:r>
              <a:rPr lang="en-US" dirty="0" err="1">
                <a:latin typeface="UTM Aptima" panose="02040603050506020204" pitchFamily="18" charset="0"/>
              </a:rPr>
              <a:t>cho</a:t>
            </a:r>
            <a:r>
              <a:rPr lang="en-US" dirty="0">
                <a:latin typeface="UTM Aptima" panose="02040603050506020204" pitchFamily="18" charset="0"/>
              </a:rPr>
              <a:t> </a:t>
            </a:r>
            <a:r>
              <a:rPr lang="en-US" dirty="0" err="1">
                <a:latin typeface="UTM Aptima" panose="02040603050506020204" pitchFamily="18" charset="0"/>
              </a:rPr>
              <a:t>ra</a:t>
            </a:r>
            <a:r>
              <a:rPr lang="en-US" dirty="0">
                <a:latin typeface="UTM Aptima" panose="02040603050506020204" pitchFamily="18" charset="0"/>
              </a:rPr>
              <a:t> </a:t>
            </a:r>
            <a:r>
              <a:rPr lang="en-US" dirty="0" err="1">
                <a:latin typeface="UTM Aptima" panose="02040603050506020204" pitchFamily="18" charset="0"/>
              </a:rPr>
              <a:t>các</a:t>
            </a:r>
            <a:r>
              <a:rPr lang="en-US" dirty="0">
                <a:latin typeface="UTM Aptima" panose="02040603050506020204" pitchFamily="18" charset="0"/>
              </a:rPr>
              <a:t> </a:t>
            </a:r>
            <a:r>
              <a:rPr lang="en-US" dirty="0" err="1">
                <a:latin typeface="UTM Aptima" panose="02040603050506020204" pitchFamily="18" charset="0"/>
              </a:rPr>
              <a:t>sản</a:t>
            </a:r>
            <a:r>
              <a:rPr lang="en-US" dirty="0">
                <a:latin typeface="UTM Aptima" panose="02040603050506020204" pitchFamily="18" charset="0"/>
              </a:rPr>
              <a:t> </a:t>
            </a:r>
            <a:r>
              <a:rPr lang="en-US" dirty="0" err="1">
                <a:latin typeface="UTM Aptima" panose="02040603050506020204" pitchFamily="18" charset="0"/>
              </a:rPr>
              <a:t>phẩm</a:t>
            </a:r>
            <a:r>
              <a:rPr lang="en-US" dirty="0">
                <a:latin typeface="UTM Aptima" panose="02040603050506020204" pitchFamily="18" charset="0"/>
              </a:rPr>
              <a:t> </a:t>
            </a:r>
            <a:r>
              <a:rPr lang="en-US" dirty="0" err="1">
                <a:latin typeface="UTM Aptima" panose="02040603050506020204" pitchFamily="18" charset="0"/>
              </a:rPr>
              <a:t>cuối</a:t>
            </a:r>
            <a:r>
              <a:rPr lang="en-US" dirty="0">
                <a:latin typeface="UTM Aptima" panose="02040603050506020204" pitchFamily="18" charset="0"/>
              </a:rPr>
              <a:t> </a:t>
            </a:r>
            <a:r>
              <a:rPr lang="en-US" dirty="0" err="1">
                <a:latin typeface="UTM Aptima" panose="02040603050506020204" pitchFamily="18" charset="0"/>
              </a:rPr>
              <a:t>cùng</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lnSpcReduction="10000"/>
          </a:bodyPr>
          <a:lstStyle/>
          <a:p>
            <a:pPr marL="0" indent="0">
              <a:lnSpc>
                <a:spcPct val="120000"/>
              </a:lnSpc>
              <a:buNone/>
            </a:pPr>
            <a:r>
              <a:rPr lang="en-US" sz="2000" b="1" i="0" dirty="0">
                <a:effectLst/>
                <a:latin typeface="Open Sans" panose="020B0606030504020204" pitchFamily="34" charset="0"/>
              </a:rPr>
              <a:t>1. </a:t>
            </a:r>
            <a:r>
              <a:rPr lang="en-US" b="1" i="0" dirty="0" err="1">
                <a:effectLst/>
                <a:latin typeface="Open Sans" panose="020B0606030504020204" pitchFamily="34" charset="0"/>
              </a:rPr>
              <a:t>Đặc</a:t>
            </a:r>
            <a:r>
              <a:rPr lang="en-US" b="1" i="0" dirty="0">
                <a:effectLst/>
                <a:latin typeface="Open Sans" panose="020B0606030504020204" pitchFamily="34" charset="0"/>
              </a:rPr>
              <a:t> </a:t>
            </a:r>
            <a:r>
              <a:rPr lang="en-US" b="1" i="0" dirty="0" err="1">
                <a:effectLst/>
                <a:latin typeface="Open Sans" panose="020B0606030504020204" pitchFamily="34" charset="0"/>
              </a:rPr>
              <a:t>điểm</a:t>
            </a:r>
            <a:r>
              <a:rPr lang="en-US" b="1" i="0" dirty="0">
                <a:effectLst/>
                <a:latin typeface="Open Sans" panose="020B0606030504020204" pitchFamily="34" charset="0"/>
              </a:rPr>
              <a:t> </a:t>
            </a:r>
            <a:r>
              <a:rPr lang="en-US" b="1" i="0" dirty="0" err="1">
                <a:effectLst/>
                <a:latin typeface="Open Sans" panose="020B0606030504020204" pitchFamily="34" charset="0"/>
              </a:rPr>
              <a:t>công</a:t>
            </a:r>
            <a:r>
              <a:rPr lang="en-US" b="1" i="0" dirty="0">
                <a:effectLst/>
                <a:latin typeface="Open Sans" panose="020B0606030504020204" pitchFamily="34" charset="0"/>
              </a:rPr>
              <a:t> </a:t>
            </a:r>
            <a:r>
              <a:rPr lang="en-US" b="1" i="0" dirty="0" err="1">
                <a:effectLst/>
                <a:latin typeface="Open Sans" panose="020B0606030504020204" pitchFamily="34" charset="0"/>
              </a:rPr>
              <a:t>việc</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ép</a:t>
            </a:r>
            <a:r>
              <a:rPr lang="en-US" b="1" i="0" dirty="0">
                <a:effectLst/>
                <a:latin typeface="Open Sans" panose="020B0606030504020204" pitchFamily="34" charset="0"/>
              </a:rPr>
              <a:t> </a:t>
            </a:r>
            <a:r>
              <a:rPr lang="en-US" b="1" i="0" dirty="0" err="1">
                <a:effectLst/>
                <a:latin typeface="Open Sans" panose="020B0606030504020204" pitchFamily="34" charset="0"/>
              </a:rPr>
              <a:t>khuôn</a:t>
            </a:r>
            <a:r>
              <a:rPr lang="en-US" b="1" i="0" dirty="0">
                <a:effectLst/>
                <a:latin typeface="Open Sans" panose="020B0606030504020204" pitchFamily="34" charset="0"/>
              </a:rPr>
              <a:t> </a:t>
            </a:r>
            <a:r>
              <a:rPr lang="en-US" b="1" i="0" dirty="0" err="1">
                <a:effectLst/>
                <a:latin typeface="Open Sans" panose="020B0606030504020204" pitchFamily="34" charset="0"/>
              </a:rPr>
              <a:t>bằng</a:t>
            </a:r>
            <a:r>
              <a:rPr lang="en-US" b="1" i="0" dirty="0">
                <a:effectLst/>
                <a:latin typeface="Open Sans" panose="020B0606030504020204" pitchFamily="34" charset="0"/>
              </a:rPr>
              <a:t> </a:t>
            </a:r>
            <a:r>
              <a:rPr lang="en-US" b="1" i="0" dirty="0" err="1">
                <a:effectLst/>
                <a:latin typeface="Open Sans" panose="020B0606030504020204" pitchFamily="34" charset="0"/>
              </a:rPr>
              <a:t>chất</a:t>
            </a:r>
            <a:r>
              <a:rPr lang="en-US" b="1" i="0" dirty="0">
                <a:effectLst/>
                <a:latin typeface="Open Sans" panose="020B0606030504020204" pitchFamily="34" charset="0"/>
              </a:rPr>
              <a:t> </a:t>
            </a:r>
            <a:r>
              <a:rPr lang="en-US" b="1" i="0" dirty="0" err="1">
                <a:effectLst/>
                <a:latin typeface="Open Sans" panose="020B0606030504020204" pitchFamily="34" charset="0"/>
              </a:rPr>
              <a:t>lỏng</a:t>
            </a:r>
            <a:r>
              <a:rPr lang="en-US" b="1" i="0" dirty="0">
                <a:effectLst/>
                <a:latin typeface="Open Sans" panose="020B0606030504020204" pitchFamily="34" charset="0"/>
              </a:rPr>
              <a:t> </a:t>
            </a:r>
            <a:r>
              <a:rPr lang="en-US" b="1" i="0" dirty="0" err="1">
                <a:effectLst/>
                <a:latin typeface="Open Sans" panose="020B0606030504020204" pitchFamily="34" charset="0"/>
              </a:rPr>
              <a:t>cao</a:t>
            </a:r>
            <a:r>
              <a:rPr lang="en-US" b="1" i="0" dirty="0">
                <a:effectLst/>
                <a:latin typeface="Open Sans" panose="020B0606030504020204" pitchFamily="34" charset="0"/>
              </a:rPr>
              <a:t> </a:t>
            </a:r>
            <a:r>
              <a:rPr lang="en-US" b="1" i="0" dirty="0" err="1">
                <a:effectLst/>
                <a:latin typeface="Open Sans" panose="020B0606030504020204" pitchFamily="34" charset="0"/>
              </a:rPr>
              <a:t>su</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cho</a:t>
            </a:r>
            <a:r>
              <a:rPr lang="en-US" b="1" i="0" dirty="0">
                <a:effectLst/>
                <a:latin typeface="Open Sans" panose="020B0606030504020204" pitchFamily="34" charset="0"/>
              </a:rPr>
              <a:t> </a:t>
            </a:r>
            <a:r>
              <a:rPr lang="en-US" b="1" i="0" dirty="0" err="1">
                <a:effectLst/>
                <a:latin typeface="Open Sans" panose="020B0606030504020204" pitchFamily="34" charset="0"/>
              </a:rPr>
              <a:t>ra</a:t>
            </a:r>
            <a:r>
              <a:rPr lang="en-US" b="1" i="0" dirty="0">
                <a:effectLst/>
                <a:latin typeface="Open Sans" panose="020B0606030504020204" pitchFamily="34" charset="0"/>
              </a:rPr>
              <a:t>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sản</a:t>
            </a:r>
            <a:r>
              <a:rPr lang="en-US" b="1" i="0" dirty="0">
                <a:effectLst/>
                <a:latin typeface="Open Sans" panose="020B0606030504020204" pitchFamily="34" charset="0"/>
              </a:rPr>
              <a:t> </a:t>
            </a:r>
            <a:r>
              <a:rPr lang="en-US" b="1" i="0" dirty="0" err="1">
                <a:effectLst/>
                <a:latin typeface="Open Sans" panose="020B0606030504020204" pitchFamily="34" charset="0"/>
              </a:rPr>
              <a:t>phẩm</a:t>
            </a:r>
            <a:r>
              <a:rPr lang="en-US" b="1" i="0" dirty="0">
                <a:effectLst/>
                <a:latin typeface="Open Sans" panose="020B0606030504020204" pitchFamily="34" charset="0"/>
              </a:rPr>
              <a:t> </a:t>
            </a:r>
            <a:r>
              <a:rPr lang="en-US" b="1" i="0" dirty="0" err="1">
                <a:effectLst/>
                <a:latin typeface="Open Sans" panose="020B0606030504020204" pitchFamily="34" charset="0"/>
              </a:rPr>
              <a:t>cuối</a:t>
            </a:r>
            <a:r>
              <a:rPr lang="en-US" b="1" i="0" dirty="0">
                <a:effectLst/>
                <a:latin typeface="Open Sans" panose="020B0606030504020204" pitchFamily="34" charset="0"/>
              </a:rPr>
              <a:t> </a:t>
            </a:r>
            <a:r>
              <a:rPr lang="en-US" b="1" i="0" dirty="0" err="1">
                <a:effectLst/>
                <a:latin typeface="Open Sans" panose="020B0606030504020204" pitchFamily="34" charset="0"/>
              </a:rPr>
              <a:t>cùng</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Trước hết, nhân viên vận hành máy cần có kiến thức chuyên sâu về tính chất của chất lỏng cao su và quy trình ép khuôn.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Điều này bao gồm việc hiểu rõ về nhiệt độ và áp suất cần thiết để đạt được kết quả mong muốn. Sự hiểu biết sâu sắc này giúp họ điều chỉnh máy móc một cách chính xác và linh hoạt.</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4" name="Picture 3">
            <a:extLst>
              <a:ext uri="{FF2B5EF4-FFF2-40B4-BE49-F238E27FC236}">
                <a16:creationId xmlns:a16="http://schemas.microsoft.com/office/drawing/2014/main" id="{38D21546-8C88-DE78-5D50-82AD6B6731A3}"/>
              </a:ext>
            </a:extLst>
          </p:cNvPr>
          <p:cNvPicPr>
            <a:picLocks noChangeAspect="1"/>
          </p:cNvPicPr>
          <p:nvPr/>
        </p:nvPicPr>
        <p:blipFill>
          <a:blip r:embed="rId3"/>
          <a:stretch>
            <a:fillRect/>
          </a:stretch>
        </p:blipFill>
        <p:spPr>
          <a:xfrm>
            <a:off x="-1118221" y="3066726"/>
            <a:ext cx="5268417" cy="5268417"/>
          </a:xfrm>
          <a:prstGeom prst="rect">
            <a:avLst/>
          </a:prstGeom>
        </p:spPr>
      </p:pic>
    </p:spTree>
    <p:extLst>
      <p:ext uri="{BB962C8B-B14F-4D97-AF65-F5344CB8AC3E}">
        <p14:creationId xmlns:p14="http://schemas.microsoft.com/office/powerpoint/2010/main" val="38777041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a:xfrm>
            <a:off x="405780" y="404664"/>
            <a:ext cx="3886199" cy="2133598"/>
          </a:xfrm>
        </p:spPr>
        <p:txBody>
          <a:bodyPr>
            <a:normAutofit fontScale="90000"/>
          </a:bodyPr>
          <a:lstStyle/>
          <a:p>
            <a:r>
              <a:rPr lang="en-US" dirty="0" err="1">
                <a:latin typeface="UTM Aptima" panose="02040603050506020204" pitchFamily="18" charset="0"/>
              </a:rPr>
              <a:t>Vận</a:t>
            </a:r>
            <a:r>
              <a:rPr lang="en-US" dirty="0">
                <a:latin typeface="UTM Aptima" panose="02040603050506020204" pitchFamily="18" charset="0"/>
              </a:rPr>
              <a:t> </a:t>
            </a:r>
            <a:r>
              <a:rPr lang="en-US" dirty="0" err="1">
                <a:latin typeface="UTM Aptima" panose="02040603050506020204" pitchFamily="18" charset="0"/>
              </a:rPr>
              <a:t>hành</a:t>
            </a:r>
            <a:r>
              <a:rPr lang="en-US" dirty="0">
                <a:latin typeface="UTM Aptima" panose="02040603050506020204" pitchFamily="18" charset="0"/>
              </a:rPr>
              <a:t> </a:t>
            </a:r>
            <a:r>
              <a:rPr lang="en-US" dirty="0" err="1">
                <a:latin typeface="UTM Aptima" panose="02040603050506020204" pitchFamily="18" charset="0"/>
              </a:rPr>
              <a:t>máy</a:t>
            </a:r>
            <a:r>
              <a:rPr lang="en-US" dirty="0">
                <a:latin typeface="UTM Aptima" panose="02040603050506020204" pitchFamily="18" charset="0"/>
              </a:rPr>
              <a:t> </a:t>
            </a:r>
            <a:r>
              <a:rPr lang="en-US" dirty="0" err="1">
                <a:latin typeface="UTM Aptima" panose="02040603050506020204" pitchFamily="18" charset="0"/>
              </a:rPr>
              <a:t>ép</a:t>
            </a:r>
            <a:r>
              <a:rPr lang="en-US" dirty="0">
                <a:latin typeface="UTM Aptima" panose="02040603050506020204" pitchFamily="18" charset="0"/>
              </a:rPr>
              <a:t> </a:t>
            </a:r>
            <a:r>
              <a:rPr lang="en-US" dirty="0" err="1">
                <a:latin typeface="UTM Aptima" panose="02040603050506020204" pitchFamily="18" charset="0"/>
              </a:rPr>
              <a:t>khuôn</a:t>
            </a:r>
            <a:r>
              <a:rPr lang="en-US" dirty="0">
                <a:latin typeface="UTM Aptima" panose="02040603050506020204" pitchFamily="18" charset="0"/>
              </a:rPr>
              <a:t> </a:t>
            </a:r>
            <a:r>
              <a:rPr lang="en-US" dirty="0" err="1">
                <a:latin typeface="UTM Aptima" panose="02040603050506020204" pitchFamily="18" charset="0"/>
              </a:rPr>
              <a:t>bằng</a:t>
            </a:r>
            <a:r>
              <a:rPr lang="en-US" dirty="0">
                <a:latin typeface="UTM Aptima" panose="02040603050506020204" pitchFamily="18" charset="0"/>
              </a:rPr>
              <a:t> </a:t>
            </a:r>
            <a:r>
              <a:rPr lang="en-US" dirty="0" err="1">
                <a:latin typeface="UTM Aptima" panose="02040603050506020204" pitchFamily="18" charset="0"/>
              </a:rPr>
              <a:t>chất</a:t>
            </a:r>
            <a:r>
              <a:rPr lang="en-US" dirty="0">
                <a:latin typeface="UTM Aptima" panose="02040603050506020204" pitchFamily="18" charset="0"/>
              </a:rPr>
              <a:t> </a:t>
            </a:r>
            <a:r>
              <a:rPr lang="en-US" dirty="0" err="1">
                <a:latin typeface="UTM Aptima" panose="02040603050506020204" pitchFamily="18" charset="0"/>
              </a:rPr>
              <a:t>lỏng</a:t>
            </a:r>
            <a:r>
              <a:rPr lang="en-US" dirty="0">
                <a:latin typeface="UTM Aptima" panose="02040603050506020204" pitchFamily="18" charset="0"/>
              </a:rPr>
              <a:t> </a:t>
            </a:r>
            <a:r>
              <a:rPr lang="en-US" dirty="0" err="1">
                <a:latin typeface="UTM Aptima" panose="02040603050506020204" pitchFamily="18" charset="0"/>
              </a:rPr>
              <a:t>cao</a:t>
            </a:r>
            <a:r>
              <a:rPr lang="en-US" dirty="0">
                <a:latin typeface="UTM Aptima" panose="02040603050506020204" pitchFamily="18" charset="0"/>
              </a:rPr>
              <a:t> </a:t>
            </a:r>
            <a:r>
              <a:rPr lang="en-US" dirty="0" err="1">
                <a:latin typeface="UTM Aptima" panose="02040603050506020204" pitchFamily="18" charset="0"/>
              </a:rPr>
              <a:t>su</a:t>
            </a:r>
            <a:r>
              <a:rPr lang="en-US" dirty="0">
                <a:latin typeface="UTM Aptima" panose="02040603050506020204" pitchFamily="18" charset="0"/>
              </a:rPr>
              <a:t> </a:t>
            </a:r>
            <a:r>
              <a:rPr lang="en-US" dirty="0" err="1">
                <a:latin typeface="UTM Aptima" panose="02040603050506020204" pitchFamily="18" charset="0"/>
              </a:rPr>
              <a:t>để</a:t>
            </a:r>
            <a:r>
              <a:rPr lang="en-US" dirty="0">
                <a:latin typeface="UTM Aptima" panose="02040603050506020204" pitchFamily="18" charset="0"/>
              </a:rPr>
              <a:t> </a:t>
            </a:r>
            <a:r>
              <a:rPr lang="en-US" dirty="0" err="1">
                <a:latin typeface="UTM Aptima" panose="02040603050506020204" pitchFamily="18" charset="0"/>
              </a:rPr>
              <a:t>cho</a:t>
            </a:r>
            <a:r>
              <a:rPr lang="en-US" dirty="0">
                <a:latin typeface="UTM Aptima" panose="02040603050506020204" pitchFamily="18" charset="0"/>
              </a:rPr>
              <a:t> </a:t>
            </a:r>
            <a:r>
              <a:rPr lang="en-US" dirty="0" err="1">
                <a:latin typeface="UTM Aptima" panose="02040603050506020204" pitchFamily="18" charset="0"/>
              </a:rPr>
              <a:t>ra</a:t>
            </a:r>
            <a:r>
              <a:rPr lang="en-US" dirty="0">
                <a:latin typeface="UTM Aptima" panose="02040603050506020204" pitchFamily="18" charset="0"/>
              </a:rPr>
              <a:t> </a:t>
            </a:r>
            <a:r>
              <a:rPr lang="en-US" dirty="0" err="1">
                <a:latin typeface="UTM Aptima" panose="02040603050506020204" pitchFamily="18" charset="0"/>
              </a:rPr>
              <a:t>các</a:t>
            </a:r>
            <a:r>
              <a:rPr lang="en-US" dirty="0">
                <a:latin typeface="UTM Aptima" panose="02040603050506020204" pitchFamily="18" charset="0"/>
              </a:rPr>
              <a:t> </a:t>
            </a:r>
            <a:r>
              <a:rPr lang="en-US" dirty="0" err="1">
                <a:latin typeface="UTM Aptima" panose="02040603050506020204" pitchFamily="18" charset="0"/>
              </a:rPr>
              <a:t>sản</a:t>
            </a:r>
            <a:r>
              <a:rPr lang="en-US" dirty="0">
                <a:latin typeface="UTM Aptima" panose="02040603050506020204" pitchFamily="18" charset="0"/>
              </a:rPr>
              <a:t> </a:t>
            </a:r>
            <a:r>
              <a:rPr lang="en-US" dirty="0" err="1">
                <a:latin typeface="UTM Aptima" panose="02040603050506020204" pitchFamily="18" charset="0"/>
              </a:rPr>
              <a:t>phẩm</a:t>
            </a:r>
            <a:r>
              <a:rPr lang="en-US" dirty="0">
                <a:latin typeface="UTM Aptima" panose="02040603050506020204" pitchFamily="18" charset="0"/>
              </a:rPr>
              <a:t> </a:t>
            </a:r>
            <a:r>
              <a:rPr lang="en-US" dirty="0" err="1">
                <a:latin typeface="UTM Aptima" panose="02040603050506020204" pitchFamily="18" charset="0"/>
              </a:rPr>
              <a:t>cuối</a:t>
            </a:r>
            <a:r>
              <a:rPr lang="en-US" dirty="0">
                <a:latin typeface="UTM Aptima" panose="02040603050506020204" pitchFamily="18" charset="0"/>
              </a:rPr>
              <a:t> </a:t>
            </a:r>
            <a:r>
              <a:rPr lang="en-US" dirty="0" err="1">
                <a:latin typeface="UTM Aptima" panose="02040603050506020204" pitchFamily="18" charset="0"/>
              </a:rPr>
              <a:t>cùng</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lnSpcReduction="10000"/>
          </a:bodyPr>
          <a:lstStyle/>
          <a:p>
            <a:pPr marL="0" indent="0">
              <a:lnSpc>
                <a:spcPct val="120000"/>
              </a:lnSpc>
              <a:buNone/>
            </a:pPr>
            <a:r>
              <a:rPr lang="en-US" sz="2000" b="1" i="0" dirty="0">
                <a:effectLst/>
                <a:latin typeface="Open Sans" panose="020B0606030504020204" pitchFamily="34" charset="0"/>
              </a:rPr>
              <a:t>2.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dạng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trong</a:t>
            </a:r>
            <a:r>
              <a:rPr lang="en-US" b="1" i="0" dirty="0">
                <a:effectLst/>
                <a:latin typeface="Open Sans" panose="020B0606030504020204" pitchFamily="34" charset="0"/>
              </a:rPr>
              <a:t> </a:t>
            </a:r>
            <a:r>
              <a:rPr lang="en-US" b="1" i="0" dirty="0" err="1">
                <a:effectLst/>
                <a:latin typeface="Open Sans" panose="020B0606030504020204" pitchFamily="34" charset="0"/>
              </a:rPr>
              <a:t>quá</a:t>
            </a:r>
            <a:r>
              <a:rPr lang="en-US" b="1" i="0" dirty="0">
                <a:effectLst/>
                <a:latin typeface="Open Sans" panose="020B0606030504020204" pitchFamily="34" charset="0"/>
              </a:rPr>
              <a:t> </a:t>
            </a:r>
            <a:r>
              <a:rPr lang="en-US" b="1" i="0" dirty="0" err="1">
                <a:effectLst/>
                <a:latin typeface="Open Sans" panose="020B0606030504020204" pitchFamily="34" charset="0"/>
              </a:rPr>
              <a:t>trình</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ép</a:t>
            </a:r>
            <a:r>
              <a:rPr lang="en-US" b="1" i="0" dirty="0">
                <a:effectLst/>
                <a:latin typeface="Open Sans" panose="020B0606030504020204" pitchFamily="34" charset="0"/>
              </a:rPr>
              <a:t> </a:t>
            </a:r>
            <a:r>
              <a:rPr lang="en-US" b="1" i="0" dirty="0" err="1">
                <a:effectLst/>
                <a:latin typeface="Open Sans" panose="020B0606030504020204" pitchFamily="34" charset="0"/>
              </a:rPr>
              <a:t>khuôn</a:t>
            </a:r>
            <a:r>
              <a:rPr lang="en-US" b="1" i="0" dirty="0">
                <a:effectLst/>
                <a:latin typeface="Open Sans" panose="020B0606030504020204" pitchFamily="34" charset="0"/>
              </a:rPr>
              <a:t> </a:t>
            </a:r>
            <a:r>
              <a:rPr lang="en-US" b="1" i="0" dirty="0" err="1">
                <a:effectLst/>
                <a:latin typeface="Open Sans" panose="020B0606030504020204" pitchFamily="34" charset="0"/>
              </a:rPr>
              <a:t>bằng</a:t>
            </a:r>
            <a:r>
              <a:rPr lang="en-US" b="1" i="0" dirty="0">
                <a:effectLst/>
                <a:latin typeface="Open Sans" panose="020B0606030504020204" pitchFamily="34" charset="0"/>
              </a:rPr>
              <a:t> </a:t>
            </a:r>
            <a:r>
              <a:rPr lang="en-US" b="1" i="0" dirty="0" err="1">
                <a:effectLst/>
                <a:latin typeface="Open Sans" panose="020B0606030504020204" pitchFamily="34" charset="0"/>
              </a:rPr>
              <a:t>chất</a:t>
            </a:r>
            <a:r>
              <a:rPr lang="en-US" b="1" i="0" dirty="0">
                <a:effectLst/>
                <a:latin typeface="Open Sans" panose="020B0606030504020204" pitchFamily="34" charset="0"/>
              </a:rPr>
              <a:t> </a:t>
            </a:r>
            <a:r>
              <a:rPr lang="en-US" b="1" i="0" dirty="0" err="1">
                <a:effectLst/>
                <a:latin typeface="Open Sans" panose="020B0606030504020204" pitchFamily="34" charset="0"/>
              </a:rPr>
              <a:t>lỏng</a:t>
            </a:r>
            <a:r>
              <a:rPr lang="en-US" b="1" i="0" dirty="0">
                <a:effectLst/>
                <a:latin typeface="Open Sans" panose="020B0606030504020204" pitchFamily="34" charset="0"/>
              </a:rPr>
              <a:t> </a:t>
            </a:r>
            <a:r>
              <a:rPr lang="en-US" b="1" i="0" dirty="0" err="1">
                <a:effectLst/>
                <a:latin typeface="Open Sans" panose="020B0606030504020204" pitchFamily="34" charset="0"/>
              </a:rPr>
              <a:t>cao</a:t>
            </a:r>
            <a:r>
              <a:rPr lang="en-US" b="1" i="0" dirty="0">
                <a:effectLst/>
                <a:latin typeface="Open Sans" panose="020B0606030504020204" pitchFamily="34" charset="0"/>
              </a:rPr>
              <a:t> </a:t>
            </a:r>
            <a:r>
              <a:rPr lang="en-US" b="1" i="0" dirty="0" err="1">
                <a:effectLst/>
                <a:latin typeface="Open Sans" panose="020B0606030504020204" pitchFamily="34" charset="0"/>
              </a:rPr>
              <a:t>su</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cho</a:t>
            </a:r>
            <a:r>
              <a:rPr lang="en-US" b="1" i="0" dirty="0">
                <a:effectLst/>
                <a:latin typeface="Open Sans" panose="020B0606030504020204" pitchFamily="34" charset="0"/>
              </a:rPr>
              <a:t> </a:t>
            </a:r>
            <a:r>
              <a:rPr lang="en-US" b="1" i="0" dirty="0" err="1">
                <a:effectLst/>
                <a:latin typeface="Open Sans" panose="020B0606030504020204" pitchFamily="34" charset="0"/>
              </a:rPr>
              <a:t>ra</a:t>
            </a:r>
            <a:r>
              <a:rPr lang="en-US" b="1" i="0" dirty="0">
                <a:effectLst/>
                <a:latin typeface="Open Sans" panose="020B0606030504020204" pitchFamily="34" charset="0"/>
              </a:rPr>
              <a:t>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sản</a:t>
            </a:r>
            <a:r>
              <a:rPr lang="en-US" b="1" i="0" dirty="0">
                <a:effectLst/>
                <a:latin typeface="Open Sans" panose="020B0606030504020204" pitchFamily="34" charset="0"/>
              </a:rPr>
              <a:t> </a:t>
            </a:r>
            <a:r>
              <a:rPr lang="en-US" b="1" i="0" dirty="0" err="1">
                <a:effectLst/>
                <a:latin typeface="Open Sans" panose="020B0606030504020204" pitchFamily="34" charset="0"/>
              </a:rPr>
              <a:t>phẩm</a:t>
            </a:r>
            <a:r>
              <a:rPr lang="en-US" b="1" i="0" dirty="0">
                <a:effectLst/>
                <a:latin typeface="Open Sans" panose="020B0606030504020204" pitchFamily="34" charset="0"/>
              </a:rPr>
              <a:t> </a:t>
            </a:r>
            <a:r>
              <a:rPr lang="en-US" b="1" i="0" dirty="0" err="1">
                <a:effectLst/>
                <a:latin typeface="Open Sans" panose="020B0606030504020204" pitchFamily="34" charset="0"/>
              </a:rPr>
              <a:t>cuối</a:t>
            </a:r>
            <a:r>
              <a:rPr lang="en-US" b="1" i="0" dirty="0">
                <a:effectLst/>
                <a:latin typeface="Open Sans" panose="020B0606030504020204" pitchFamily="34" charset="0"/>
              </a:rPr>
              <a:t> </a:t>
            </a:r>
            <a:r>
              <a:rPr lang="en-US" b="1" i="0" dirty="0" err="1">
                <a:effectLst/>
                <a:latin typeface="Open Sans" panose="020B0606030504020204" pitchFamily="34" charset="0"/>
              </a:rPr>
              <a:t>cùng</a:t>
            </a:r>
            <a:endParaRPr lang="vi-VN" sz="2000" b="1" i="0" dirty="0">
              <a:effectLst/>
              <a:latin typeface="Open Sans" panose="020B0606030504020204" pitchFamily="34" charset="0"/>
            </a:endParaRPr>
          </a:p>
          <a:p>
            <a:pPr algn="l">
              <a:lnSpc>
                <a:spcPct val="120000"/>
              </a:lnSpc>
            </a:pPr>
            <a:r>
              <a:rPr lang="en-US" b="0" i="0" dirty="0">
                <a:effectLst/>
                <a:latin typeface="Open Sans" panose="020B0606030504020204" pitchFamily="34" charset="0"/>
              </a:rPr>
              <a:t>Trong </a:t>
            </a:r>
            <a:r>
              <a:rPr lang="en-US" b="0" i="0" dirty="0" err="1">
                <a:effectLst/>
                <a:latin typeface="Open Sans" panose="020B0606030504020204" pitchFamily="34" charset="0"/>
              </a:rPr>
              <a:t>quá</a:t>
            </a:r>
            <a:r>
              <a:rPr lang="en-US" b="0" i="0" dirty="0">
                <a:effectLst/>
                <a:latin typeface="Open Sans" panose="020B0606030504020204" pitchFamily="34" charset="0"/>
              </a:rPr>
              <a:t> </a:t>
            </a:r>
            <a:r>
              <a:rPr lang="en-US" b="0" i="0" dirty="0" err="1">
                <a:effectLst/>
                <a:latin typeface="Open Sans" panose="020B0606030504020204" pitchFamily="34" charset="0"/>
              </a:rPr>
              <a:t>trình</a:t>
            </a:r>
            <a:r>
              <a:rPr lang="en-US" b="0" i="0" dirty="0">
                <a:effectLst/>
                <a:latin typeface="Open Sans" panose="020B0606030504020204" pitchFamily="34" charset="0"/>
              </a:rPr>
              <a:t> </a:t>
            </a:r>
            <a:r>
              <a:rPr lang="en-US" b="0" i="0" dirty="0" err="1">
                <a:effectLst/>
                <a:latin typeface="Open Sans" panose="020B0606030504020204" pitchFamily="34" charset="0"/>
              </a:rPr>
              <a:t>vận</a:t>
            </a:r>
            <a:r>
              <a:rPr lang="en-US" b="0" i="0" dirty="0">
                <a:effectLst/>
                <a:latin typeface="Open Sans" panose="020B0606030504020204" pitchFamily="34" charset="0"/>
              </a:rPr>
              <a:t> </a:t>
            </a:r>
            <a:r>
              <a:rPr lang="en-US" b="0" i="0" dirty="0" err="1">
                <a:effectLst/>
                <a:latin typeface="Open Sans" panose="020B0606030504020204" pitchFamily="34" charset="0"/>
              </a:rPr>
              <a:t>hành</a:t>
            </a:r>
            <a:r>
              <a:rPr lang="en-US" b="0" i="0" dirty="0">
                <a:effectLst/>
                <a:latin typeface="Open Sans" panose="020B0606030504020204" pitchFamily="34" charset="0"/>
              </a:rPr>
              <a:t> </a:t>
            </a:r>
            <a:r>
              <a:rPr lang="en-US" b="0" i="0" dirty="0" err="1">
                <a:effectLst/>
                <a:latin typeface="Open Sans" panose="020B0606030504020204" pitchFamily="34" charset="0"/>
              </a:rPr>
              <a:t>máy</a:t>
            </a:r>
            <a:r>
              <a:rPr lang="en-US" b="0" i="0" dirty="0">
                <a:effectLst/>
                <a:latin typeface="Open Sans" panose="020B0606030504020204" pitchFamily="34" charset="0"/>
              </a:rPr>
              <a:t> </a:t>
            </a:r>
            <a:r>
              <a:rPr lang="en-US" b="0" i="0" dirty="0" err="1">
                <a:effectLst/>
                <a:latin typeface="Open Sans" panose="020B0606030504020204" pitchFamily="34" charset="0"/>
              </a:rPr>
              <a:t>ép</a:t>
            </a:r>
            <a:r>
              <a:rPr lang="en-US" b="0" i="0" dirty="0">
                <a:effectLst/>
                <a:latin typeface="Open Sans" panose="020B0606030504020204" pitchFamily="34" charset="0"/>
              </a:rPr>
              <a:t> </a:t>
            </a:r>
            <a:r>
              <a:rPr lang="en-US" b="0" i="0" dirty="0" err="1">
                <a:effectLst/>
                <a:latin typeface="Open Sans" panose="020B0606030504020204" pitchFamily="34" charset="0"/>
              </a:rPr>
              <a:t>khuôn</a:t>
            </a:r>
            <a:r>
              <a:rPr lang="en-US" b="0" i="0" dirty="0">
                <a:effectLst/>
                <a:latin typeface="Open Sans" panose="020B0606030504020204" pitchFamily="34" charset="0"/>
              </a:rPr>
              <a:t> </a:t>
            </a:r>
            <a:r>
              <a:rPr lang="en-US" b="0" i="0" dirty="0" err="1">
                <a:effectLst/>
                <a:latin typeface="Open Sans" panose="020B0606030504020204" pitchFamily="34" charset="0"/>
              </a:rPr>
              <a:t>bằng</a:t>
            </a:r>
            <a:r>
              <a:rPr lang="en-US" b="0" i="0" dirty="0">
                <a:effectLst/>
                <a:latin typeface="Open Sans" panose="020B0606030504020204" pitchFamily="34" charset="0"/>
              </a:rPr>
              <a:t> </a:t>
            </a:r>
            <a:r>
              <a:rPr lang="en-US" b="0" i="0" dirty="0" err="1">
                <a:effectLst/>
                <a:latin typeface="Open Sans" panose="020B0606030504020204" pitchFamily="34" charset="0"/>
              </a:rPr>
              <a:t>chất</a:t>
            </a:r>
            <a:r>
              <a:rPr lang="en-US" b="0" i="0" dirty="0">
                <a:effectLst/>
                <a:latin typeface="Open Sans" panose="020B0606030504020204" pitchFamily="34" charset="0"/>
              </a:rPr>
              <a:t> </a:t>
            </a:r>
            <a:r>
              <a:rPr lang="en-US" b="0" i="0" dirty="0" err="1">
                <a:effectLst/>
                <a:latin typeface="Open Sans" panose="020B0606030504020204" pitchFamily="34" charset="0"/>
              </a:rPr>
              <a:t>lỏng</a:t>
            </a:r>
            <a:r>
              <a:rPr lang="en-US" b="0" i="0" dirty="0">
                <a:effectLst/>
                <a:latin typeface="Open Sans" panose="020B0606030504020204" pitchFamily="34" charset="0"/>
              </a:rPr>
              <a:t> </a:t>
            </a:r>
            <a:r>
              <a:rPr lang="en-US" b="0" i="0" dirty="0" err="1">
                <a:effectLst/>
                <a:latin typeface="Open Sans" panose="020B0606030504020204" pitchFamily="34" charset="0"/>
              </a:rPr>
              <a:t>cao</a:t>
            </a:r>
            <a:r>
              <a:rPr lang="en-US" b="0" i="0" dirty="0">
                <a:effectLst/>
                <a:latin typeface="Open Sans" panose="020B0606030504020204" pitchFamily="34" charset="0"/>
              </a:rPr>
              <a:t> </a:t>
            </a:r>
            <a:r>
              <a:rPr lang="en-US" b="0" i="0" dirty="0" err="1">
                <a:effectLst/>
                <a:latin typeface="Open Sans" panose="020B0606030504020204" pitchFamily="34" charset="0"/>
              </a:rPr>
              <a:t>su</a:t>
            </a:r>
            <a:r>
              <a:rPr lang="en-US" b="0" i="0" dirty="0">
                <a:effectLst/>
                <a:latin typeface="Open Sans" panose="020B0606030504020204" pitchFamily="34" charset="0"/>
              </a:rPr>
              <a:t> </a:t>
            </a:r>
            <a:r>
              <a:rPr lang="en-US" b="0" i="0" dirty="0" err="1">
                <a:effectLst/>
                <a:latin typeface="Open Sans" panose="020B0606030504020204" pitchFamily="34" charset="0"/>
              </a:rPr>
              <a:t>để</a:t>
            </a:r>
            <a:r>
              <a:rPr lang="en-US" b="0" i="0" dirty="0">
                <a:effectLst/>
                <a:latin typeface="Open Sans" panose="020B0606030504020204" pitchFamily="34" charset="0"/>
              </a:rPr>
              <a:t> </a:t>
            </a:r>
            <a:r>
              <a:rPr lang="en-US" b="0" i="0" dirty="0" err="1">
                <a:effectLst/>
                <a:latin typeface="Open Sans" panose="020B0606030504020204" pitchFamily="34" charset="0"/>
              </a:rPr>
              <a:t>sản</a:t>
            </a:r>
            <a:r>
              <a:rPr lang="en-US" b="0" i="0" dirty="0">
                <a:effectLst/>
                <a:latin typeface="Open Sans" panose="020B0606030504020204" pitchFamily="34" charset="0"/>
              </a:rPr>
              <a:t> </a:t>
            </a:r>
            <a:r>
              <a:rPr lang="en-US" b="0" i="0" dirty="0" err="1">
                <a:effectLst/>
                <a:latin typeface="Open Sans" panose="020B0606030504020204" pitchFamily="34" charset="0"/>
              </a:rPr>
              <a:t>xuất</a:t>
            </a:r>
            <a:r>
              <a:rPr lang="en-US" b="0" i="0" dirty="0">
                <a:effectLst/>
                <a:latin typeface="Open Sans" panose="020B0606030504020204" pitchFamily="34" charset="0"/>
              </a:rPr>
              <a:t> </a:t>
            </a:r>
            <a:r>
              <a:rPr lang="en-US" b="0" i="0" dirty="0" err="1">
                <a:effectLst/>
                <a:latin typeface="Open Sans" panose="020B0606030504020204" pitchFamily="34" charset="0"/>
              </a:rPr>
              <a:t>sản</a:t>
            </a:r>
            <a:r>
              <a:rPr lang="en-US" b="0" i="0" dirty="0">
                <a:effectLst/>
                <a:latin typeface="Open Sans" panose="020B0606030504020204" pitchFamily="34" charset="0"/>
              </a:rPr>
              <a:t> </a:t>
            </a:r>
            <a:r>
              <a:rPr lang="en-US" b="0" i="0" dirty="0" err="1">
                <a:effectLst/>
                <a:latin typeface="Open Sans" panose="020B0606030504020204" pitchFamily="34" charset="0"/>
              </a:rPr>
              <a:t>phẩm</a:t>
            </a:r>
            <a:r>
              <a:rPr lang="en-US" b="0" i="0" dirty="0">
                <a:effectLst/>
                <a:latin typeface="Open Sans" panose="020B0606030504020204" pitchFamily="34" charset="0"/>
              </a:rPr>
              <a:t> </a:t>
            </a:r>
            <a:r>
              <a:rPr lang="en-US" b="0" i="0" dirty="0" err="1">
                <a:effectLst/>
                <a:latin typeface="Open Sans" panose="020B0606030504020204" pitchFamily="34" charset="0"/>
              </a:rPr>
              <a:t>cuối</a:t>
            </a:r>
            <a:r>
              <a:rPr lang="en-US" b="0" i="0" dirty="0">
                <a:effectLst/>
                <a:latin typeface="Open Sans" panose="020B0606030504020204" pitchFamily="34" charset="0"/>
              </a:rPr>
              <a:t> </a:t>
            </a:r>
            <a:r>
              <a:rPr lang="en-US" b="0" i="0" dirty="0" err="1">
                <a:effectLst/>
                <a:latin typeface="Open Sans" panose="020B0606030504020204" pitchFamily="34" charset="0"/>
              </a:rPr>
              <a:t>cùng</a:t>
            </a:r>
            <a:r>
              <a:rPr lang="en-US" b="0" i="0" dirty="0">
                <a:effectLst/>
                <a:latin typeface="Open Sans" panose="020B0606030504020204" pitchFamily="34" charset="0"/>
              </a:rPr>
              <a:t>, </a:t>
            </a:r>
            <a:r>
              <a:rPr lang="en-US" b="0" i="0" dirty="0" err="1">
                <a:effectLst/>
                <a:latin typeface="Open Sans" panose="020B0606030504020204" pitchFamily="34" charset="0"/>
              </a:rPr>
              <a:t>có</a:t>
            </a:r>
            <a:r>
              <a:rPr lang="en-US" b="0" i="0" dirty="0">
                <a:effectLst/>
                <a:latin typeface="Open Sans" panose="020B0606030504020204" pitchFamily="34" charset="0"/>
              </a:rPr>
              <a:t> </a:t>
            </a:r>
            <a:r>
              <a:rPr lang="en-US" b="0" i="0" dirty="0" err="1">
                <a:effectLst/>
                <a:latin typeface="Open Sans" panose="020B0606030504020204" pitchFamily="34" charset="0"/>
              </a:rPr>
              <a:t>những</a:t>
            </a:r>
            <a:r>
              <a:rPr lang="en-US" b="0" i="0" dirty="0">
                <a:effectLst/>
                <a:latin typeface="Open Sans" panose="020B0606030504020204" pitchFamily="34" charset="0"/>
              </a:rPr>
              <a:t> </a:t>
            </a:r>
            <a:r>
              <a:rPr lang="en-US" b="0" i="0" dirty="0" err="1">
                <a:effectLst/>
                <a:latin typeface="Open Sans" panose="020B0606030504020204" pitchFamily="34" charset="0"/>
              </a:rPr>
              <a:t>rủi</a:t>
            </a:r>
            <a:r>
              <a:rPr lang="en-US" b="0" i="0" dirty="0">
                <a:effectLst/>
                <a:latin typeface="Open Sans" panose="020B0606030504020204" pitchFamily="34" charset="0"/>
              </a:rPr>
              <a:t> </a:t>
            </a:r>
            <a:r>
              <a:rPr lang="en-US" b="0" i="0" dirty="0" err="1">
                <a:effectLst/>
                <a:latin typeface="Open Sans" panose="020B0606030504020204" pitchFamily="34" charset="0"/>
              </a:rPr>
              <a:t>ro</a:t>
            </a:r>
            <a:r>
              <a:rPr lang="en-US" b="0" i="0" dirty="0">
                <a:effectLst/>
                <a:latin typeface="Open Sans" panose="020B0606030504020204" pitchFamily="34" charset="0"/>
              </a:rPr>
              <a:t> </a:t>
            </a:r>
            <a:r>
              <a:rPr lang="en-US" b="0" i="0" dirty="0" err="1">
                <a:effectLst/>
                <a:latin typeface="Open Sans" panose="020B0606030504020204" pitchFamily="34" charset="0"/>
              </a:rPr>
              <a:t>về</a:t>
            </a:r>
            <a:r>
              <a:rPr lang="en-US" b="0" i="0" dirty="0">
                <a:effectLst/>
                <a:latin typeface="Open Sans" panose="020B0606030504020204" pitchFamily="34" charset="0"/>
              </a:rPr>
              <a:t> tai </a:t>
            </a:r>
            <a:r>
              <a:rPr lang="en-US" b="0" i="0" dirty="0" err="1">
                <a:effectLst/>
                <a:latin typeface="Open Sans" panose="020B0606030504020204" pitchFamily="34" charset="0"/>
              </a:rPr>
              <a:t>nạn</a:t>
            </a:r>
            <a:r>
              <a:rPr lang="en-US" b="0" i="0" dirty="0">
                <a:effectLst/>
                <a:latin typeface="Open Sans" panose="020B0606030504020204" pitchFamily="34" charset="0"/>
              </a:rPr>
              <a:t> </a:t>
            </a:r>
            <a:r>
              <a:rPr lang="en-US" b="0" i="0" dirty="0" err="1">
                <a:effectLst/>
                <a:latin typeface="Open Sans" panose="020B0606030504020204" pitchFamily="34" charset="0"/>
              </a:rPr>
              <a:t>mà</a:t>
            </a:r>
            <a:r>
              <a:rPr lang="en-US" b="0" i="0" dirty="0">
                <a:effectLst/>
                <a:latin typeface="Open Sans" panose="020B0606030504020204" pitchFamily="34" charset="0"/>
              </a:rPr>
              <a:t> </a:t>
            </a:r>
            <a:r>
              <a:rPr lang="en-US" b="0" i="0" dirty="0" err="1">
                <a:effectLst/>
                <a:latin typeface="Open Sans" panose="020B0606030504020204" pitchFamily="34" charset="0"/>
              </a:rPr>
              <a:t>nhân</a:t>
            </a:r>
            <a:r>
              <a:rPr lang="en-US" b="0" i="0" dirty="0">
                <a:effectLst/>
                <a:latin typeface="Open Sans" panose="020B0606030504020204" pitchFamily="34" charset="0"/>
              </a:rPr>
              <a:t> </a:t>
            </a:r>
            <a:r>
              <a:rPr lang="en-US" b="0" i="0" dirty="0" err="1">
                <a:effectLst/>
                <a:latin typeface="Open Sans" panose="020B0606030504020204" pitchFamily="34" charset="0"/>
              </a:rPr>
              <a:t>viên</a:t>
            </a:r>
            <a:r>
              <a:rPr lang="en-US" b="0" i="0" dirty="0">
                <a:effectLst/>
                <a:latin typeface="Open Sans" panose="020B0606030504020204" pitchFamily="34" charset="0"/>
              </a:rPr>
              <a:t> </a:t>
            </a:r>
            <a:r>
              <a:rPr lang="en-US" b="0" i="0" dirty="0" err="1">
                <a:effectLst/>
                <a:latin typeface="Open Sans" panose="020B0606030504020204" pitchFamily="34" charset="0"/>
              </a:rPr>
              <a:t>cần</a:t>
            </a:r>
            <a:r>
              <a:rPr lang="en-US" b="0" i="0" dirty="0">
                <a:effectLst/>
                <a:latin typeface="Open Sans" panose="020B0606030504020204" pitchFamily="34" charset="0"/>
              </a:rPr>
              <a:t> </a:t>
            </a:r>
            <a:r>
              <a:rPr lang="en-US" b="0" i="0" dirty="0" err="1">
                <a:effectLst/>
                <a:latin typeface="Open Sans" panose="020B0606030504020204" pitchFamily="34" charset="0"/>
              </a:rPr>
              <a:t>phải</a:t>
            </a:r>
            <a:r>
              <a:rPr lang="en-US" b="0" i="0" dirty="0">
                <a:effectLst/>
                <a:latin typeface="Open Sans" panose="020B0606030504020204" pitchFamily="34" charset="0"/>
              </a:rPr>
              <a:t> </a:t>
            </a:r>
            <a:r>
              <a:rPr lang="en-US" b="0" i="0" dirty="0" err="1">
                <a:effectLst/>
                <a:latin typeface="Open Sans" panose="020B0606030504020204" pitchFamily="34" charset="0"/>
              </a:rPr>
              <a:t>cảnh</a:t>
            </a:r>
            <a:r>
              <a:rPr lang="en-US" b="0" i="0" dirty="0">
                <a:effectLst/>
                <a:latin typeface="Open Sans" panose="020B0606030504020204" pitchFamily="34" charset="0"/>
              </a:rPr>
              <a:t> </a:t>
            </a:r>
            <a:r>
              <a:rPr lang="en-US" b="0" i="0" dirty="0" err="1">
                <a:effectLst/>
                <a:latin typeface="Open Sans" panose="020B0606030504020204" pitchFamily="34" charset="0"/>
              </a:rPr>
              <a:t>báo</a:t>
            </a:r>
            <a:r>
              <a:rPr lang="en-US" b="0" i="0" dirty="0">
                <a:effectLst/>
                <a:latin typeface="Open Sans" panose="020B0606030504020204" pitchFamily="34" charset="0"/>
              </a:rPr>
              <a:t> </a:t>
            </a:r>
            <a:r>
              <a:rPr lang="en-US" b="0" i="0" dirty="0" err="1">
                <a:effectLst/>
                <a:latin typeface="Open Sans" panose="020B0606030504020204" pitchFamily="34" charset="0"/>
              </a:rPr>
              <a:t>và</a:t>
            </a:r>
            <a:r>
              <a:rPr lang="en-US" b="0" i="0" dirty="0">
                <a:effectLst/>
                <a:latin typeface="Open Sans" panose="020B0606030504020204" pitchFamily="34" charset="0"/>
              </a:rPr>
              <a:t> </a:t>
            </a:r>
            <a:r>
              <a:rPr lang="en-US" b="0" i="0" dirty="0" err="1">
                <a:effectLst/>
                <a:latin typeface="Open Sans" panose="020B0606030504020204" pitchFamily="34" charset="0"/>
              </a:rPr>
              <a:t>tránh</a:t>
            </a:r>
            <a:r>
              <a:rPr lang="en-US" b="0" i="0" dirty="0">
                <a:effectLst/>
                <a:latin typeface="Open Sans" panose="020B0606030504020204" pitchFamily="34" charset="0"/>
              </a:rPr>
              <a:t>. </a:t>
            </a:r>
          </a:p>
          <a:p>
            <a:pPr algn="l">
              <a:lnSpc>
                <a:spcPct val="120000"/>
              </a:lnSpc>
            </a:pPr>
            <a:r>
              <a:rPr lang="en-US" b="0" i="0" dirty="0" err="1">
                <a:effectLst/>
                <a:latin typeface="Open Sans" panose="020B0606030504020204" pitchFamily="34" charset="0"/>
              </a:rPr>
              <a:t>Các</a:t>
            </a:r>
            <a:r>
              <a:rPr lang="en-US" b="0" i="0" dirty="0">
                <a:effectLst/>
                <a:latin typeface="Open Sans" panose="020B0606030504020204" pitchFamily="34" charset="0"/>
              </a:rPr>
              <a:t> </a:t>
            </a:r>
            <a:r>
              <a:rPr lang="en-US" b="0" i="0" dirty="0" err="1">
                <a:effectLst/>
                <a:latin typeface="Open Sans" panose="020B0606030504020204" pitchFamily="34" charset="0"/>
              </a:rPr>
              <a:t>dạng</a:t>
            </a:r>
            <a:r>
              <a:rPr lang="en-US" b="0" i="0" dirty="0">
                <a:effectLst/>
                <a:latin typeface="Open Sans" panose="020B0606030504020204" pitchFamily="34" charset="0"/>
              </a:rPr>
              <a:t> tai </a:t>
            </a:r>
            <a:r>
              <a:rPr lang="en-US" b="0" i="0" dirty="0" err="1">
                <a:effectLst/>
                <a:latin typeface="Open Sans" panose="020B0606030504020204" pitchFamily="34" charset="0"/>
              </a:rPr>
              <a:t>nạn</a:t>
            </a:r>
            <a:r>
              <a:rPr lang="en-US" b="0" i="0" dirty="0">
                <a:effectLst/>
                <a:latin typeface="Open Sans" panose="020B0606030504020204" pitchFamily="34" charset="0"/>
              </a:rPr>
              <a:t> </a:t>
            </a:r>
            <a:r>
              <a:rPr lang="en-US" b="0" i="0" dirty="0" err="1">
                <a:effectLst/>
                <a:latin typeface="Open Sans" panose="020B0606030504020204" pitchFamily="34" charset="0"/>
              </a:rPr>
              <a:t>này</a:t>
            </a:r>
            <a:r>
              <a:rPr lang="en-US" b="0" i="0" dirty="0">
                <a:effectLst/>
                <a:latin typeface="Open Sans" panose="020B0606030504020204" pitchFamily="34" charset="0"/>
              </a:rPr>
              <a:t> </a:t>
            </a:r>
            <a:r>
              <a:rPr lang="en-US" b="0" i="0" dirty="0" err="1">
                <a:effectLst/>
                <a:latin typeface="Open Sans" panose="020B0606030504020204" pitchFamily="34" charset="0"/>
              </a:rPr>
              <a:t>có</a:t>
            </a:r>
            <a:r>
              <a:rPr lang="en-US" b="0" i="0" dirty="0">
                <a:effectLst/>
                <a:latin typeface="Open Sans" panose="020B0606030504020204" pitchFamily="34" charset="0"/>
              </a:rPr>
              <a:t> </a:t>
            </a:r>
            <a:r>
              <a:rPr lang="en-US" b="0" i="0" dirty="0" err="1">
                <a:effectLst/>
                <a:latin typeface="Open Sans" panose="020B0606030504020204" pitchFamily="34" charset="0"/>
              </a:rPr>
              <a:t>thể</a:t>
            </a:r>
            <a:r>
              <a:rPr lang="en-US" b="0" i="0" dirty="0">
                <a:effectLst/>
                <a:latin typeface="Open Sans" panose="020B0606030504020204" pitchFamily="34" charset="0"/>
              </a:rPr>
              <a:t> bao </a:t>
            </a:r>
            <a:r>
              <a:rPr lang="en-US" b="0" i="0" dirty="0" err="1">
                <a:effectLst/>
                <a:latin typeface="Open Sans" panose="020B0606030504020204" pitchFamily="34" charset="0"/>
              </a:rPr>
              <a:t>gồm</a:t>
            </a:r>
            <a:r>
              <a:rPr lang="en-US" b="0" i="0" dirty="0">
                <a:effectLst/>
                <a:latin typeface="Open Sans" panose="020B0606030504020204" pitchFamily="34" charset="0"/>
              </a:rPr>
              <a:t> </a:t>
            </a:r>
            <a:r>
              <a:rPr lang="en-US" b="0" i="0" dirty="0" err="1">
                <a:effectLst/>
                <a:latin typeface="Open Sans" panose="020B0606030504020204" pitchFamily="34" charset="0"/>
              </a:rPr>
              <a:t>sự</a:t>
            </a:r>
            <a:r>
              <a:rPr lang="en-US" b="0" i="0" dirty="0">
                <a:effectLst/>
                <a:latin typeface="Open Sans" panose="020B0606030504020204" pitchFamily="34" charset="0"/>
              </a:rPr>
              <a:t> </a:t>
            </a:r>
            <a:r>
              <a:rPr lang="en-US" b="0" i="0" dirty="0" err="1">
                <a:effectLst/>
                <a:latin typeface="Open Sans" panose="020B0606030504020204" pitchFamily="34" charset="0"/>
              </a:rPr>
              <a:t>cố</a:t>
            </a:r>
            <a:r>
              <a:rPr lang="en-US" b="0" i="0" dirty="0">
                <a:effectLst/>
                <a:latin typeface="Open Sans" panose="020B0606030504020204" pitchFamily="34" charset="0"/>
              </a:rPr>
              <a:t> </a:t>
            </a:r>
            <a:r>
              <a:rPr lang="en-US" b="0" i="0" dirty="0" err="1">
                <a:effectLst/>
                <a:latin typeface="Open Sans" panose="020B0606030504020204" pitchFamily="34" charset="0"/>
              </a:rPr>
              <a:t>nhiệt</a:t>
            </a:r>
            <a:r>
              <a:rPr lang="en-US" b="0" i="0" dirty="0">
                <a:effectLst/>
                <a:latin typeface="Open Sans" panose="020B0606030504020204" pitchFamily="34" charset="0"/>
              </a:rPr>
              <a:t> </a:t>
            </a:r>
            <a:r>
              <a:rPr lang="en-US" b="0" i="0" dirty="0" err="1">
                <a:effectLst/>
                <a:latin typeface="Open Sans" panose="020B0606030504020204" pitchFamily="34" charset="0"/>
              </a:rPr>
              <a:t>độ</a:t>
            </a:r>
            <a:r>
              <a:rPr lang="en-US" b="0" i="0" dirty="0">
                <a:effectLst/>
                <a:latin typeface="Open Sans" panose="020B0606030504020204" pitchFamily="34" charset="0"/>
              </a:rPr>
              <a:t>, </a:t>
            </a:r>
            <a:r>
              <a:rPr lang="en-US" b="0" i="0" dirty="0" err="1">
                <a:effectLst/>
                <a:latin typeface="Open Sans" panose="020B0606030504020204" pitchFamily="34" charset="0"/>
              </a:rPr>
              <a:t>áp</a:t>
            </a:r>
            <a:r>
              <a:rPr lang="en-US" b="0" i="0" dirty="0">
                <a:effectLst/>
                <a:latin typeface="Open Sans" panose="020B0606030504020204" pitchFamily="34" charset="0"/>
              </a:rPr>
              <a:t> </a:t>
            </a:r>
            <a:r>
              <a:rPr lang="en-US" b="0" i="0" dirty="0" err="1">
                <a:effectLst/>
                <a:latin typeface="Open Sans" panose="020B0606030504020204" pitchFamily="34" charset="0"/>
              </a:rPr>
              <a:t>suất</a:t>
            </a:r>
            <a:r>
              <a:rPr lang="en-US" b="0" i="0" dirty="0">
                <a:effectLst/>
                <a:latin typeface="Open Sans" panose="020B0606030504020204" pitchFamily="34" charset="0"/>
              </a:rPr>
              <a:t> </a:t>
            </a:r>
            <a:r>
              <a:rPr lang="en-US" b="0" i="0" dirty="0" err="1">
                <a:effectLst/>
                <a:latin typeface="Open Sans" panose="020B0606030504020204" pitchFamily="34" charset="0"/>
              </a:rPr>
              <a:t>và</a:t>
            </a:r>
            <a:r>
              <a:rPr lang="en-US" b="0" i="0" dirty="0">
                <a:effectLst/>
                <a:latin typeface="Open Sans" panose="020B0606030504020204" pitchFamily="34" charset="0"/>
              </a:rPr>
              <a:t> </a:t>
            </a:r>
            <a:r>
              <a:rPr lang="en-US" b="0" i="0" dirty="0" err="1">
                <a:effectLst/>
                <a:latin typeface="Open Sans" panose="020B0606030504020204" pitchFamily="34" charset="0"/>
              </a:rPr>
              <a:t>cả</a:t>
            </a:r>
            <a:r>
              <a:rPr lang="en-US" b="0" i="0" dirty="0">
                <a:effectLst/>
                <a:latin typeface="Open Sans" panose="020B0606030504020204" pitchFamily="34" charset="0"/>
              </a:rPr>
              <a:t> </a:t>
            </a:r>
            <a:r>
              <a:rPr lang="en-US" b="0" i="0" dirty="0" err="1">
                <a:effectLst/>
                <a:latin typeface="Open Sans" panose="020B0606030504020204" pitchFamily="34" charset="0"/>
              </a:rPr>
              <a:t>về</a:t>
            </a:r>
            <a:r>
              <a:rPr lang="en-US" b="0" i="0" dirty="0">
                <a:effectLst/>
                <a:latin typeface="Open Sans" panose="020B0606030504020204" pitchFamily="34" charset="0"/>
              </a:rPr>
              <a:t> an </a:t>
            </a:r>
            <a:r>
              <a:rPr lang="en-US" b="0" i="0" dirty="0" err="1">
                <a:effectLst/>
                <a:latin typeface="Open Sans" panose="020B0606030504020204" pitchFamily="34" charset="0"/>
              </a:rPr>
              <a:t>toàn</a:t>
            </a:r>
            <a:r>
              <a:rPr lang="en-US" b="0" i="0" dirty="0">
                <a:effectLst/>
                <a:latin typeface="Open Sans" panose="020B0606030504020204" pitchFamily="34" charset="0"/>
              </a:rPr>
              <a:t> </a:t>
            </a:r>
            <a:r>
              <a:rPr lang="en-US" b="0" i="0" dirty="0" err="1">
                <a:effectLst/>
                <a:latin typeface="Open Sans" panose="020B0606030504020204" pitchFamily="34" charset="0"/>
              </a:rPr>
              <a:t>lao</a:t>
            </a:r>
            <a:r>
              <a:rPr lang="en-US" b="0" i="0" dirty="0">
                <a:effectLst/>
                <a:latin typeface="Open Sans" panose="020B0606030504020204" pitchFamily="34" charset="0"/>
              </a:rPr>
              <a:t> </a:t>
            </a:r>
            <a:r>
              <a:rPr lang="en-US" b="0" i="0" dirty="0" err="1">
                <a:effectLst/>
                <a:latin typeface="Open Sans" panose="020B0606030504020204" pitchFamily="34" charset="0"/>
              </a:rPr>
              <a:t>động</a:t>
            </a:r>
            <a:r>
              <a:rPr lang="en-US" b="0" i="0" dirty="0">
                <a:effectLst/>
                <a:latin typeface="Open Sans" panose="020B0606030504020204" pitchFamily="34" charset="0"/>
              </a:rPr>
              <a:t>.</a:t>
            </a:r>
            <a:endParaRPr lang="vi-VN" b="0" i="0" dirty="0">
              <a:effectLst/>
              <a:latin typeface="Open Sans" panose="020B0606030504020204" pitchFamily="34" charset="0"/>
            </a:endParaRP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E70A7D22-3F15-3A3F-BB5F-3AF85B020144}"/>
              </a:ext>
            </a:extLst>
          </p:cNvPr>
          <p:cNvPicPr>
            <a:picLocks noChangeAspect="1"/>
          </p:cNvPicPr>
          <p:nvPr/>
        </p:nvPicPr>
        <p:blipFill>
          <a:blip r:embed="rId3"/>
          <a:stretch>
            <a:fillRect/>
          </a:stretch>
        </p:blipFill>
        <p:spPr>
          <a:xfrm>
            <a:off x="-1118221" y="3066726"/>
            <a:ext cx="5268417" cy="5268417"/>
          </a:xfrm>
          <a:prstGeom prst="rect">
            <a:avLst/>
          </a:prstGeom>
        </p:spPr>
      </p:pic>
    </p:spTree>
    <p:extLst>
      <p:ext uri="{BB962C8B-B14F-4D97-AF65-F5344CB8AC3E}">
        <p14:creationId xmlns:p14="http://schemas.microsoft.com/office/powerpoint/2010/main" val="3711571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a:xfrm>
            <a:off x="405780" y="476672"/>
            <a:ext cx="3886199" cy="2133598"/>
          </a:xfrm>
        </p:spPr>
        <p:txBody>
          <a:bodyPr>
            <a:normAutofit fontScale="90000"/>
          </a:bodyPr>
          <a:lstStyle/>
          <a:p>
            <a:r>
              <a:rPr lang="en-US" dirty="0" err="1">
                <a:latin typeface="UTM Aptima" panose="02040603050506020204" pitchFamily="18" charset="0"/>
              </a:rPr>
              <a:t>Vận</a:t>
            </a:r>
            <a:r>
              <a:rPr lang="en-US" dirty="0">
                <a:latin typeface="UTM Aptima" panose="02040603050506020204" pitchFamily="18" charset="0"/>
              </a:rPr>
              <a:t> </a:t>
            </a:r>
            <a:r>
              <a:rPr lang="en-US" dirty="0" err="1">
                <a:latin typeface="UTM Aptima" panose="02040603050506020204" pitchFamily="18" charset="0"/>
              </a:rPr>
              <a:t>hành</a:t>
            </a:r>
            <a:r>
              <a:rPr lang="en-US" dirty="0">
                <a:latin typeface="UTM Aptima" panose="02040603050506020204" pitchFamily="18" charset="0"/>
              </a:rPr>
              <a:t> </a:t>
            </a:r>
            <a:r>
              <a:rPr lang="en-US" dirty="0" err="1">
                <a:latin typeface="UTM Aptima" panose="02040603050506020204" pitchFamily="18" charset="0"/>
              </a:rPr>
              <a:t>máy</a:t>
            </a:r>
            <a:r>
              <a:rPr lang="en-US" dirty="0">
                <a:latin typeface="UTM Aptima" panose="02040603050506020204" pitchFamily="18" charset="0"/>
              </a:rPr>
              <a:t> </a:t>
            </a:r>
            <a:r>
              <a:rPr lang="en-US" dirty="0" err="1">
                <a:latin typeface="UTM Aptima" panose="02040603050506020204" pitchFamily="18" charset="0"/>
              </a:rPr>
              <a:t>ép</a:t>
            </a:r>
            <a:r>
              <a:rPr lang="en-US" dirty="0">
                <a:latin typeface="UTM Aptima" panose="02040603050506020204" pitchFamily="18" charset="0"/>
              </a:rPr>
              <a:t> </a:t>
            </a:r>
            <a:r>
              <a:rPr lang="en-US" dirty="0" err="1">
                <a:latin typeface="UTM Aptima" panose="02040603050506020204" pitchFamily="18" charset="0"/>
              </a:rPr>
              <a:t>khuôn</a:t>
            </a:r>
            <a:r>
              <a:rPr lang="en-US" dirty="0">
                <a:latin typeface="UTM Aptima" panose="02040603050506020204" pitchFamily="18" charset="0"/>
              </a:rPr>
              <a:t> </a:t>
            </a:r>
            <a:r>
              <a:rPr lang="en-US" dirty="0" err="1">
                <a:latin typeface="UTM Aptima" panose="02040603050506020204" pitchFamily="18" charset="0"/>
              </a:rPr>
              <a:t>bằng</a:t>
            </a:r>
            <a:r>
              <a:rPr lang="en-US" dirty="0">
                <a:latin typeface="UTM Aptima" panose="02040603050506020204" pitchFamily="18" charset="0"/>
              </a:rPr>
              <a:t> </a:t>
            </a:r>
            <a:r>
              <a:rPr lang="en-US" dirty="0" err="1">
                <a:latin typeface="UTM Aptima" panose="02040603050506020204" pitchFamily="18" charset="0"/>
              </a:rPr>
              <a:t>chất</a:t>
            </a:r>
            <a:r>
              <a:rPr lang="en-US" dirty="0">
                <a:latin typeface="UTM Aptima" panose="02040603050506020204" pitchFamily="18" charset="0"/>
              </a:rPr>
              <a:t> </a:t>
            </a:r>
            <a:r>
              <a:rPr lang="en-US" dirty="0" err="1">
                <a:latin typeface="UTM Aptima" panose="02040603050506020204" pitchFamily="18" charset="0"/>
              </a:rPr>
              <a:t>lỏng</a:t>
            </a:r>
            <a:r>
              <a:rPr lang="en-US" dirty="0">
                <a:latin typeface="UTM Aptima" panose="02040603050506020204" pitchFamily="18" charset="0"/>
              </a:rPr>
              <a:t> </a:t>
            </a:r>
            <a:r>
              <a:rPr lang="en-US" dirty="0" err="1">
                <a:latin typeface="UTM Aptima" panose="02040603050506020204" pitchFamily="18" charset="0"/>
              </a:rPr>
              <a:t>cao</a:t>
            </a:r>
            <a:r>
              <a:rPr lang="en-US" dirty="0">
                <a:latin typeface="UTM Aptima" panose="02040603050506020204" pitchFamily="18" charset="0"/>
              </a:rPr>
              <a:t> </a:t>
            </a:r>
            <a:r>
              <a:rPr lang="en-US" dirty="0" err="1">
                <a:latin typeface="UTM Aptima" panose="02040603050506020204" pitchFamily="18" charset="0"/>
              </a:rPr>
              <a:t>su</a:t>
            </a:r>
            <a:r>
              <a:rPr lang="en-US" dirty="0">
                <a:latin typeface="UTM Aptima" panose="02040603050506020204" pitchFamily="18" charset="0"/>
              </a:rPr>
              <a:t> </a:t>
            </a:r>
            <a:r>
              <a:rPr lang="en-US" dirty="0" err="1">
                <a:latin typeface="UTM Aptima" panose="02040603050506020204" pitchFamily="18" charset="0"/>
              </a:rPr>
              <a:t>để</a:t>
            </a:r>
            <a:r>
              <a:rPr lang="en-US" dirty="0">
                <a:latin typeface="UTM Aptima" panose="02040603050506020204" pitchFamily="18" charset="0"/>
              </a:rPr>
              <a:t> </a:t>
            </a:r>
            <a:r>
              <a:rPr lang="en-US" dirty="0" err="1">
                <a:latin typeface="UTM Aptima" panose="02040603050506020204" pitchFamily="18" charset="0"/>
              </a:rPr>
              <a:t>cho</a:t>
            </a:r>
            <a:r>
              <a:rPr lang="en-US" dirty="0">
                <a:latin typeface="UTM Aptima" panose="02040603050506020204" pitchFamily="18" charset="0"/>
              </a:rPr>
              <a:t> </a:t>
            </a:r>
            <a:r>
              <a:rPr lang="en-US" dirty="0" err="1">
                <a:latin typeface="UTM Aptima" panose="02040603050506020204" pitchFamily="18" charset="0"/>
              </a:rPr>
              <a:t>ra</a:t>
            </a:r>
            <a:r>
              <a:rPr lang="en-US" dirty="0">
                <a:latin typeface="UTM Aptima" panose="02040603050506020204" pitchFamily="18" charset="0"/>
              </a:rPr>
              <a:t> </a:t>
            </a:r>
            <a:r>
              <a:rPr lang="en-US" dirty="0" err="1">
                <a:latin typeface="UTM Aptima" panose="02040603050506020204" pitchFamily="18" charset="0"/>
              </a:rPr>
              <a:t>các</a:t>
            </a:r>
            <a:r>
              <a:rPr lang="en-US" dirty="0">
                <a:latin typeface="UTM Aptima" panose="02040603050506020204" pitchFamily="18" charset="0"/>
              </a:rPr>
              <a:t> </a:t>
            </a:r>
            <a:r>
              <a:rPr lang="en-US" dirty="0" err="1">
                <a:latin typeface="UTM Aptima" panose="02040603050506020204" pitchFamily="18" charset="0"/>
              </a:rPr>
              <a:t>sản</a:t>
            </a:r>
            <a:r>
              <a:rPr lang="en-US" dirty="0">
                <a:latin typeface="UTM Aptima" panose="02040603050506020204" pitchFamily="18" charset="0"/>
              </a:rPr>
              <a:t> </a:t>
            </a:r>
            <a:r>
              <a:rPr lang="en-US" dirty="0" err="1">
                <a:latin typeface="UTM Aptima" panose="02040603050506020204" pitchFamily="18" charset="0"/>
              </a:rPr>
              <a:t>phẩm</a:t>
            </a:r>
            <a:r>
              <a:rPr lang="en-US" dirty="0">
                <a:latin typeface="UTM Aptima" panose="02040603050506020204" pitchFamily="18" charset="0"/>
              </a:rPr>
              <a:t> </a:t>
            </a:r>
            <a:r>
              <a:rPr lang="en-US" dirty="0" err="1">
                <a:latin typeface="UTM Aptima" panose="02040603050506020204" pitchFamily="18" charset="0"/>
              </a:rPr>
              <a:t>cuối</a:t>
            </a:r>
            <a:r>
              <a:rPr lang="en-US" dirty="0">
                <a:latin typeface="UTM Aptima" panose="02040603050506020204" pitchFamily="18" charset="0"/>
              </a:rPr>
              <a:t> </a:t>
            </a:r>
            <a:r>
              <a:rPr lang="en-US" dirty="0" err="1">
                <a:latin typeface="UTM Aptima" panose="02040603050506020204" pitchFamily="18" charset="0"/>
              </a:rPr>
              <a:t>cùng</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nSpc>
                <a:spcPct val="120000"/>
              </a:lnSpc>
              <a:buNone/>
            </a:pPr>
            <a:r>
              <a:rPr lang="en-US" sz="2000" b="1" i="0" dirty="0">
                <a:effectLst/>
                <a:latin typeface="Open Sans" panose="020B0606030504020204" pitchFamily="34" charset="0"/>
              </a:rPr>
              <a:t>3. </a:t>
            </a:r>
            <a:r>
              <a:rPr lang="en-US" b="1" i="0" dirty="0" err="1">
                <a:effectLst/>
                <a:latin typeface="Open Sans" panose="020B0606030504020204" pitchFamily="34" charset="0"/>
              </a:rPr>
              <a:t>Nguyên</a:t>
            </a:r>
            <a:r>
              <a:rPr lang="en-US" b="1" i="0" dirty="0">
                <a:effectLst/>
                <a:latin typeface="Open Sans" panose="020B0606030504020204" pitchFamily="34" charset="0"/>
              </a:rPr>
              <a:t> </a:t>
            </a:r>
            <a:r>
              <a:rPr lang="en-US" b="1" i="0" dirty="0" err="1">
                <a:effectLst/>
                <a:latin typeface="Open Sans" panose="020B0606030504020204" pitchFamily="34" charset="0"/>
              </a:rPr>
              <a:t>nhân</a:t>
            </a:r>
            <a:r>
              <a:rPr lang="en-US" b="1" i="0" dirty="0">
                <a:effectLst/>
                <a:latin typeface="Open Sans" panose="020B0606030504020204" pitchFamily="34" charset="0"/>
              </a:rPr>
              <a:t> </a:t>
            </a:r>
            <a:r>
              <a:rPr lang="en-US" b="1" i="0" dirty="0" err="1">
                <a:effectLst/>
                <a:latin typeface="Open Sans" panose="020B0606030504020204" pitchFamily="34" charset="0"/>
              </a:rPr>
              <a:t>gây</a:t>
            </a:r>
            <a:r>
              <a:rPr lang="en-US" b="1" i="0" dirty="0">
                <a:effectLst/>
                <a:latin typeface="Open Sans" panose="020B0606030504020204" pitchFamily="34" charset="0"/>
              </a:rPr>
              <a:t> </a:t>
            </a:r>
            <a:r>
              <a:rPr lang="en-US" b="1" i="0" dirty="0" err="1">
                <a:effectLst/>
                <a:latin typeface="Open Sans" panose="020B0606030504020204" pitchFamily="34" charset="0"/>
              </a:rPr>
              <a:t>ra</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ép</a:t>
            </a:r>
            <a:r>
              <a:rPr lang="en-US" b="1" i="0" dirty="0">
                <a:effectLst/>
                <a:latin typeface="Open Sans" panose="020B0606030504020204" pitchFamily="34" charset="0"/>
              </a:rPr>
              <a:t> </a:t>
            </a:r>
            <a:r>
              <a:rPr lang="en-US" b="1" i="0" dirty="0" err="1">
                <a:effectLst/>
                <a:latin typeface="Open Sans" panose="020B0606030504020204" pitchFamily="34" charset="0"/>
              </a:rPr>
              <a:t>khuôn</a:t>
            </a:r>
            <a:r>
              <a:rPr lang="en-US" b="1" i="0" dirty="0">
                <a:effectLst/>
                <a:latin typeface="Open Sans" panose="020B0606030504020204" pitchFamily="34" charset="0"/>
              </a:rPr>
              <a:t> </a:t>
            </a:r>
            <a:r>
              <a:rPr lang="en-US" b="1" i="0" dirty="0" err="1">
                <a:effectLst/>
                <a:latin typeface="Open Sans" panose="020B0606030504020204" pitchFamily="34" charset="0"/>
              </a:rPr>
              <a:t>bằng</a:t>
            </a:r>
            <a:r>
              <a:rPr lang="en-US" b="1" i="0" dirty="0">
                <a:effectLst/>
                <a:latin typeface="Open Sans" panose="020B0606030504020204" pitchFamily="34" charset="0"/>
              </a:rPr>
              <a:t> </a:t>
            </a:r>
            <a:r>
              <a:rPr lang="en-US" b="1" i="0" dirty="0" err="1">
                <a:effectLst/>
                <a:latin typeface="Open Sans" panose="020B0606030504020204" pitchFamily="34" charset="0"/>
              </a:rPr>
              <a:t>chất</a:t>
            </a:r>
            <a:r>
              <a:rPr lang="en-US" b="1" i="0" dirty="0">
                <a:effectLst/>
                <a:latin typeface="Open Sans" panose="020B0606030504020204" pitchFamily="34" charset="0"/>
              </a:rPr>
              <a:t> </a:t>
            </a:r>
            <a:r>
              <a:rPr lang="en-US" b="1" i="0" dirty="0" err="1">
                <a:effectLst/>
                <a:latin typeface="Open Sans" panose="020B0606030504020204" pitchFamily="34" charset="0"/>
              </a:rPr>
              <a:t>lỏng</a:t>
            </a:r>
            <a:r>
              <a:rPr lang="en-US" b="1" i="0" dirty="0">
                <a:effectLst/>
                <a:latin typeface="Open Sans" panose="020B0606030504020204" pitchFamily="34" charset="0"/>
              </a:rPr>
              <a:t> </a:t>
            </a:r>
            <a:r>
              <a:rPr lang="en-US" b="1" i="0" dirty="0" err="1">
                <a:effectLst/>
                <a:latin typeface="Open Sans" panose="020B0606030504020204" pitchFamily="34" charset="0"/>
              </a:rPr>
              <a:t>cao</a:t>
            </a:r>
            <a:r>
              <a:rPr lang="en-US" b="1" i="0" dirty="0">
                <a:effectLst/>
                <a:latin typeface="Open Sans" panose="020B0606030504020204" pitchFamily="34" charset="0"/>
              </a:rPr>
              <a:t> </a:t>
            </a:r>
            <a:r>
              <a:rPr lang="en-US" b="1" i="0" dirty="0" err="1">
                <a:effectLst/>
                <a:latin typeface="Open Sans" panose="020B0606030504020204" pitchFamily="34" charset="0"/>
              </a:rPr>
              <a:t>su</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cho</a:t>
            </a:r>
            <a:r>
              <a:rPr lang="en-US" b="1" i="0" dirty="0">
                <a:effectLst/>
                <a:latin typeface="Open Sans" panose="020B0606030504020204" pitchFamily="34" charset="0"/>
              </a:rPr>
              <a:t> </a:t>
            </a:r>
            <a:r>
              <a:rPr lang="en-US" b="1" i="0" dirty="0" err="1">
                <a:effectLst/>
                <a:latin typeface="Open Sans" panose="020B0606030504020204" pitchFamily="34" charset="0"/>
              </a:rPr>
              <a:t>ra</a:t>
            </a:r>
            <a:r>
              <a:rPr lang="en-US" b="1" i="0" dirty="0">
                <a:effectLst/>
                <a:latin typeface="Open Sans" panose="020B0606030504020204" pitchFamily="34" charset="0"/>
              </a:rPr>
              <a:t>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sản</a:t>
            </a:r>
            <a:r>
              <a:rPr lang="en-US" b="1" i="0" dirty="0">
                <a:effectLst/>
                <a:latin typeface="Open Sans" panose="020B0606030504020204" pitchFamily="34" charset="0"/>
              </a:rPr>
              <a:t> </a:t>
            </a:r>
            <a:r>
              <a:rPr lang="en-US" b="1" i="0" dirty="0" err="1">
                <a:effectLst/>
                <a:latin typeface="Open Sans" panose="020B0606030504020204" pitchFamily="34" charset="0"/>
              </a:rPr>
              <a:t>phẩm</a:t>
            </a:r>
            <a:r>
              <a:rPr lang="en-US" b="1" i="0" dirty="0">
                <a:effectLst/>
                <a:latin typeface="Open Sans" panose="020B0606030504020204" pitchFamily="34" charset="0"/>
              </a:rPr>
              <a:t> </a:t>
            </a:r>
            <a:r>
              <a:rPr lang="en-US" b="1" i="0" dirty="0" err="1">
                <a:effectLst/>
                <a:latin typeface="Open Sans" panose="020B0606030504020204" pitchFamily="34" charset="0"/>
              </a:rPr>
              <a:t>cuối</a:t>
            </a:r>
            <a:r>
              <a:rPr lang="en-US" b="1" i="0" dirty="0">
                <a:effectLst/>
                <a:latin typeface="Open Sans" panose="020B0606030504020204" pitchFamily="34" charset="0"/>
              </a:rPr>
              <a:t> </a:t>
            </a:r>
            <a:r>
              <a:rPr lang="en-US" b="1" i="0" dirty="0" err="1">
                <a:effectLst/>
                <a:latin typeface="Open Sans" panose="020B0606030504020204" pitchFamily="34" charset="0"/>
              </a:rPr>
              <a:t>cùng</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Nguyên nhân gây ra tai nạn trong quá trình vận hành máy ép khuôn bằng chất lỏng cao su đều là những yếu tố cần được chú ý và kiểm soát một cách cẩn thận. Một trong những nguyên nhân chính là thiếu kiểm soát nhiệt độ.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Nếu không duy trì được mức nhiệt độ chính xác, chất lỏng cao su có thể trở nên không ổn định, dẫn đến sự cố như chảy quá mức hoặc đông cứng không đồng đều.</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6997AEB4-DE07-BEC8-0BE5-A29CCBD5F799}"/>
              </a:ext>
            </a:extLst>
          </p:cNvPr>
          <p:cNvPicPr>
            <a:picLocks noChangeAspect="1"/>
          </p:cNvPicPr>
          <p:nvPr/>
        </p:nvPicPr>
        <p:blipFill>
          <a:blip r:embed="rId3"/>
          <a:stretch>
            <a:fillRect/>
          </a:stretch>
        </p:blipFill>
        <p:spPr>
          <a:xfrm>
            <a:off x="-1118221" y="3066726"/>
            <a:ext cx="5268417" cy="5268417"/>
          </a:xfrm>
          <a:prstGeom prst="rect">
            <a:avLst/>
          </a:prstGeom>
        </p:spPr>
      </p:pic>
    </p:spTree>
    <p:extLst>
      <p:ext uri="{BB962C8B-B14F-4D97-AF65-F5344CB8AC3E}">
        <p14:creationId xmlns:p14="http://schemas.microsoft.com/office/powerpoint/2010/main" val="7027886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a:xfrm>
            <a:off x="477788" y="476672"/>
            <a:ext cx="3886199" cy="2133598"/>
          </a:xfrm>
        </p:spPr>
        <p:txBody>
          <a:bodyPr>
            <a:normAutofit fontScale="90000"/>
          </a:bodyPr>
          <a:lstStyle/>
          <a:p>
            <a:r>
              <a:rPr lang="en-US" dirty="0" err="1">
                <a:latin typeface="UTM Aptima" panose="02040603050506020204" pitchFamily="18" charset="0"/>
              </a:rPr>
              <a:t>Vận</a:t>
            </a:r>
            <a:r>
              <a:rPr lang="en-US" dirty="0">
                <a:latin typeface="UTM Aptima" panose="02040603050506020204" pitchFamily="18" charset="0"/>
              </a:rPr>
              <a:t> </a:t>
            </a:r>
            <a:r>
              <a:rPr lang="en-US" dirty="0" err="1">
                <a:latin typeface="UTM Aptima" panose="02040603050506020204" pitchFamily="18" charset="0"/>
              </a:rPr>
              <a:t>hành</a:t>
            </a:r>
            <a:r>
              <a:rPr lang="en-US" dirty="0">
                <a:latin typeface="UTM Aptima" panose="02040603050506020204" pitchFamily="18" charset="0"/>
              </a:rPr>
              <a:t> </a:t>
            </a:r>
            <a:r>
              <a:rPr lang="en-US" dirty="0" err="1">
                <a:latin typeface="UTM Aptima" panose="02040603050506020204" pitchFamily="18" charset="0"/>
              </a:rPr>
              <a:t>máy</a:t>
            </a:r>
            <a:r>
              <a:rPr lang="en-US" dirty="0">
                <a:latin typeface="UTM Aptima" panose="02040603050506020204" pitchFamily="18" charset="0"/>
              </a:rPr>
              <a:t> </a:t>
            </a:r>
            <a:r>
              <a:rPr lang="en-US" dirty="0" err="1">
                <a:latin typeface="UTM Aptima" panose="02040603050506020204" pitchFamily="18" charset="0"/>
              </a:rPr>
              <a:t>ép</a:t>
            </a:r>
            <a:r>
              <a:rPr lang="en-US" dirty="0">
                <a:latin typeface="UTM Aptima" panose="02040603050506020204" pitchFamily="18" charset="0"/>
              </a:rPr>
              <a:t> </a:t>
            </a:r>
            <a:r>
              <a:rPr lang="en-US" dirty="0" err="1">
                <a:latin typeface="UTM Aptima" panose="02040603050506020204" pitchFamily="18" charset="0"/>
              </a:rPr>
              <a:t>khuôn</a:t>
            </a:r>
            <a:r>
              <a:rPr lang="en-US" dirty="0">
                <a:latin typeface="UTM Aptima" panose="02040603050506020204" pitchFamily="18" charset="0"/>
              </a:rPr>
              <a:t> </a:t>
            </a:r>
            <a:r>
              <a:rPr lang="en-US" dirty="0" err="1">
                <a:latin typeface="UTM Aptima" panose="02040603050506020204" pitchFamily="18" charset="0"/>
              </a:rPr>
              <a:t>bằng</a:t>
            </a:r>
            <a:r>
              <a:rPr lang="en-US" dirty="0">
                <a:latin typeface="UTM Aptima" panose="02040603050506020204" pitchFamily="18" charset="0"/>
              </a:rPr>
              <a:t> </a:t>
            </a:r>
            <a:r>
              <a:rPr lang="en-US" dirty="0" err="1">
                <a:latin typeface="UTM Aptima" panose="02040603050506020204" pitchFamily="18" charset="0"/>
              </a:rPr>
              <a:t>chất</a:t>
            </a:r>
            <a:r>
              <a:rPr lang="en-US" dirty="0">
                <a:latin typeface="UTM Aptima" panose="02040603050506020204" pitchFamily="18" charset="0"/>
              </a:rPr>
              <a:t> </a:t>
            </a:r>
            <a:r>
              <a:rPr lang="en-US" dirty="0" err="1">
                <a:latin typeface="UTM Aptima" panose="02040603050506020204" pitchFamily="18" charset="0"/>
              </a:rPr>
              <a:t>lỏng</a:t>
            </a:r>
            <a:r>
              <a:rPr lang="en-US" dirty="0">
                <a:latin typeface="UTM Aptima" panose="02040603050506020204" pitchFamily="18" charset="0"/>
              </a:rPr>
              <a:t> </a:t>
            </a:r>
            <a:r>
              <a:rPr lang="en-US" dirty="0" err="1">
                <a:latin typeface="UTM Aptima" panose="02040603050506020204" pitchFamily="18" charset="0"/>
              </a:rPr>
              <a:t>cao</a:t>
            </a:r>
            <a:r>
              <a:rPr lang="en-US" dirty="0">
                <a:latin typeface="UTM Aptima" panose="02040603050506020204" pitchFamily="18" charset="0"/>
              </a:rPr>
              <a:t> </a:t>
            </a:r>
            <a:r>
              <a:rPr lang="en-US" dirty="0" err="1">
                <a:latin typeface="UTM Aptima" panose="02040603050506020204" pitchFamily="18" charset="0"/>
              </a:rPr>
              <a:t>su</a:t>
            </a:r>
            <a:r>
              <a:rPr lang="en-US" dirty="0">
                <a:latin typeface="UTM Aptima" panose="02040603050506020204" pitchFamily="18" charset="0"/>
              </a:rPr>
              <a:t> </a:t>
            </a:r>
            <a:r>
              <a:rPr lang="en-US" dirty="0" err="1">
                <a:latin typeface="UTM Aptima" panose="02040603050506020204" pitchFamily="18" charset="0"/>
              </a:rPr>
              <a:t>để</a:t>
            </a:r>
            <a:r>
              <a:rPr lang="en-US" dirty="0">
                <a:latin typeface="UTM Aptima" panose="02040603050506020204" pitchFamily="18" charset="0"/>
              </a:rPr>
              <a:t> </a:t>
            </a:r>
            <a:r>
              <a:rPr lang="en-US" dirty="0" err="1">
                <a:latin typeface="UTM Aptima" panose="02040603050506020204" pitchFamily="18" charset="0"/>
              </a:rPr>
              <a:t>cho</a:t>
            </a:r>
            <a:r>
              <a:rPr lang="en-US" dirty="0">
                <a:latin typeface="UTM Aptima" panose="02040603050506020204" pitchFamily="18" charset="0"/>
              </a:rPr>
              <a:t> </a:t>
            </a:r>
            <a:r>
              <a:rPr lang="en-US" dirty="0" err="1">
                <a:latin typeface="UTM Aptima" panose="02040603050506020204" pitchFamily="18" charset="0"/>
              </a:rPr>
              <a:t>ra</a:t>
            </a:r>
            <a:r>
              <a:rPr lang="en-US" dirty="0">
                <a:latin typeface="UTM Aptima" panose="02040603050506020204" pitchFamily="18" charset="0"/>
              </a:rPr>
              <a:t> </a:t>
            </a:r>
            <a:r>
              <a:rPr lang="en-US" dirty="0" err="1">
                <a:latin typeface="UTM Aptima" panose="02040603050506020204" pitchFamily="18" charset="0"/>
              </a:rPr>
              <a:t>các</a:t>
            </a:r>
            <a:r>
              <a:rPr lang="en-US" dirty="0">
                <a:latin typeface="UTM Aptima" panose="02040603050506020204" pitchFamily="18" charset="0"/>
              </a:rPr>
              <a:t> </a:t>
            </a:r>
            <a:r>
              <a:rPr lang="en-US" dirty="0" err="1">
                <a:latin typeface="UTM Aptima" panose="02040603050506020204" pitchFamily="18" charset="0"/>
              </a:rPr>
              <a:t>sản</a:t>
            </a:r>
            <a:r>
              <a:rPr lang="en-US" dirty="0">
                <a:latin typeface="UTM Aptima" panose="02040603050506020204" pitchFamily="18" charset="0"/>
              </a:rPr>
              <a:t> </a:t>
            </a:r>
            <a:r>
              <a:rPr lang="en-US" dirty="0" err="1">
                <a:latin typeface="UTM Aptima" panose="02040603050506020204" pitchFamily="18" charset="0"/>
              </a:rPr>
              <a:t>phẩm</a:t>
            </a:r>
            <a:r>
              <a:rPr lang="en-US" dirty="0">
                <a:latin typeface="UTM Aptima" panose="02040603050506020204" pitchFamily="18" charset="0"/>
              </a:rPr>
              <a:t> </a:t>
            </a:r>
            <a:r>
              <a:rPr lang="en-US" dirty="0" err="1">
                <a:latin typeface="UTM Aptima" panose="02040603050506020204" pitchFamily="18" charset="0"/>
              </a:rPr>
              <a:t>cuối</a:t>
            </a:r>
            <a:r>
              <a:rPr lang="en-US" dirty="0">
                <a:latin typeface="UTM Aptima" panose="02040603050506020204" pitchFamily="18" charset="0"/>
              </a:rPr>
              <a:t> </a:t>
            </a:r>
            <a:r>
              <a:rPr lang="en-US" dirty="0" err="1">
                <a:latin typeface="UTM Aptima" panose="02040603050506020204" pitchFamily="18" charset="0"/>
              </a:rPr>
              <a:t>cùng</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a:bodyPr>
          <a:lstStyle/>
          <a:p>
            <a:pPr marL="0" indent="0">
              <a:lnSpc>
                <a:spcPct val="120000"/>
              </a:lnSpc>
              <a:buNone/>
            </a:pPr>
            <a:r>
              <a:rPr lang="en-US" sz="2000" b="1" i="0" dirty="0">
                <a:effectLst/>
                <a:latin typeface="Open Sans" panose="020B0606030504020204" pitchFamily="34" charset="0"/>
              </a:rPr>
              <a:t>4. </a:t>
            </a:r>
            <a:r>
              <a:rPr lang="en-US" b="1" i="0" dirty="0" err="1">
                <a:effectLst/>
                <a:latin typeface="Open Sans" panose="020B0606030504020204" pitchFamily="34" charset="0"/>
              </a:rPr>
              <a:t>Biện</a:t>
            </a:r>
            <a:r>
              <a:rPr lang="en-US" b="1" i="0" dirty="0">
                <a:effectLst/>
                <a:latin typeface="Open Sans" panose="020B0606030504020204" pitchFamily="34" charset="0"/>
              </a:rPr>
              <a:t> </a:t>
            </a:r>
            <a:r>
              <a:rPr lang="en-US" b="1" i="0" dirty="0" err="1">
                <a:effectLst/>
                <a:latin typeface="Open Sans" panose="020B0606030504020204" pitchFamily="34" charset="0"/>
              </a:rPr>
              <a:t>pháp</a:t>
            </a:r>
            <a:r>
              <a:rPr lang="en-US" b="1" i="0" dirty="0">
                <a:effectLst/>
                <a:latin typeface="Open Sans" panose="020B0606030504020204" pitchFamily="34" charset="0"/>
              </a:rPr>
              <a:t> </a:t>
            </a:r>
            <a:r>
              <a:rPr lang="en-US" b="1" i="0" dirty="0" err="1">
                <a:effectLst/>
                <a:latin typeface="Open Sans" panose="020B0606030504020204" pitchFamily="34" charset="0"/>
              </a:rPr>
              <a:t>phòng</a:t>
            </a:r>
            <a:r>
              <a:rPr lang="en-US" b="1" i="0" dirty="0">
                <a:effectLst/>
                <a:latin typeface="Open Sans" panose="020B0606030504020204" pitchFamily="34" charset="0"/>
              </a:rPr>
              <a:t> </a:t>
            </a:r>
            <a:r>
              <a:rPr lang="en-US" b="1" i="0" dirty="0" err="1">
                <a:effectLst/>
                <a:latin typeface="Open Sans" panose="020B0606030504020204" pitchFamily="34" charset="0"/>
              </a:rPr>
              <a:t>tránh</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ép</a:t>
            </a:r>
            <a:r>
              <a:rPr lang="en-US" b="1" i="0" dirty="0">
                <a:effectLst/>
                <a:latin typeface="Open Sans" panose="020B0606030504020204" pitchFamily="34" charset="0"/>
              </a:rPr>
              <a:t> </a:t>
            </a:r>
            <a:r>
              <a:rPr lang="en-US" b="1" i="0" dirty="0" err="1">
                <a:effectLst/>
                <a:latin typeface="Open Sans" panose="020B0606030504020204" pitchFamily="34" charset="0"/>
              </a:rPr>
              <a:t>khuôn</a:t>
            </a:r>
            <a:r>
              <a:rPr lang="en-US" b="1" i="0" dirty="0">
                <a:effectLst/>
                <a:latin typeface="Open Sans" panose="020B0606030504020204" pitchFamily="34" charset="0"/>
              </a:rPr>
              <a:t> </a:t>
            </a:r>
            <a:r>
              <a:rPr lang="en-US" b="1" i="0" dirty="0" err="1">
                <a:effectLst/>
                <a:latin typeface="Open Sans" panose="020B0606030504020204" pitchFamily="34" charset="0"/>
              </a:rPr>
              <a:t>bằng</a:t>
            </a:r>
            <a:r>
              <a:rPr lang="en-US" b="1" i="0" dirty="0">
                <a:effectLst/>
                <a:latin typeface="Open Sans" panose="020B0606030504020204" pitchFamily="34" charset="0"/>
              </a:rPr>
              <a:t> </a:t>
            </a:r>
            <a:r>
              <a:rPr lang="en-US" b="1" i="0" dirty="0" err="1">
                <a:effectLst/>
                <a:latin typeface="Open Sans" panose="020B0606030504020204" pitchFamily="34" charset="0"/>
              </a:rPr>
              <a:t>chất</a:t>
            </a:r>
            <a:r>
              <a:rPr lang="en-US" b="1" i="0" dirty="0">
                <a:effectLst/>
                <a:latin typeface="Open Sans" panose="020B0606030504020204" pitchFamily="34" charset="0"/>
              </a:rPr>
              <a:t> </a:t>
            </a:r>
            <a:r>
              <a:rPr lang="en-US" b="1" i="0" dirty="0" err="1">
                <a:effectLst/>
                <a:latin typeface="Open Sans" panose="020B0606030504020204" pitchFamily="34" charset="0"/>
              </a:rPr>
              <a:t>lỏng</a:t>
            </a:r>
            <a:r>
              <a:rPr lang="en-US" b="1" i="0" dirty="0">
                <a:effectLst/>
                <a:latin typeface="Open Sans" panose="020B0606030504020204" pitchFamily="34" charset="0"/>
              </a:rPr>
              <a:t> </a:t>
            </a:r>
            <a:r>
              <a:rPr lang="en-US" b="1" i="0" dirty="0" err="1">
                <a:effectLst/>
                <a:latin typeface="Open Sans" panose="020B0606030504020204" pitchFamily="34" charset="0"/>
              </a:rPr>
              <a:t>cao</a:t>
            </a:r>
            <a:r>
              <a:rPr lang="en-US" b="1" i="0" dirty="0">
                <a:effectLst/>
                <a:latin typeface="Open Sans" panose="020B0606030504020204" pitchFamily="34" charset="0"/>
              </a:rPr>
              <a:t> </a:t>
            </a:r>
            <a:r>
              <a:rPr lang="en-US" b="1" i="0" dirty="0" err="1">
                <a:effectLst/>
                <a:latin typeface="Open Sans" panose="020B0606030504020204" pitchFamily="34" charset="0"/>
              </a:rPr>
              <a:t>su</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cho</a:t>
            </a:r>
            <a:r>
              <a:rPr lang="en-US" b="1" i="0" dirty="0">
                <a:effectLst/>
                <a:latin typeface="Open Sans" panose="020B0606030504020204" pitchFamily="34" charset="0"/>
              </a:rPr>
              <a:t> </a:t>
            </a:r>
            <a:r>
              <a:rPr lang="en-US" b="1" i="0" dirty="0" err="1">
                <a:effectLst/>
                <a:latin typeface="Open Sans" panose="020B0606030504020204" pitchFamily="34" charset="0"/>
              </a:rPr>
              <a:t>ra</a:t>
            </a:r>
            <a:r>
              <a:rPr lang="en-US" b="1" i="0" dirty="0">
                <a:effectLst/>
                <a:latin typeface="Open Sans" panose="020B0606030504020204" pitchFamily="34" charset="0"/>
              </a:rPr>
              <a:t>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sản</a:t>
            </a:r>
            <a:r>
              <a:rPr lang="en-US" b="1" i="0" dirty="0">
                <a:effectLst/>
                <a:latin typeface="Open Sans" panose="020B0606030504020204" pitchFamily="34" charset="0"/>
              </a:rPr>
              <a:t> </a:t>
            </a:r>
            <a:r>
              <a:rPr lang="en-US" b="1" i="0" dirty="0" err="1">
                <a:effectLst/>
                <a:latin typeface="Open Sans" panose="020B0606030504020204" pitchFamily="34" charset="0"/>
              </a:rPr>
              <a:t>phẩm</a:t>
            </a:r>
            <a:r>
              <a:rPr lang="en-US" b="1" i="0" dirty="0">
                <a:effectLst/>
                <a:latin typeface="Open Sans" panose="020B0606030504020204" pitchFamily="34" charset="0"/>
              </a:rPr>
              <a:t> </a:t>
            </a:r>
            <a:r>
              <a:rPr lang="en-US" b="1" i="0" dirty="0" err="1">
                <a:effectLst/>
                <a:latin typeface="Open Sans" panose="020B0606030504020204" pitchFamily="34" charset="0"/>
              </a:rPr>
              <a:t>cuối</a:t>
            </a:r>
            <a:r>
              <a:rPr lang="en-US" b="1" i="0" dirty="0">
                <a:effectLst/>
                <a:latin typeface="Open Sans" panose="020B0606030504020204" pitchFamily="34" charset="0"/>
              </a:rPr>
              <a:t> </a:t>
            </a:r>
            <a:r>
              <a:rPr lang="en-US" b="1" i="0" dirty="0" err="1">
                <a:effectLst/>
                <a:latin typeface="Open Sans" panose="020B0606030504020204" pitchFamily="34" charset="0"/>
              </a:rPr>
              <a:t>cùng</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Để đảm bảo an toàn trong quá trình vận hành máy ép khuôn bằng chất lỏng cao su và sản xuất sản phẩm cuối cùng</a:t>
            </a:r>
            <a:r>
              <a:rPr lang="en-US" b="0" i="0" dirty="0">
                <a:effectLst/>
                <a:latin typeface="Open Sans" panose="020B0606030504020204" pitchFamily="34" charset="0"/>
              </a:rPr>
              <a:t>. </a:t>
            </a:r>
          </a:p>
          <a:p>
            <a:pPr algn="l">
              <a:lnSpc>
                <a:spcPct val="120000"/>
              </a:lnSpc>
            </a:pPr>
            <a:r>
              <a:rPr lang="en-US" b="0" i="0" dirty="0">
                <a:effectLst/>
                <a:latin typeface="Open Sans" panose="020B0606030504020204" pitchFamily="34" charset="0"/>
              </a:rPr>
              <a:t>V</a:t>
            </a:r>
            <a:r>
              <a:rPr lang="vi-VN" b="0" i="0" dirty="0">
                <a:effectLst/>
                <a:latin typeface="Open Sans" panose="020B0606030504020204" pitchFamily="34" charset="0"/>
              </a:rPr>
              <a:t>iệc thực hiện biện pháp phòng tránh tai nạn là hết sức quan trọng, đặc biệt là khi liên quan đến quan trắc môi trường lao động.</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D2DC6936-6425-B66D-2A8F-F105D0842C05}"/>
              </a:ext>
            </a:extLst>
          </p:cNvPr>
          <p:cNvPicPr>
            <a:picLocks noChangeAspect="1"/>
          </p:cNvPicPr>
          <p:nvPr/>
        </p:nvPicPr>
        <p:blipFill>
          <a:blip r:embed="rId3"/>
          <a:stretch>
            <a:fillRect/>
          </a:stretch>
        </p:blipFill>
        <p:spPr>
          <a:xfrm>
            <a:off x="-1118221" y="3066726"/>
            <a:ext cx="5268417" cy="5268417"/>
          </a:xfrm>
          <a:prstGeom prst="rect">
            <a:avLst/>
          </a:prstGeom>
        </p:spPr>
      </p:pic>
    </p:spTree>
    <p:extLst>
      <p:ext uri="{BB962C8B-B14F-4D97-AF65-F5344CB8AC3E}">
        <p14:creationId xmlns:p14="http://schemas.microsoft.com/office/powerpoint/2010/main" val="40699700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a:xfrm>
            <a:off x="477788" y="476672"/>
            <a:ext cx="3886199" cy="2133598"/>
          </a:xfrm>
        </p:spPr>
        <p:txBody>
          <a:bodyPr>
            <a:normAutofit fontScale="90000"/>
          </a:bodyPr>
          <a:lstStyle/>
          <a:p>
            <a:r>
              <a:rPr lang="en-US" dirty="0" err="1">
                <a:latin typeface="UTM Aptima" panose="02040603050506020204" pitchFamily="18" charset="0"/>
              </a:rPr>
              <a:t>Vận</a:t>
            </a:r>
            <a:r>
              <a:rPr lang="en-US" dirty="0">
                <a:latin typeface="UTM Aptima" panose="02040603050506020204" pitchFamily="18" charset="0"/>
              </a:rPr>
              <a:t> </a:t>
            </a:r>
            <a:r>
              <a:rPr lang="en-US" dirty="0" err="1">
                <a:latin typeface="UTM Aptima" panose="02040603050506020204" pitchFamily="18" charset="0"/>
              </a:rPr>
              <a:t>hành</a:t>
            </a:r>
            <a:r>
              <a:rPr lang="en-US" dirty="0">
                <a:latin typeface="UTM Aptima" panose="02040603050506020204" pitchFamily="18" charset="0"/>
              </a:rPr>
              <a:t> </a:t>
            </a:r>
            <a:r>
              <a:rPr lang="en-US" dirty="0" err="1">
                <a:latin typeface="UTM Aptima" panose="02040603050506020204" pitchFamily="18" charset="0"/>
              </a:rPr>
              <a:t>máy</a:t>
            </a:r>
            <a:r>
              <a:rPr lang="en-US" dirty="0">
                <a:latin typeface="UTM Aptima" panose="02040603050506020204" pitchFamily="18" charset="0"/>
              </a:rPr>
              <a:t> </a:t>
            </a:r>
            <a:r>
              <a:rPr lang="en-US" dirty="0" err="1">
                <a:latin typeface="UTM Aptima" panose="02040603050506020204" pitchFamily="18" charset="0"/>
              </a:rPr>
              <a:t>ép</a:t>
            </a:r>
            <a:r>
              <a:rPr lang="en-US" dirty="0">
                <a:latin typeface="UTM Aptima" panose="02040603050506020204" pitchFamily="18" charset="0"/>
              </a:rPr>
              <a:t> </a:t>
            </a:r>
            <a:r>
              <a:rPr lang="en-US" dirty="0" err="1">
                <a:latin typeface="UTM Aptima" panose="02040603050506020204" pitchFamily="18" charset="0"/>
              </a:rPr>
              <a:t>khuôn</a:t>
            </a:r>
            <a:r>
              <a:rPr lang="en-US" dirty="0">
                <a:latin typeface="UTM Aptima" panose="02040603050506020204" pitchFamily="18" charset="0"/>
              </a:rPr>
              <a:t> </a:t>
            </a:r>
            <a:r>
              <a:rPr lang="en-US" dirty="0" err="1">
                <a:latin typeface="UTM Aptima" panose="02040603050506020204" pitchFamily="18" charset="0"/>
              </a:rPr>
              <a:t>bằng</a:t>
            </a:r>
            <a:r>
              <a:rPr lang="en-US" dirty="0">
                <a:latin typeface="UTM Aptima" panose="02040603050506020204" pitchFamily="18" charset="0"/>
              </a:rPr>
              <a:t> </a:t>
            </a:r>
            <a:r>
              <a:rPr lang="en-US" dirty="0" err="1">
                <a:latin typeface="UTM Aptima" panose="02040603050506020204" pitchFamily="18" charset="0"/>
              </a:rPr>
              <a:t>chất</a:t>
            </a:r>
            <a:r>
              <a:rPr lang="en-US" dirty="0">
                <a:latin typeface="UTM Aptima" panose="02040603050506020204" pitchFamily="18" charset="0"/>
              </a:rPr>
              <a:t> </a:t>
            </a:r>
            <a:r>
              <a:rPr lang="en-US" dirty="0" err="1">
                <a:latin typeface="UTM Aptima" panose="02040603050506020204" pitchFamily="18" charset="0"/>
              </a:rPr>
              <a:t>lỏng</a:t>
            </a:r>
            <a:r>
              <a:rPr lang="en-US" dirty="0">
                <a:latin typeface="UTM Aptima" panose="02040603050506020204" pitchFamily="18" charset="0"/>
              </a:rPr>
              <a:t> </a:t>
            </a:r>
            <a:r>
              <a:rPr lang="en-US" dirty="0" err="1">
                <a:latin typeface="UTM Aptima" panose="02040603050506020204" pitchFamily="18" charset="0"/>
              </a:rPr>
              <a:t>cao</a:t>
            </a:r>
            <a:r>
              <a:rPr lang="en-US" dirty="0">
                <a:latin typeface="UTM Aptima" panose="02040603050506020204" pitchFamily="18" charset="0"/>
              </a:rPr>
              <a:t> </a:t>
            </a:r>
            <a:r>
              <a:rPr lang="en-US" dirty="0" err="1">
                <a:latin typeface="UTM Aptima" panose="02040603050506020204" pitchFamily="18" charset="0"/>
              </a:rPr>
              <a:t>su</a:t>
            </a:r>
            <a:r>
              <a:rPr lang="en-US" dirty="0">
                <a:latin typeface="UTM Aptima" panose="02040603050506020204" pitchFamily="18" charset="0"/>
              </a:rPr>
              <a:t> </a:t>
            </a:r>
            <a:r>
              <a:rPr lang="en-US" dirty="0" err="1">
                <a:latin typeface="UTM Aptima" panose="02040603050506020204" pitchFamily="18" charset="0"/>
              </a:rPr>
              <a:t>để</a:t>
            </a:r>
            <a:r>
              <a:rPr lang="en-US" dirty="0">
                <a:latin typeface="UTM Aptima" panose="02040603050506020204" pitchFamily="18" charset="0"/>
              </a:rPr>
              <a:t> </a:t>
            </a:r>
            <a:r>
              <a:rPr lang="en-US" dirty="0" err="1">
                <a:latin typeface="UTM Aptima" panose="02040603050506020204" pitchFamily="18" charset="0"/>
              </a:rPr>
              <a:t>cho</a:t>
            </a:r>
            <a:r>
              <a:rPr lang="en-US" dirty="0">
                <a:latin typeface="UTM Aptima" panose="02040603050506020204" pitchFamily="18" charset="0"/>
              </a:rPr>
              <a:t> </a:t>
            </a:r>
            <a:r>
              <a:rPr lang="en-US" dirty="0" err="1">
                <a:latin typeface="UTM Aptima" panose="02040603050506020204" pitchFamily="18" charset="0"/>
              </a:rPr>
              <a:t>ra</a:t>
            </a:r>
            <a:r>
              <a:rPr lang="en-US" dirty="0">
                <a:latin typeface="UTM Aptima" panose="02040603050506020204" pitchFamily="18" charset="0"/>
              </a:rPr>
              <a:t> </a:t>
            </a:r>
            <a:r>
              <a:rPr lang="en-US" dirty="0" err="1">
                <a:latin typeface="UTM Aptima" panose="02040603050506020204" pitchFamily="18" charset="0"/>
              </a:rPr>
              <a:t>các</a:t>
            </a:r>
            <a:r>
              <a:rPr lang="en-US" dirty="0">
                <a:latin typeface="UTM Aptima" panose="02040603050506020204" pitchFamily="18" charset="0"/>
              </a:rPr>
              <a:t> </a:t>
            </a:r>
            <a:r>
              <a:rPr lang="en-US" dirty="0" err="1">
                <a:latin typeface="UTM Aptima" panose="02040603050506020204" pitchFamily="18" charset="0"/>
              </a:rPr>
              <a:t>sản</a:t>
            </a:r>
            <a:r>
              <a:rPr lang="en-US" dirty="0">
                <a:latin typeface="UTM Aptima" panose="02040603050506020204" pitchFamily="18" charset="0"/>
              </a:rPr>
              <a:t> </a:t>
            </a:r>
            <a:r>
              <a:rPr lang="en-US" dirty="0" err="1">
                <a:latin typeface="UTM Aptima" panose="02040603050506020204" pitchFamily="18" charset="0"/>
              </a:rPr>
              <a:t>phẩm</a:t>
            </a:r>
            <a:r>
              <a:rPr lang="en-US" dirty="0">
                <a:latin typeface="UTM Aptima" panose="02040603050506020204" pitchFamily="18" charset="0"/>
              </a:rPr>
              <a:t> </a:t>
            </a:r>
            <a:r>
              <a:rPr lang="en-US" dirty="0" err="1">
                <a:latin typeface="UTM Aptima" panose="02040603050506020204" pitchFamily="18" charset="0"/>
              </a:rPr>
              <a:t>cuối</a:t>
            </a:r>
            <a:r>
              <a:rPr lang="en-US" dirty="0">
                <a:latin typeface="UTM Aptima" panose="02040603050506020204" pitchFamily="18" charset="0"/>
              </a:rPr>
              <a:t> </a:t>
            </a:r>
            <a:r>
              <a:rPr lang="en-US" dirty="0" err="1">
                <a:latin typeface="UTM Aptima" panose="02040603050506020204" pitchFamily="18" charset="0"/>
              </a:rPr>
              <a:t>cùng</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20000"/>
          </a:bodyPr>
          <a:lstStyle/>
          <a:p>
            <a:pPr marL="0" indent="0">
              <a:lnSpc>
                <a:spcPct val="120000"/>
              </a:lnSpc>
              <a:buNone/>
            </a:pPr>
            <a:r>
              <a:rPr lang="en-US" sz="2000" b="1" i="0" dirty="0">
                <a:effectLst/>
                <a:latin typeface="Open Sans" panose="020B0606030504020204" pitchFamily="34" charset="0"/>
              </a:rPr>
              <a:t>5. </a:t>
            </a:r>
            <a:r>
              <a:rPr lang="en-US" b="1" i="0" dirty="0">
                <a:effectLst/>
                <a:latin typeface="Open Sans" panose="020B0606030504020204" pitchFamily="34" charset="0"/>
              </a:rPr>
              <a:t>Quy </a:t>
            </a:r>
            <a:r>
              <a:rPr lang="en-US" b="1" i="0" dirty="0" err="1">
                <a:effectLst/>
                <a:latin typeface="Open Sans" panose="020B0606030504020204" pitchFamily="34" charset="0"/>
              </a:rPr>
              <a:t>định</a:t>
            </a:r>
            <a:r>
              <a:rPr lang="en-US" b="1" i="0" dirty="0">
                <a:effectLst/>
                <a:latin typeface="Open Sans" panose="020B0606030504020204" pitchFamily="34" charset="0"/>
              </a:rPr>
              <a:t> an </a:t>
            </a:r>
            <a:r>
              <a:rPr lang="en-US" b="1" i="0" dirty="0" err="1">
                <a:effectLst/>
                <a:latin typeface="Open Sans" panose="020B0606030504020204" pitchFamily="34" charset="0"/>
              </a:rPr>
              <a:t>toàn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ép</a:t>
            </a:r>
            <a:r>
              <a:rPr lang="en-US" b="1" i="0" dirty="0">
                <a:effectLst/>
                <a:latin typeface="Open Sans" panose="020B0606030504020204" pitchFamily="34" charset="0"/>
              </a:rPr>
              <a:t> </a:t>
            </a:r>
            <a:r>
              <a:rPr lang="en-US" b="1" i="0" dirty="0" err="1">
                <a:effectLst/>
                <a:latin typeface="Open Sans" panose="020B0606030504020204" pitchFamily="34" charset="0"/>
              </a:rPr>
              <a:t>khuôn</a:t>
            </a:r>
            <a:r>
              <a:rPr lang="en-US" b="1" i="0" dirty="0">
                <a:effectLst/>
                <a:latin typeface="Open Sans" panose="020B0606030504020204" pitchFamily="34" charset="0"/>
              </a:rPr>
              <a:t> </a:t>
            </a:r>
            <a:r>
              <a:rPr lang="en-US" b="1" i="0" dirty="0" err="1">
                <a:effectLst/>
                <a:latin typeface="Open Sans" panose="020B0606030504020204" pitchFamily="34" charset="0"/>
              </a:rPr>
              <a:t>bằng</a:t>
            </a:r>
            <a:r>
              <a:rPr lang="en-US" b="1" i="0" dirty="0">
                <a:effectLst/>
                <a:latin typeface="Open Sans" panose="020B0606030504020204" pitchFamily="34" charset="0"/>
              </a:rPr>
              <a:t> </a:t>
            </a:r>
            <a:r>
              <a:rPr lang="en-US" b="1" i="0" dirty="0" err="1">
                <a:effectLst/>
                <a:latin typeface="Open Sans" panose="020B0606030504020204" pitchFamily="34" charset="0"/>
              </a:rPr>
              <a:t>chất</a:t>
            </a:r>
            <a:r>
              <a:rPr lang="en-US" b="1" i="0" dirty="0">
                <a:effectLst/>
                <a:latin typeface="Open Sans" panose="020B0606030504020204" pitchFamily="34" charset="0"/>
              </a:rPr>
              <a:t> </a:t>
            </a:r>
            <a:r>
              <a:rPr lang="en-US" b="1" i="0" dirty="0" err="1">
                <a:effectLst/>
                <a:latin typeface="Open Sans" panose="020B0606030504020204" pitchFamily="34" charset="0"/>
              </a:rPr>
              <a:t>lỏng</a:t>
            </a:r>
            <a:r>
              <a:rPr lang="en-US" b="1" i="0" dirty="0">
                <a:effectLst/>
                <a:latin typeface="Open Sans" panose="020B0606030504020204" pitchFamily="34" charset="0"/>
              </a:rPr>
              <a:t> </a:t>
            </a:r>
            <a:r>
              <a:rPr lang="en-US" b="1" i="0" dirty="0" err="1">
                <a:effectLst/>
                <a:latin typeface="Open Sans" panose="020B0606030504020204" pitchFamily="34" charset="0"/>
              </a:rPr>
              <a:t>cao</a:t>
            </a:r>
            <a:r>
              <a:rPr lang="en-US" b="1" i="0" dirty="0">
                <a:effectLst/>
                <a:latin typeface="Open Sans" panose="020B0606030504020204" pitchFamily="34" charset="0"/>
              </a:rPr>
              <a:t> </a:t>
            </a:r>
            <a:r>
              <a:rPr lang="en-US" b="1" i="0" dirty="0" err="1">
                <a:effectLst/>
                <a:latin typeface="Open Sans" panose="020B0606030504020204" pitchFamily="34" charset="0"/>
              </a:rPr>
              <a:t>su</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cho</a:t>
            </a:r>
            <a:r>
              <a:rPr lang="en-US" b="1" i="0" dirty="0">
                <a:effectLst/>
                <a:latin typeface="Open Sans" panose="020B0606030504020204" pitchFamily="34" charset="0"/>
              </a:rPr>
              <a:t> </a:t>
            </a:r>
            <a:r>
              <a:rPr lang="en-US" b="1" i="0" dirty="0" err="1">
                <a:effectLst/>
                <a:latin typeface="Open Sans" panose="020B0606030504020204" pitchFamily="34" charset="0"/>
              </a:rPr>
              <a:t>ra</a:t>
            </a:r>
            <a:r>
              <a:rPr lang="en-US" b="1" i="0" dirty="0">
                <a:effectLst/>
                <a:latin typeface="Open Sans" panose="020B0606030504020204" pitchFamily="34" charset="0"/>
              </a:rPr>
              <a:t>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sản</a:t>
            </a:r>
            <a:r>
              <a:rPr lang="en-US" b="1" i="0" dirty="0">
                <a:effectLst/>
                <a:latin typeface="Open Sans" panose="020B0606030504020204" pitchFamily="34" charset="0"/>
              </a:rPr>
              <a:t> </a:t>
            </a:r>
            <a:r>
              <a:rPr lang="en-US" b="1" i="0" dirty="0" err="1">
                <a:effectLst/>
                <a:latin typeface="Open Sans" panose="020B0606030504020204" pitchFamily="34" charset="0"/>
              </a:rPr>
              <a:t>phẩm</a:t>
            </a:r>
            <a:r>
              <a:rPr lang="en-US" b="1" i="0" dirty="0">
                <a:effectLst/>
                <a:latin typeface="Open Sans" panose="020B0606030504020204" pitchFamily="34" charset="0"/>
              </a:rPr>
              <a:t> </a:t>
            </a:r>
            <a:r>
              <a:rPr lang="en-US" b="1" i="0" dirty="0" err="1">
                <a:effectLst/>
                <a:latin typeface="Open Sans" panose="020B0606030504020204" pitchFamily="34" charset="0"/>
              </a:rPr>
              <a:t>cuối</a:t>
            </a:r>
            <a:r>
              <a:rPr lang="en-US" b="1" i="0" dirty="0">
                <a:effectLst/>
                <a:latin typeface="Open Sans" panose="020B0606030504020204" pitchFamily="34" charset="0"/>
              </a:rPr>
              <a:t> </a:t>
            </a:r>
            <a:r>
              <a:rPr lang="en-US" b="1" i="0" dirty="0" err="1">
                <a:effectLst/>
                <a:latin typeface="Open Sans" panose="020B0606030504020204" pitchFamily="34" charset="0"/>
              </a:rPr>
              <a:t>cùng</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Trước tiên, tất cả nhân viên tham gia vận hành máy ép khuôn cần được đào tạo về an toàn lao động và quy trình làm việc.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Họ phải hiểu rõ về các nguy cơ tiềm ẩn, biện pháp an toàn cụ thể, và cách ứng phó với tình huống khẩn cấp. Đồng thời, việc sử dụng trang thiết bị bảo hộ cá nhân, như mũ bảo hiểm, kính bảo hộ, và găng tay, là bắt buộc để giảm thiểu rủi ro chấn thương.</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EF04EA44-0CEC-16F5-1019-DAE193B629BA}"/>
              </a:ext>
            </a:extLst>
          </p:cNvPr>
          <p:cNvPicPr>
            <a:picLocks noChangeAspect="1"/>
          </p:cNvPicPr>
          <p:nvPr/>
        </p:nvPicPr>
        <p:blipFill>
          <a:blip r:embed="rId3"/>
          <a:stretch>
            <a:fillRect/>
          </a:stretch>
        </p:blipFill>
        <p:spPr>
          <a:xfrm>
            <a:off x="-1118221" y="3066726"/>
            <a:ext cx="5268417" cy="5268417"/>
          </a:xfrm>
          <a:prstGeom prst="rect">
            <a:avLst/>
          </a:prstGeom>
        </p:spPr>
      </p:pic>
    </p:spTree>
    <p:extLst>
      <p:ext uri="{BB962C8B-B14F-4D97-AF65-F5344CB8AC3E}">
        <p14:creationId xmlns:p14="http://schemas.microsoft.com/office/powerpoint/2010/main" val="32871753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a:xfrm>
            <a:off x="477788" y="476672"/>
            <a:ext cx="3886199" cy="2133598"/>
          </a:xfrm>
        </p:spPr>
        <p:txBody>
          <a:bodyPr>
            <a:normAutofit fontScale="90000"/>
          </a:bodyPr>
          <a:lstStyle/>
          <a:p>
            <a:r>
              <a:rPr lang="en-US" dirty="0" err="1">
                <a:latin typeface="UTM Aptima" panose="02040603050506020204" pitchFamily="18" charset="0"/>
              </a:rPr>
              <a:t>Vận</a:t>
            </a:r>
            <a:r>
              <a:rPr lang="en-US" dirty="0">
                <a:latin typeface="UTM Aptima" panose="02040603050506020204" pitchFamily="18" charset="0"/>
              </a:rPr>
              <a:t> </a:t>
            </a:r>
            <a:r>
              <a:rPr lang="en-US" dirty="0" err="1">
                <a:latin typeface="UTM Aptima" panose="02040603050506020204" pitchFamily="18" charset="0"/>
              </a:rPr>
              <a:t>hành</a:t>
            </a:r>
            <a:r>
              <a:rPr lang="en-US" dirty="0">
                <a:latin typeface="UTM Aptima" panose="02040603050506020204" pitchFamily="18" charset="0"/>
              </a:rPr>
              <a:t> </a:t>
            </a:r>
            <a:r>
              <a:rPr lang="en-US" dirty="0" err="1">
                <a:latin typeface="UTM Aptima" panose="02040603050506020204" pitchFamily="18" charset="0"/>
              </a:rPr>
              <a:t>máy</a:t>
            </a:r>
            <a:r>
              <a:rPr lang="en-US" dirty="0">
                <a:latin typeface="UTM Aptima" panose="02040603050506020204" pitchFamily="18" charset="0"/>
              </a:rPr>
              <a:t> </a:t>
            </a:r>
            <a:r>
              <a:rPr lang="en-US" dirty="0" err="1">
                <a:latin typeface="UTM Aptima" panose="02040603050506020204" pitchFamily="18" charset="0"/>
              </a:rPr>
              <a:t>ép</a:t>
            </a:r>
            <a:r>
              <a:rPr lang="en-US" dirty="0">
                <a:latin typeface="UTM Aptima" panose="02040603050506020204" pitchFamily="18" charset="0"/>
              </a:rPr>
              <a:t> </a:t>
            </a:r>
            <a:r>
              <a:rPr lang="en-US" dirty="0" err="1">
                <a:latin typeface="UTM Aptima" panose="02040603050506020204" pitchFamily="18" charset="0"/>
              </a:rPr>
              <a:t>khuôn</a:t>
            </a:r>
            <a:r>
              <a:rPr lang="en-US" dirty="0">
                <a:latin typeface="UTM Aptima" panose="02040603050506020204" pitchFamily="18" charset="0"/>
              </a:rPr>
              <a:t> </a:t>
            </a:r>
            <a:r>
              <a:rPr lang="en-US" dirty="0" err="1">
                <a:latin typeface="UTM Aptima" panose="02040603050506020204" pitchFamily="18" charset="0"/>
              </a:rPr>
              <a:t>bằng</a:t>
            </a:r>
            <a:r>
              <a:rPr lang="en-US" dirty="0">
                <a:latin typeface="UTM Aptima" panose="02040603050506020204" pitchFamily="18" charset="0"/>
              </a:rPr>
              <a:t> </a:t>
            </a:r>
            <a:r>
              <a:rPr lang="en-US" dirty="0" err="1">
                <a:latin typeface="UTM Aptima" panose="02040603050506020204" pitchFamily="18" charset="0"/>
              </a:rPr>
              <a:t>chất</a:t>
            </a:r>
            <a:r>
              <a:rPr lang="en-US" dirty="0">
                <a:latin typeface="UTM Aptima" panose="02040603050506020204" pitchFamily="18" charset="0"/>
              </a:rPr>
              <a:t> </a:t>
            </a:r>
            <a:r>
              <a:rPr lang="en-US" dirty="0" err="1">
                <a:latin typeface="UTM Aptima" panose="02040603050506020204" pitchFamily="18" charset="0"/>
              </a:rPr>
              <a:t>lỏng</a:t>
            </a:r>
            <a:r>
              <a:rPr lang="en-US" dirty="0">
                <a:latin typeface="UTM Aptima" panose="02040603050506020204" pitchFamily="18" charset="0"/>
              </a:rPr>
              <a:t> </a:t>
            </a:r>
            <a:r>
              <a:rPr lang="en-US" dirty="0" err="1">
                <a:latin typeface="UTM Aptima" panose="02040603050506020204" pitchFamily="18" charset="0"/>
              </a:rPr>
              <a:t>cao</a:t>
            </a:r>
            <a:r>
              <a:rPr lang="en-US" dirty="0">
                <a:latin typeface="UTM Aptima" panose="02040603050506020204" pitchFamily="18" charset="0"/>
              </a:rPr>
              <a:t> </a:t>
            </a:r>
            <a:r>
              <a:rPr lang="en-US" dirty="0" err="1">
                <a:latin typeface="UTM Aptima" panose="02040603050506020204" pitchFamily="18" charset="0"/>
              </a:rPr>
              <a:t>su</a:t>
            </a:r>
            <a:r>
              <a:rPr lang="en-US" dirty="0">
                <a:latin typeface="UTM Aptima" panose="02040603050506020204" pitchFamily="18" charset="0"/>
              </a:rPr>
              <a:t> </a:t>
            </a:r>
            <a:r>
              <a:rPr lang="en-US" dirty="0" err="1">
                <a:latin typeface="UTM Aptima" panose="02040603050506020204" pitchFamily="18" charset="0"/>
              </a:rPr>
              <a:t>để</a:t>
            </a:r>
            <a:r>
              <a:rPr lang="en-US" dirty="0">
                <a:latin typeface="UTM Aptima" panose="02040603050506020204" pitchFamily="18" charset="0"/>
              </a:rPr>
              <a:t> </a:t>
            </a:r>
            <a:r>
              <a:rPr lang="en-US" dirty="0" err="1">
                <a:latin typeface="UTM Aptima" panose="02040603050506020204" pitchFamily="18" charset="0"/>
              </a:rPr>
              <a:t>cho</a:t>
            </a:r>
            <a:r>
              <a:rPr lang="en-US" dirty="0">
                <a:latin typeface="UTM Aptima" panose="02040603050506020204" pitchFamily="18" charset="0"/>
              </a:rPr>
              <a:t> </a:t>
            </a:r>
            <a:r>
              <a:rPr lang="en-US" dirty="0" err="1">
                <a:latin typeface="UTM Aptima" panose="02040603050506020204" pitchFamily="18" charset="0"/>
              </a:rPr>
              <a:t>ra</a:t>
            </a:r>
            <a:r>
              <a:rPr lang="en-US" dirty="0">
                <a:latin typeface="UTM Aptima" panose="02040603050506020204" pitchFamily="18" charset="0"/>
              </a:rPr>
              <a:t> </a:t>
            </a:r>
            <a:r>
              <a:rPr lang="en-US" dirty="0" err="1">
                <a:latin typeface="UTM Aptima" panose="02040603050506020204" pitchFamily="18" charset="0"/>
              </a:rPr>
              <a:t>các</a:t>
            </a:r>
            <a:r>
              <a:rPr lang="en-US" dirty="0">
                <a:latin typeface="UTM Aptima" panose="02040603050506020204" pitchFamily="18" charset="0"/>
              </a:rPr>
              <a:t> </a:t>
            </a:r>
            <a:r>
              <a:rPr lang="en-US" dirty="0" err="1">
                <a:latin typeface="UTM Aptima" panose="02040603050506020204" pitchFamily="18" charset="0"/>
              </a:rPr>
              <a:t>sản</a:t>
            </a:r>
            <a:r>
              <a:rPr lang="en-US" dirty="0">
                <a:latin typeface="UTM Aptima" panose="02040603050506020204" pitchFamily="18" charset="0"/>
              </a:rPr>
              <a:t> </a:t>
            </a:r>
            <a:r>
              <a:rPr lang="en-US" dirty="0" err="1">
                <a:latin typeface="UTM Aptima" panose="02040603050506020204" pitchFamily="18" charset="0"/>
              </a:rPr>
              <a:t>phẩm</a:t>
            </a:r>
            <a:r>
              <a:rPr lang="en-US" dirty="0">
                <a:latin typeface="UTM Aptima" panose="02040603050506020204" pitchFamily="18" charset="0"/>
              </a:rPr>
              <a:t> </a:t>
            </a:r>
            <a:r>
              <a:rPr lang="en-US" dirty="0" err="1">
                <a:latin typeface="UTM Aptima" panose="02040603050506020204" pitchFamily="18" charset="0"/>
              </a:rPr>
              <a:t>cuối</a:t>
            </a:r>
            <a:r>
              <a:rPr lang="en-US" dirty="0">
                <a:latin typeface="UTM Aptima" panose="02040603050506020204" pitchFamily="18" charset="0"/>
              </a:rPr>
              <a:t> </a:t>
            </a:r>
            <a:r>
              <a:rPr lang="en-US" dirty="0" err="1">
                <a:latin typeface="UTM Aptima" panose="02040603050506020204" pitchFamily="18" charset="0"/>
              </a:rPr>
              <a:t>cùng</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a:bodyPr>
          <a:lstStyle/>
          <a:p>
            <a:pPr marL="0" indent="0">
              <a:lnSpc>
                <a:spcPct val="120000"/>
              </a:lnSpc>
              <a:buNone/>
            </a:pPr>
            <a:r>
              <a:rPr lang="en-US" sz="2000" b="1" i="0" dirty="0">
                <a:effectLst/>
                <a:latin typeface="Open Sans" panose="020B0606030504020204" pitchFamily="34" charset="0"/>
              </a:rPr>
              <a:t>6. </a:t>
            </a:r>
            <a:r>
              <a:rPr lang="en-US" b="1" i="0" dirty="0" err="1">
                <a:effectLst/>
                <a:latin typeface="Open Sans" panose="020B0606030504020204" pitchFamily="34" charset="0"/>
              </a:rPr>
              <a:t>Xử</a:t>
            </a:r>
            <a:r>
              <a:rPr lang="en-US" b="1" i="0" dirty="0">
                <a:effectLst/>
                <a:latin typeface="Open Sans" panose="020B0606030504020204" pitchFamily="34" charset="0"/>
              </a:rPr>
              <a:t> </a:t>
            </a:r>
            <a:r>
              <a:rPr lang="en-US" b="1" i="0" dirty="0" err="1">
                <a:effectLst/>
                <a:latin typeface="Open Sans" panose="020B0606030504020204" pitchFamily="34" charset="0"/>
              </a:rPr>
              <a:t>lý</a:t>
            </a:r>
            <a:r>
              <a:rPr lang="en-US" b="1" i="0" dirty="0">
                <a:effectLst/>
                <a:latin typeface="Open Sans" panose="020B0606030504020204" pitchFamily="34" charset="0"/>
              </a:rPr>
              <a:t> </a:t>
            </a:r>
            <a:r>
              <a:rPr lang="en-US" b="1" i="0" dirty="0" err="1">
                <a:effectLst/>
                <a:latin typeface="Open Sans" panose="020B0606030504020204" pitchFamily="34" charset="0"/>
              </a:rPr>
              <a:t>tình</a:t>
            </a:r>
            <a:r>
              <a:rPr lang="en-US" b="1" i="0" dirty="0">
                <a:effectLst/>
                <a:latin typeface="Open Sans" panose="020B0606030504020204" pitchFamily="34" charset="0"/>
              </a:rPr>
              <a:t> </a:t>
            </a:r>
            <a:r>
              <a:rPr lang="en-US" b="1" i="0" dirty="0" err="1">
                <a:effectLst/>
                <a:latin typeface="Open Sans" panose="020B0606030504020204" pitchFamily="34" charset="0"/>
              </a:rPr>
              <a:t>huống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khẩn</a:t>
            </a:r>
            <a:r>
              <a:rPr lang="en-US" b="1" i="0" dirty="0">
                <a:effectLst/>
                <a:latin typeface="Open Sans" panose="020B0606030504020204" pitchFamily="34" charset="0"/>
              </a:rPr>
              <a:t> </a:t>
            </a:r>
            <a:r>
              <a:rPr lang="en-US" b="1" i="0" dirty="0" err="1">
                <a:effectLst/>
                <a:latin typeface="Open Sans" panose="020B0606030504020204" pitchFamily="34" charset="0"/>
              </a:rPr>
              <a:t>cấp</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ép</a:t>
            </a:r>
            <a:r>
              <a:rPr lang="en-US" b="1" i="0" dirty="0">
                <a:effectLst/>
                <a:latin typeface="Open Sans" panose="020B0606030504020204" pitchFamily="34" charset="0"/>
              </a:rPr>
              <a:t> </a:t>
            </a:r>
            <a:r>
              <a:rPr lang="en-US" b="1" i="0" dirty="0" err="1">
                <a:effectLst/>
                <a:latin typeface="Open Sans" panose="020B0606030504020204" pitchFamily="34" charset="0"/>
              </a:rPr>
              <a:t>khuôn</a:t>
            </a:r>
            <a:r>
              <a:rPr lang="en-US" b="1" i="0" dirty="0">
                <a:effectLst/>
                <a:latin typeface="Open Sans" panose="020B0606030504020204" pitchFamily="34" charset="0"/>
              </a:rPr>
              <a:t> </a:t>
            </a:r>
            <a:r>
              <a:rPr lang="en-US" b="1" i="0" dirty="0" err="1">
                <a:effectLst/>
                <a:latin typeface="Open Sans" panose="020B0606030504020204" pitchFamily="34" charset="0"/>
              </a:rPr>
              <a:t>bằng</a:t>
            </a:r>
            <a:r>
              <a:rPr lang="en-US" b="1" i="0" dirty="0">
                <a:effectLst/>
                <a:latin typeface="Open Sans" panose="020B0606030504020204" pitchFamily="34" charset="0"/>
              </a:rPr>
              <a:t> </a:t>
            </a:r>
            <a:r>
              <a:rPr lang="en-US" b="1" i="0" dirty="0" err="1">
                <a:effectLst/>
                <a:latin typeface="Open Sans" panose="020B0606030504020204" pitchFamily="34" charset="0"/>
              </a:rPr>
              <a:t>chất</a:t>
            </a:r>
            <a:r>
              <a:rPr lang="en-US" b="1" i="0" dirty="0">
                <a:effectLst/>
                <a:latin typeface="Open Sans" panose="020B0606030504020204" pitchFamily="34" charset="0"/>
              </a:rPr>
              <a:t> </a:t>
            </a:r>
            <a:r>
              <a:rPr lang="en-US" b="1" i="0" dirty="0" err="1">
                <a:effectLst/>
                <a:latin typeface="Open Sans" panose="020B0606030504020204" pitchFamily="34" charset="0"/>
              </a:rPr>
              <a:t>lỏng</a:t>
            </a:r>
            <a:r>
              <a:rPr lang="en-US" b="1" i="0" dirty="0">
                <a:effectLst/>
                <a:latin typeface="Open Sans" panose="020B0606030504020204" pitchFamily="34" charset="0"/>
              </a:rPr>
              <a:t> </a:t>
            </a:r>
            <a:r>
              <a:rPr lang="en-US" b="1" i="0" dirty="0" err="1">
                <a:effectLst/>
                <a:latin typeface="Open Sans" panose="020B0606030504020204" pitchFamily="34" charset="0"/>
              </a:rPr>
              <a:t>cao</a:t>
            </a:r>
            <a:r>
              <a:rPr lang="en-US" b="1" i="0" dirty="0">
                <a:effectLst/>
                <a:latin typeface="Open Sans" panose="020B0606030504020204" pitchFamily="34" charset="0"/>
              </a:rPr>
              <a:t> </a:t>
            </a:r>
            <a:r>
              <a:rPr lang="en-US" b="1" i="0" dirty="0" err="1">
                <a:effectLst/>
                <a:latin typeface="Open Sans" panose="020B0606030504020204" pitchFamily="34" charset="0"/>
              </a:rPr>
              <a:t>su</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cho</a:t>
            </a:r>
            <a:r>
              <a:rPr lang="en-US" b="1" i="0" dirty="0">
                <a:effectLst/>
                <a:latin typeface="Open Sans" panose="020B0606030504020204" pitchFamily="34" charset="0"/>
              </a:rPr>
              <a:t> </a:t>
            </a:r>
            <a:r>
              <a:rPr lang="en-US" b="1" i="0" dirty="0" err="1">
                <a:effectLst/>
                <a:latin typeface="Open Sans" panose="020B0606030504020204" pitchFamily="34" charset="0"/>
              </a:rPr>
              <a:t>ra</a:t>
            </a:r>
            <a:r>
              <a:rPr lang="en-US" b="1" i="0" dirty="0">
                <a:effectLst/>
                <a:latin typeface="Open Sans" panose="020B0606030504020204" pitchFamily="34" charset="0"/>
              </a:rPr>
              <a:t>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sản</a:t>
            </a:r>
            <a:r>
              <a:rPr lang="en-US" b="1" i="0" dirty="0">
                <a:effectLst/>
                <a:latin typeface="Open Sans" panose="020B0606030504020204" pitchFamily="34" charset="0"/>
              </a:rPr>
              <a:t> </a:t>
            </a:r>
            <a:r>
              <a:rPr lang="en-US" b="1" i="0" dirty="0" err="1">
                <a:effectLst/>
                <a:latin typeface="Open Sans" panose="020B0606030504020204" pitchFamily="34" charset="0"/>
              </a:rPr>
              <a:t>phẩm</a:t>
            </a:r>
            <a:r>
              <a:rPr lang="en-US" b="1" i="0" dirty="0">
                <a:effectLst/>
                <a:latin typeface="Open Sans" panose="020B0606030504020204" pitchFamily="34" charset="0"/>
              </a:rPr>
              <a:t> </a:t>
            </a:r>
            <a:r>
              <a:rPr lang="en-US" b="1" i="0" dirty="0" err="1">
                <a:effectLst/>
                <a:latin typeface="Open Sans" panose="020B0606030504020204" pitchFamily="34" charset="0"/>
              </a:rPr>
              <a:t>cuối</a:t>
            </a:r>
            <a:r>
              <a:rPr lang="en-US" b="1" i="0" dirty="0">
                <a:effectLst/>
                <a:latin typeface="Open Sans" panose="020B0606030504020204" pitchFamily="34" charset="0"/>
              </a:rPr>
              <a:t> </a:t>
            </a:r>
            <a:r>
              <a:rPr lang="en-US" b="1" i="0" dirty="0" err="1">
                <a:effectLst/>
                <a:latin typeface="Open Sans" panose="020B0606030504020204" pitchFamily="34" charset="0"/>
              </a:rPr>
              <a:t>cùng</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Trong trường hợp xảy ra tai nạn khẩn cấp trong quá trình vận hành máy ép khuôn bằng chất lỏng cao su</a:t>
            </a:r>
            <a:r>
              <a:rPr lang="en-US" b="0" i="0" dirty="0">
                <a:effectLst/>
                <a:latin typeface="Open Sans" panose="020B0606030504020204" pitchFamily="34" charset="0"/>
              </a:rPr>
              <a:t>.</a:t>
            </a:r>
          </a:p>
          <a:p>
            <a:pPr algn="l">
              <a:lnSpc>
                <a:spcPct val="120000"/>
              </a:lnSpc>
            </a:pPr>
            <a:r>
              <a:rPr lang="en-US" b="0" i="0" dirty="0">
                <a:effectLst/>
                <a:latin typeface="Open Sans" panose="020B0606030504020204" pitchFamily="34" charset="0"/>
              </a:rPr>
              <a:t>V</a:t>
            </a:r>
            <a:r>
              <a:rPr lang="vi-VN" b="0" i="0" dirty="0">
                <a:effectLst/>
                <a:latin typeface="Open Sans" panose="020B0606030504020204" pitchFamily="34" charset="0"/>
              </a:rPr>
              <a:t>iệc xử lý tình huống một cách nhanh chóng và hiệu quả là quan trọng để bảo vệ sức khỏe của nhân viên và ngăn chặn tình hình trở nên tồi tệ hơn.</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63D10F26-CDA4-6A24-C5B4-650985D7D9E9}"/>
              </a:ext>
            </a:extLst>
          </p:cNvPr>
          <p:cNvPicPr>
            <a:picLocks noChangeAspect="1"/>
          </p:cNvPicPr>
          <p:nvPr/>
        </p:nvPicPr>
        <p:blipFill>
          <a:blip r:embed="rId3"/>
          <a:stretch>
            <a:fillRect/>
          </a:stretch>
        </p:blipFill>
        <p:spPr>
          <a:xfrm>
            <a:off x="-1118221" y="3066726"/>
            <a:ext cx="5268417" cy="5268417"/>
          </a:xfrm>
          <a:prstGeom prst="rect">
            <a:avLst/>
          </a:prstGeom>
        </p:spPr>
      </p:pic>
    </p:spTree>
    <p:extLst>
      <p:ext uri="{BB962C8B-B14F-4D97-AF65-F5344CB8AC3E}">
        <p14:creationId xmlns:p14="http://schemas.microsoft.com/office/powerpoint/2010/main" val="2017805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vi-VN" b="1" dirty="0">
                <a:latin typeface="UTM Aptima" panose="02040603050506020204" pitchFamily="18" charset="0"/>
              </a:rPr>
              <a:t>Kiểm tra chất lượng sản phẩm cao su</a:t>
            </a:r>
            <a:endParaRPr lang="en-US"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1. </a:t>
            </a:r>
            <a:r>
              <a:rPr lang="vi-VN" b="1" i="0" dirty="0">
                <a:solidFill>
                  <a:srgbClr val="090E1D"/>
                </a:solidFill>
                <a:effectLst/>
                <a:latin typeface="Open Sans" panose="020B0606030504020204" pitchFamily="34" charset="0"/>
              </a:rPr>
              <a:t>Đặc điểm công việc kiểm tra chất lượng sản phẩm cao su</a:t>
            </a:r>
            <a:r>
              <a:rPr lang="en-US" sz="2400" dirty="0"/>
              <a:t>:</a:t>
            </a:r>
          </a:p>
          <a:p>
            <a:pPr algn="l"/>
            <a:r>
              <a:rPr lang="vi-VN" b="0" i="0" dirty="0">
                <a:solidFill>
                  <a:srgbClr val="4C4F5A"/>
                </a:solidFill>
                <a:effectLst/>
                <a:latin typeface="Open Sans" panose="020B0606030504020204" pitchFamily="34" charset="0"/>
              </a:rPr>
              <a:t>Trong lĩnh vực sản xuất cao su, việc kiểm tra chất lượng sản phẩm đóng vai trò quan trọng để đảm bảo rằng sản phẩm cuối cùng đáp ứng các tiêu chuẩn và yêu cầu chất lượng. Công việc kiểm tra chất lượng sản phẩm cao su đòi hỏi sự chuyên sâu và tỉ mỉ từ các chuyên gia trong ngành.</a:t>
            </a:r>
          </a:p>
          <a:p>
            <a:pPr algn="l"/>
            <a:r>
              <a:rPr lang="vi-VN" b="0" i="0" dirty="0">
                <a:solidFill>
                  <a:srgbClr val="4C4F5A"/>
                </a:solidFill>
                <a:effectLst/>
                <a:latin typeface="Open Sans" panose="020B0606030504020204" pitchFamily="34" charset="0"/>
              </a:rPr>
              <a:t>Đầu tiên, quá trình kiểm tra tập trung vào việc đảm bảo rằng nguyên liệu sử dụng để sản xuất cao su là chất lượng cao và đáp ứng các tiêu chuẩn an toàn và môi trường.</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3403135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vi-VN" b="1" dirty="0">
                <a:latin typeface="UTM Aptima" panose="02040603050506020204" pitchFamily="18" charset="0"/>
              </a:rPr>
              <a:t>Kiểm tra chất lượng sản phẩm cao su</a:t>
            </a:r>
            <a:endParaRPr lang="en-US"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2. </a:t>
            </a:r>
            <a:r>
              <a:rPr lang="vi-VN" b="1" i="0" dirty="0">
                <a:solidFill>
                  <a:srgbClr val="090E1D"/>
                </a:solidFill>
                <a:effectLst/>
                <a:latin typeface="Open Sans" panose="020B0606030504020204" pitchFamily="34" charset="0"/>
              </a:rPr>
              <a:t>Các dạng tai nạn trong quá trình kiểm tra chất lượng sản phẩm cao su</a:t>
            </a:r>
            <a:r>
              <a:rPr lang="en-US" sz="2400" dirty="0"/>
              <a:t>:</a:t>
            </a:r>
          </a:p>
          <a:p>
            <a:pPr algn="l"/>
            <a:r>
              <a:rPr lang="vi-VN" b="0" i="0" dirty="0">
                <a:solidFill>
                  <a:srgbClr val="4C4F5A"/>
                </a:solidFill>
                <a:effectLst/>
                <a:latin typeface="Open Sans" panose="020B0606030504020204" pitchFamily="34" charset="0"/>
              </a:rPr>
              <a:t>Trong quá trình kiểm tra chất lượng sản phẩm cao su, mặc dù nỗ lực lớn để đảm bảo an toàn, nhưng vẫn có thể xảy ra các tai nạn đáng chú ý. Một số dạng tai nạn thường gặp bao gồm rủi ro hóa chất, cháy nổ và thương tổn do thiết bị.</a:t>
            </a:r>
          </a:p>
          <a:p>
            <a:pPr algn="l"/>
            <a:r>
              <a:rPr lang="vi-VN" b="0" i="0" dirty="0">
                <a:solidFill>
                  <a:srgbClr val="4C4F5A"/>
                </a:solidFill>
                <a:effectLst/>
                <a:latin typeface="Open Sans" panose="020B0606030504020204" pitchFamily="34" charset="0"/>
              </a:rPr>
              <a:t>Đối diện với nguy cơ rủi ro hóa chất, những người làm việc trong quá trình kiểm tra cần tuân thủ nghiêm ngặt các biện pháp an toàn. Sử dụng bảo hộ cá nhân và kỹ thuật xử lý hóa chất đúng cách là quan trọng để giảm thiểu nguy cơ nhiễm độc hại.</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4904574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vi-VN" b="1" dirty="0">
                <a:latin typeface="UTM Aptima" panose="02040603050506020204" pitchFamily="18" charset="0"/>
              </a:rPr>
              <a:t>Kiểm tra chất lượng sản phẩm cao su</a:t>
            </a:r>
            <a:endParaRPr lang="en-US"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3. </a:t>
            </a:r>
            <a:r>
              <a:rPr lang="vi-VN" b="1" i="0" dirty="0">
                <a:solidFill>
                  <a:srgbClr val="090E1D"/>
                </a:solidFill>
                <a:effectLst/>
                <a:latin typeface="Open Sans" panose="020B0606030504020204" pitchFamily="34" charset="0"/>
              </a:rPr>
              <a:t>Nguyên nhân gây ra tai nạn khi kiểm tra chất lượng sản phẩm cao su</a:t>
            </a:r>
            <a:r>
              <a:rPr lang="en-US" sz="2400" dirty="0"/>
              <a:t>:</a:t>
            </a:r>
          </a:p>
          <a:p>
            <a:pPr algn="l"/>
            <a:r>
              <a:rPr lang="vi-VN" b="0" i="0" dirty="0">
                <a:solidFill>
                  <a:srgbClr val="4C4F5A"/>
                </a:solidFill>
                <a:effectLst/>
                <a:latin typeface="Open Sans" panose="020B0606030504020204" pitchFamily="34" charset="0"/>
              </a:rPr>
              <a:t>Nguyên nhân gây ra tai nạn trong quá trình kiểm tra chất lượng sản phẩm cao su có thể bắt nguồn từ nhiều yếu tố khác nhau. </a:t>
            </a:r>
            <a:endParaRPr lang="en-US" b="0" i="0" dirty="0">
              <a:solidFill>
                <a:srgbClr val="4C4F5A"/>
              </a:solidFill>
              <a:effectLst/>
              <a:latin typeface="Open Sans" panose="020B0606030504020204" pitchFamily="34" charset="0"/>
            </a:endParaRPr>
          </a:p>
          <a:p>
            <a:pPr algn="l"/>
            <a:r>
              <a:rPr lang="vi-VN" b="0" i="0" dirty="0">
                <a:solidFill>
                  <a:srgbClr val="4C4F5A"/>
                </a:solidFill>
                <a:effectLst/>
                <a:latin typeface="Open Sans" panose="020B0606030504020204" pitchFamily="34" charset="0"/>
              </a:rPr>
              <a:t>Một trong những nguyên nhân quan trọng nhất là sự thiếu sót trong quy trình đào tạo nhân sự. Khi nhân viên không được đào tạo đầy đủ về an toàn và kỹ thuật, khả năng xảy ra tai nạn tăng lên đáng kể.</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37197062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vi-VN" b="1" dirty="0">
                <a:latin typeface="UTM Aptima" panose="02040603050506020204" pitchFamily="18" charset="0"/>
              </a:rPr>
              <a:t>Kiểm tra chất lượng sản phẩm cao su</a:t>
            </a:r>
            <a:endParaRPr lang="en-US"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4. </a:t>
            </a:r>
            <a:r>
              <a:rPr lang="vi-VN" b="1" i="0" dirty="0">
                <a:solidFill>
                  <a:srgbClr val="090E1D"/>
                </a:solidFill>
                <a:effectLst/>
                <a:latin typeface="Open Sans" panose="020B0606030504020204" pitchFamily="34" charset="0"/>
              </a:rPr>
              <a:t>Biện pháp phòng tránh tai nạn khi kiểm tra chất lượng sản phẩm cao su</a:t>
            </a:r>
            <a:r>
              <a:rPr lang="en-US" sz="2400" dirty="0"/>
              <a:t>:</a:t>
            </a:r>
          </a:p>
          <a:p>
            <a:pPr algn="l"/>
            <a:r>
              <a:rPr lang="vi-VN" b="0" i="0" dirty="0">
                <a:solidFill>
                  <a:srgbClr val="4C4F5A"/>
                </a:solidFill>
                <a:effectLst/>
                <a:latin typeface="Open Sans" panose="020B0606030504020204" pitchFamily="34" charset="0"/>
              </a:rPr>
              <a:t>Để đảm bảo an toàn trong quá trình kiểm tra chất lượng sản phẩm cao su, các biện pháp phòng tránh đóng vai trò quan trọng. Đầu tiên, việc đầu tư mạnh mẽ vào đào tạo an toàn cho nhân viên là quan trọng. </a:t>
            </a:r>
            <a:endParaRPr lang="en-US" b="0" i="0" dirty="0">
              <a:solidFill>
                <a:srgbClr val="4C4F5A"/>
              </a:solidFill>
              <a:effectLst/>
              <a:latin typeface="Open Sans" panose="020B0606030504020204" pitchFamily="34" charset="0"/>
            </a:endParaRPr>
          </a:p>
          <a:p>
            <a:pPr algn="l"/>
            <a:r>
              <a:rPr lang="vi-VN" b="0" i="0" dirty="0">
                <a:solidFill>
                  <a:srgbClr val="4C4F5A"/>
                </a:solidFill>
                <a:effectLst/>
                <a:latin typeface="Open Sans" panose="020B0606030504020204" pitchFamily="34" charset="0"/>
              </a:rPr>
              <a:t>Đào tạo cung cấp kiến thức vững chắc về quy trình làm việc và các biện pháp an toàn cần thiết, giảm nguy cơ tai nạn do thiếu hiểu biết.</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0453800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vi-VN" b="1" dirty="0">
                <a:latin typeface="UTM Aptima" panose="02040603050506020204" pitchFamily="18" charset="0"/>
              </a:rPr>
              <a:t>Kiểm tra chất lượng sản phẩm cao su</a:t>
            </a:r>
            <a:endParaRPr lang="en-US"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5. </a:t>
            </a:r>
            <a:r>
              <a:rPr lang="vi-VN" b="1" i="0" dirty="0">
                <a:solidFill>
                  <a:srgbClr val="090E1D"/>
                </a:solidFill>
                <a:effectLst/>
                <a:latin typeface="Open Sans" panose="020B0606030504020204" pitchFamily="34" charset="0"/>
              </a:rPr>
              <a:t>Quy định an toàn lao động khi kiểm tra chất lượng sản phẩm cao su</a:t>
            </a:r>
            <a:r>
              <a:rPr lang="en-US" sz="2400" dirty="0"/>
              <a:t>:</a:t>
            </a:r>
          </a:p>
          <a:p>
            <a:pPr algn="l"/>
            <a:r>
              <a:rPr lang="vi-VN" b="0" i="0" dirty="0">
                <a:solidFill>
                  <a:srgbClr val="4C4F5A"/>
                </a:solidFill>
                <a:effectLst/>
                <a:latin typeface="Open Sans" panose="020B0606030504020204" pitchFamily="34" charset="0"/>
              </a:rPr>
              <a:t>Quy định an toàn lao động khi kiểm tra chất lượng sản phẩm cao su đóng vai trò quan trọng trong bảo vệ sức khỏe và đảm bảo an toàn cho nhân viên. Các quy định này bao gồm việc đeo đủ trang bị bảo hộ cá nhân như mũ bảo hiểm, kính bảo hộ, và găng tay để giảm nguy cơ thương tổn.</a:t>
            </a:r>
          </a:p>
          <a:p>
            <a:pPr algn="l"/>
            <a:r>
              <a:rPr lang="vi-VN" b="0" i="0" dirty="0">
                <a:solidFill>
                  <a:srgbClr val="4C4F5A"/>
                </a:solidFill>
                <a:effectLst/>
                <a:latin typeface="Open Sans" panose="020B0606030504020204" pitchFamily="34" charset="0"/>
              </a:rPr>
              <a:t>Ngoài ra, nhân viên thường phải tuân thủ quy tắc về việc sử dụng hóa chất và vật liệu trong quá trình kiểm tra. Điều này bao gồm việc sử dụng các thiết bị bảo vệ hô hấp khi cần thiết và giữ cho khu vực làm việc được thông thoáng.</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1234349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vi-VN" b="1" dirty="0">
                <a:latin typeface="UTM Aptima" panose="02040603050506020204" pitchFamily="18" charset="0"/>
              </a:rPr>
              <a:t>Kiểm tra chất lượng sản phẩm cao su</a:t>
            </a:r>
            <a:endParaRPr lang="en-US"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6. </a:t>
            </a:r>
            <a:r>
              <a:rPr lang="vi-VN" b="1" i="0" dirty="0">
                <a:solidFill>
                  <a:srgbClr val="090E1D"/>
                </a:solidFill>
                <a:effectLst/>
                <a:latin typeface="Open Sans" panose="020B0606030504020204" pitchFamily="34" charset="0"/>
              </a:rPr>
              <a:t>Xử lý tình huống tai nạn khẩn cấp khi kiểm tra chất lượng sản phẩm cao su</a:t>
            </a:r>
            <a:r>
              <a:rPr lang="en-US" sz="2400" dirty="0"/>
              <a:t>:</a:t>
            </a:r>
          </a:p>
          <a:p>
            <a:pPr algn="l"/>
            <a:r>
              <a:rPr lang="vi-VN" b="0" i="0" dirty="0">
                <a:solidFill>
                  <a:srgbClr val="4C4F5A"/>
                </a:solidFill>
                <a:effectLst/>
                <a:latin typeface="Open Sans" panose="020B0606030504020204" pitchFamily="34" charset="0"/>
              </a:rPr>
              <a:t>Xử lý tình huống tai nạn khẩn cấp khi kiểm tra chất lượng sản phẩm cao su đòi hỏi sự nhanh nhẹn và chuẩn bị kỹ lưỡng. Trong trường hợp cháy nổ hoặc rò rỉ hóa chất, việc ngừng làm việc ngay lập tức và báo động là ưu tiên hàng đầu. Nhân viên cần đeo đầy đủ trang bị bảo hộ và di chuyển đến khu vực an toàn.</a:t>
            </a:r>
          </a:p>
          <a:p>
            <a:pPr algn="l"/>
            <a:r>
              <a:rPr lang="vi-VN" b="0" i="0" dirty="0">
                <a:solidFill>
                  <a:srgbClr val="4C4F5A"/>
                </a:solidFill>
                <a:effectLst/>
                <a:latin typeface="Open Sans" panose="020B0606030504020204" pitchFamily="34" charset="0"/>
              </a:rPr>
              <a:t>Việc tập trung vào sơ cứu là quan trọng để giảm thiểu thương tổn. Nhân viên được đào tạo để sử dụng trang bị sơ cứu và có kiến thức về các biện pháp cấp cứu cơ bản. </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15801574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C967A1C-B231-4F44-9203-5F9CD9213FBE}"/>
              </a:ext>
            </a:extLst>
          </p:cNvPr>
          <p:cNvSpPr>
            <a:spLocks noGrp="1"/>
          </p:cNvSpPr>
          <p:nvPr>
            <p:ph type="title"/>
          </p:nvPr>
        </p:nvSpPr>
        <p:spPr/>
        <p:txBody>
          <a:bodyPr/>
          <a:lstStyle/>
          <a:p>
            <a:r>
              <a:rPr lang="en-US" sz="4000" b="1" dirty="0" err="1">
                <a:latin typeface="UTM Aptima" panose="02040603050506020204" pitchFamily="18" charset="0"/>
              </a:rPr>
              <a:t>Cảm</a:t>
            </a:r>
            <a:r>
              <a:rPr lang="en-US" sz="4000" b="1" dirty="0">
                <a:latin typeface="UTM Aptima" panose="02040603050506020204" pitchFamily="18" charset="0"/>
              </a:rPr>
              <a:t> </a:t>
            </a:r>
            <a:r>
              <a:rPr lang="en-US" sz="4000" b="1" dirty="0" err="1">
                <a:latin typeface="UTM Aptima" panose="02040603050506020204" pitchFamily="18" charset="0"/>
              </a:rPr>
              <a:t>ơn</a:t>
            </a:r>
            <a:r>
              <a:rPr lang="en-US" sz="4000" b="1" dirty="0">
                <a:latin typeface="UTM Aptima" panose="02040603050506020204" pitchFamily="18" charset="0"/>
              </a:rPr>
              <a:t> </a:t>
            </a:r>
            <a:r>
              <a:rPr lang="en-US" sz="4000" b="1" dirty="0" err="1">
                <a:latin typeface="UTM Aptima" panose="02040603050506020204" pitchFamily="18" charset="0"/>
              </a:rPr>
              <a:t>các</a:t>
            </a:r>
            <a:r>
              <a:rPr lang="en-US" sz="4000" b="1" dirty="0">
                <a:latin typeface="UTM Aptima" panose="02040603050506020204" pitchFamily="18" charset="0"/>
              </a:rPr>
              <a:t> </a:t>
            </a:r>
            <a:r>
              <a:rPr lang="en-US" sz="4000" b="1" dirty="0" err="1">
                <a:latin typeface="UTM Aptima" panose="02040603050506020204" pitchFamily="18" charset="0"/>
              </a:rPr>
              <a:t>bạn</a:t>
            </a:r>
            <a:r>
              <a:rPr lang="en-US" sz="4000" b="1" dirty="0">
                <a:latin typeface="UTM Aptima" panose="02040603050506020204" pitchFamily="18" charset="0"/>
              </a:rPr>
              <a:t> </a:t>
            </a:r>
            <a:r>
              <a:rPr lang="en-US" sz="4000" b="1" dirty="0" err="1">
                <a:latin typeface="UTM Aptima" panose="02040603050506020204" pitchFamily="18" charset="0"/>
              </a:rPr>
              <a:t>đã</a:t>
            </a:r>
            <a:r>
              <a:rPr lang="en-US" sz="4000" b="1" dirty="0">
                <a:latin typeface="UTM Aptima" panose="02040603050506020204" pitchFamily="18" charset="0"/>
              </a:rPr>
              <a:t> </a:t>
            </a:r>
            <a:r>
              <a:rPr lang="en-US" sz="4000" b="1" dirty="0" err="1">
                <a:latin typeface="UTM Aptima" panose="02040603050506020204" pitchFamily="18" charset="0"/>
              </a:rPr>
              <a:t>theo</a:t>
            </a:r>
            <a:r>
              <a:rPr lang="en-US" sz="4000" b="1" dirty="0">
                <a:latin typeface="UTM Aptima" panose="02040603050506020204" pitchFamily="18" charset="0"/>
              </a:rPr>
              <a:t> </a:t>
            </a:r>
            <a:r>
              <a:rPr lang="en-US" sz="4000" b="1" dirty="0" err="1">
                <a:latin typeface="UTM Aptima" panose="02040603050506020204" pitchFamily="18" charset="0"/>
              </a:rPr>
              <a:t>dõi</a:t>
            </a:r>
            <a:endParaRPr lang="en-US" dirty="0">
              <a:latin typeface="UTM Aptima" panose="02040603050506020204" pitchFamily="18" charset="0"/>
            </a:endParaRPr>
          </a:p>
        </p:txBody>
      </p:sp>
      <p:sp>
        <p:nvSpPr>
          <p:cNvPr id="3" name="Content Placeholder 2"/>
          <p:cNvSpPr>
            <a:spLocks noGrp="1"/>
          </p:cNvSpPr>
          <p:nvPr>
            <p:ph idx="10"/>
          </p:nvPr>
        </p:nvSpPr>
        <p:spPr/>
        <p:txBody>
          <a:bodyPr vert="horz" lIns="121899" tIns="60949" rIns="121899" bIns="60949" rtlCol="0" anchor="t">
            <a:normAutofit/>
          </a:bodyPr>
          <a:lstStyle/>
          <a:p>
            <a:pPr marL="0" indent="0">
              <a:buNone/>
            </a:pPr>
            <a:r>
              <a:rPr lang="en-US" sz="2400" b="1" dirty="0" err="1">
                <a:latin typeface="UTM Avo" panose="02040603050506020204" pitchFamily="18" charset="0"/>
              </a:rPr>
              <a:t>Mọi</a:t>
            </a:r>
            <a:r>
              <a:rPr lang="en-US" sz="2400" b="1" dirty="0">
                <a:latin typeface="UTM Avo" panose="02040603050506020204" pitchFamily="18" charset="0"/>
              </a:rPr>
              <a:t> </a:t>
            </a:r>
            <a:r>
              <a:rPr lang="en-US" sz="2400" b="1" dirty="0" err="1">
                <a:latin typeface="UTM Avo" panose="02040603050506020204" pitchFamily="18" charset="0"/>
              </a:rPr>
              <a:t>thắc</a:t>
            </a:r>
            <a:r>
              <a:rPr lang="en-US" sz="2400" b="1" dirty="0">
                <a:latin typeface="UTM Avo" panose="02040603050506020204" pitchFamily="18" charset="0"/>
              </a:rPr>
              <a:t> </a:t>
            </a:r>
            <a:r>
              <a:rPr lang="en-US" sz="2400" b="1" dirty="0" err="1">
                <a:latin typeface="UTM Avo" panose="02040603050506020204" pitchFamily="18" charset="0"/>
              </a:rPr>
              <a:t>mắc</a:t>
            </a:r>
            <a:r>
              <a:rPr lang="en-US" sz="2400" b="1" dirty="0">
                <a:latin typeface="UTM Avo" panose="02040603050506020204" pitchFamily="18" charset="0"/>
              </a:rPr>
              <a:t> </a:t>
            </a:r>
            <a:r>
              <a:rPr lang="en-US" sz="2400" b="1" dirty="0" err="1">
                <a:latin typeface="UTM Avo" panose="02040603050506020204" pitchFamily="18" charset="0"/>
              </a:rPr>
              <a:t>về</a:t>
            </a:r>
            <a:r>
              <a:rPr lang="en-US" sz="2400" b="1" dirty="0">
                <a:latin typeface="UTM Avo" panose="02040603050506020204" pitchFamily="18" charset="0"/>
              </a:rPr>
              <a:t> </a:t>
            </a:r>
            <a:r>
              <a:rPr lang="en-US" sz="2400" b="1" dirty="0" err="1">
                <a:latin typeface="UTM Avo" panose="02040603050506020204" pitchFamily="18" charset="0"/>
              </a:rPr>
              <a:t>bài</a:t>
            </a:r>
            <a:r>
              <a:rPr lang="en-US" sz="2400" b="1" dirty="0">
                <a:latin typeface="UTM Avo" panose="02040603050506020204" pitchFamily="18" charset="0"/>
              </a:rPr>
              <a:t> </a:t>
            </a:r>
            <a:r>
              <a:rPr lang="en-US" sz="2400" b="1" dirty="0" err="1">
                <a:latin typeface="UTM Avo" panose="02040603050506020204" pitchFamily="18" charset="0"/>
              </a:rPr>
              <a:t>giảng</a:t>
            </a:r>
            <a:r>
              <a:rPr lang="en-US" sz="2400" b="1" dirty="0">
                <a:latin typeface="UTM Avo" panose="02040603050506020204" pitchFamily="18" charset="0"/>
              </a:rPr>
              <a:t> </a:t>
            </a:r>
            <a:r>
              <a:rPr lang="en-US" sz="2400" b="1" dirty="0" err="1">
                <a:latin typeface="UTM Avo" panose="02040603050506020204" pitchFamily="18" charset="0"/>
              </a:rPr>
              <a:t>xin</a:t>
            </a:r>
            <a:r>
              <a:rPr lang="en-US" sz="2400" b="1" dirty="0">
                <a:latin typeface="UTM Avo" panose="02040603050506020204" pitchFamily="18" charset="0"/>
              </a:rPr>
              <a:t> </a:t>
            </a:r>
            <a:r>
              <a:rPr lang="en-US" sz="2400" b="1" dirty="0" err="1">
                <a:latin typeface="UTM Avo" panose="02040603050506020204" pitchFamily="18" charset="0"/>
              </a:rPr>
              <a:t>liên</a:t>
            </a:r>
            <a:r>
              <a:rPr lang="en-US" sz="2400" b="1" dirty="0">
                <a:latin typeface="UTM Avo" panose="02040603050506020204" pitchFamily="18" charset="0"/>
              </a:rPr>
              <a:t> </a:t>
            </a:r>
            <a:r>
              <a:rPr lang="en-US" sz="2400" b="1" dirty="0" err="1">
                <a:latin typeface="UTM Avo" panose="02040603050506020204" pitchFamily="18" charset="0"/>
              </a:rPr>
              <a:t>hệ</a:t>
            </a:r>
            <a:r>
              <a:rPr lang="en-US" sz="2400" b="1" dirty="0">
                <a:latin typeface="UTM Avo" panose="02040603050506020204" pitchFamily="18" charset="0"/>
              </a:rPr>
              <a:t> </a:t>
            </a:r>
            <a:r>
              <a:rPr lang="en-US" sz="2400" b="1" dirty="0" err="1">
                <a:latin typeface="UTM Avo" panose="02040603050506020204" pitchFamily="18" charset="0"/>
              </a:rPr>
              <a:t>với</a:t>
            </a:r>
            <a:r>
              <a:rPr lang="en-US" sz="2400" b="1" dirty="0">
                <a:latin typeface="UTM Avo" panose="02040603050506020204" pitchFamily="18" charset="0"/>
              </a:rPr>
              <a:t> </a:t>
            </a:r>
            <a:r>
              <a:rPr lang="en-US" sz="2400" b="1" dirty="0" err="1">
                <a:latin typeface="UTM Avo" panose="02040603050506020204" pitchFamily="18" charset="0"/>
              </a:rPr>
              <a:t>chúng</a:t>
            </a:r>
            <a:r>
              <a:rPr lang="en-US" sz="2400" b="1" dirty="0">
                <a:latin typeface="UTM Avo" panose="02040603050506020204" pitchFamily="18" charset="0"/>
              </a:rPr>
              <a:t> </a:t>
            </a:r>
            <a:r>
              <a:rPr lang="en-US" sz="2400" b="1" dirty="0" err="1">
                <a:latin typeface="UTM Avo" panose="02040603050506020204" pitchFamily="18" charset="0"/>
              </a:rPr>
              <a:t>tôi</a:t>
            </a:r>
            <a:r>
              <a:rPr lang="en-US" sz="2400" b="1" dirty="0">
                <a:latin typeface="UTM Avo" panose="02040603050506020204" pitchFamily="18" charset="0"/>
              </a:rPr>
              <a:t> </a:t>
            </a:r>
            <a:r>
              <a:rPr lang="en-US" sz="2400" b="1" dirty="0" err="1">
                <a:latin typeface="UTM Avo" panose="02040603050506020204" pitchFamily="18" charset="0"/>
              </a:rPr>
              <a:t>theo</a:t>
            </a:r>
            <a:r>
              <a:rPr lang="en-US" sz="2400" b="1" dirty="0">
                <a:latin typeface="UTM Avo" panose="02040603050506020204" pitchFamily="18" charset="0"/>
              </a:rPr>
              <a:t> </a:t>
            </a:r>
            <a:r>
              <a:rPr lang="en-US" sz="2400" b="1" dirty="0" err="1">
                <a:latin typeface="UTM Avo" panose="02040603050506020204" pitchFamily="18" charset="0"/>
              </a:rPr>
              <a:t>thông</a:t>
            </a:r>
            <a:r>
              <a:rPr lang="en-US" sz="2400" b="1" dirty="0">
                <a:latin typeface="UTM Avo" panose="02040603050506020204" pitchFamily="18" charset="0"/>
              </a:rPr>
              <a:t> tin </a:t>
            </a:r>
            <a:r>
              <a:rPr lang="en-US" sz="2400" b="1" dirty="0" err="1">
                <a:latin typeface="UTM Avo" panose="02040603050506020204" pitchFamily="18" charset="0"/>
              </a:rPr>
              <a:t>bên</a:t>
            </a:r>
            <a:r>
              <a:rPr lang="en-US" sz="2400" b="1" dirty="0">
                <a:latin typeface="UTM Avo" panose="02040603050506020204" pitchFamily="18" charset="0"/>
              </a:rPr>
              <a:t> </a:t>
            </a:r>
            <a:r>
              <a:rPr lang="en-US" sz="2400" b="1" dirty="0" err="1">
                <a:latin typeface="UTM Avo" panose="02040603050506020204" pitchFamily="18" charset="0"/>
              </a:rPr>
              <a:t>dưới</a:t>
            </a:r>
            <a:r>
              <a:rPr lang="en-US" sz="2400" b="1" dirty="0">
                <a:latin typeface="UTM Avo" panose="02040603050506020204" pitchFamily="18" charset="0"/>
              </a:rPr>
              <a:t>:</a:t>
            </a:r>
          </a:p>
          <a:p>
            <a:r>
              <a:rPr lang="vi-VN" sz="2000" dirty="0">
                <a:latin typeface="UTM Avo" panose="02040603050506020204" pitchFamily="18" charset="0"/>
              </a:rPr>
              <a:t>CÔNG TY TNHH HUẤN LUYỆN AN TOÀN VÀ QUAN TRẮC MÔI TRƯỜNG NAM VIỆT (AN TOÀN NAM VIỆT)</a:t>
            </a:r>
            <a:endParaRPr lang="en-US" sz="2000" dirty="0">
              <a:latin typeface="UTM Avo" panose="02040603050506020204" pitchFamily="18" charset="0"/>
            </a:endParaRPr>
          </a:p>
          <a:p>
            <a:r>
              <a:rPr lang="vi-VN" sz="2000" dirty="0">
                <a:latin typeface="UTM Avo" panose="02040603050506020204" pitchFamily="18" charset="0"/>
              </a:rPr>
              <a:t>Địa chỉ: Lầu 2, số 655 Đường Điện Biên Phủ, Phường 25, Quận Bình Thạnh, Thành phố Hồ Chí Minh, Việt Nam</a:t>
            </a:r>
            <a:endParaRPr lang="en-US" sz="2000" dirty="0">
              <a:latin typeface="UTM Avo" panose="02040603050506020204" pitchFamily="18" charset="0"/>
            </a:endParaRPr>
          </a:p>
          <a:p>
            <a:r>
              <a:rPr lang="en-US" sz="2000" dirty="0">
                <a:latin typeface="UTM Avo" panose="02040603050506020204" pitchFamily="18" charset="0"/>
              </a:rPr>
              <a:t>Hotline 0908.111.791</a:t>
            </a:r>
          </a:p>
          <a:p>
            <a:r>
              <a:rPr lang="en-US" sz="2000" dirty="0">
                <a:latin typeface="UTM Avo" panose="02040603050506020204" pitchFamily="18" charset="0"/>
              </a:rPr>
              <a:t>Website </a:t>
            </a:r>
            <a:r>
              <a:rPr lang="en-US" sz="2000" dirty="0">
                <a:latin typeface="UTM Avo" panose="02040603050506020204" pitchFamily="18" charset="0"/>
                <a:hlinkClick r:id="rId3"/>
              </a:rPr>
              <a:t>https://antoannamviet.com/</a:t>
            </a:r>
            <a:endParaRPr lang="en-US" dirty="0">
              <a:latin typeface="UTM Avo" panose="02040603050506020204" pitchFamily="18" charset="0"/>
            </a:endParaRPr>
          </a:p>
          <a:p>
            <a:r>
              <a:rPr lang="en-US" sz="2000" dirty="0">
                <a:latin typeface="UTM Avo" panose="02040603050506020204" pitchFamily="18" charset="0"/>
              </a:rPr>
              <a:t>Email: Lienhe@</a:t>
            </a:r>
            <a:r>
              <a:rPr lang="en-US" dirty="0">
                <a:latin typeface="UTM Avo" panose="02040603050506020204" pitchFamily="18" charset="0"/>
              </a:rPr>
              <a:t>antoannamviet.com</a:t>
            </a:r>
            <a:endParaRPr lang="en-US" sz="2000" dirty="0">
              <a:latin typeface="UTM Avo" panose="02040603050506020204" pitchFamily="18" charset="0"/>
            </a:endParaRPr>
          </a:p>
        </p:txBody>
      </p:sp>
    </p:spTree>
    <p:extLst>
      <p:ext uri="{BB962C8B-B14F-4D97-AF65-F5344CB8AC3E}">
        <p14:creationId xmlns:p14="http://schemas.microsoft.com/office/powerpoint/2010/main" val="37593309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Class open house presentation">
  <a:themeElements>
    <a:clrScheme name="Custom 14">
      <a:dk1>
        <a:sysClr val="windowText" lastClr="000000"/>
      </a:dk1>
      <a:lt1>
        <a:sysClr val="window" lastClr="FFFFFF"/>
      </a:lt1>
      <a:dk2>
        <a:srgbClr val="445EA2"/>
      </a:dk2>
      <a:lt2>
        <a:srgbClr val="EBEBEB"/>
      </a:lt2>
      <a:accent1>
        <a:srgbClr val="4495A2"/>
      </a:accent1>
      <a:accent2>
        <a:srgbClr val="7CA655"/>
      </a:accent2>
      <a:accent3>
        <a:srgbClr val="DFB240"/>
      </a:accent3>
      <a:accent4>
        <a:srgbClr val="DF8C40"/>
      </a:accent4>
      <a:accent5>
        <a:srgbClr val="DF5D40"/>
      </a:accent5>
      <a:accent6>
        <a:srgbClr val="8760AD"/>
      </a:accent6>
      <a:hlink>
        <a:srgbClr val="DF5D40"/>
      </a:hlink>
      <a:folHlink>
        <a:srgbClr val="8760AD"/>
      </a:folHlink>
    </a:clrScheme>
    <a:fontScheme name="Custom 12">
      <a:majorFont>
        <a:latin typeface="Sagona Book"/>
        <a:ea typeface=""/>
        <a:cs typeface=""/>
      </a:majorFont>
      <a:minorFont>
        <a:latin typeface="Quire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80000" r="-50000" b="180000"/>
          </a:path>
        </a:gradFill>
        <a:gradFill rotWithShape="1">
          <a:gsLst>
            <a:gs pos="0">
              <a:schemeClr val="phClr">
                <a:tint val="80000"/>
                <a:satMod val="300000"/>
              </a:schemeClr>
            </a:gs>
            <a:gs pos="100000">
              <a:schemeClr val="phClr">
                <a:shade val="30000"/>
                <a:satMod val="200000"/>
              </a:schemeClr>
            </a:gs>
          </a:gsLst>
          <a:path path="circle">
            <a:fillToRect l="30000" t="30000" r="70000" b="100000"/>
          </a:path>
        </a:gradFill>
      </a:bgFillStyleLst>
    </a:fmtScheme>
  </a:themeElements>
  <a:objectDefaults>
    <a:spDef>
      <a:spPr>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miter lim="800000"/>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ct val="95000"/>
          </a:lnSpc>
          <a:defRPr/>
        </a:defPPr>
      </a:lstStyle>
    </a:txDef>
  </a:objectDefaults>
  <a:extraClrSchemeLst/>
  <a:extLst>
    <a:ext uri="{05A4C25C-085E-4340-85A3-A5531E510DB2}">
      <thm15:themeFamily xmlns:thm15="http://schemas.microsoft.com/office/thememl/2012/main" name="OpenHousePresentation_Secondary_LH_v3" id="{A38E0FFE-ECDB-44BE-8577-D6512191ACD4}" vid="{4FA1BF9C-2DCC-46C6-8391-41CEACF18DE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426e97fa315356fffbdcd9876fe988c2">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14b8f0def80e6d70ce3def20c90759ae"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589DED2-7065-407C-BB58-BE430B9CE579}">
  <ds:schemaRefs>
    <ds:schemaRef ds:uri="http://schemas.microsoft.com/office/2006/metadata/properties"/>
    <ds:schemaRef ds:uri="http://schemas.microsoft.com/office/infopath/2007/PartnerControls"/>
    <ds:schemaRef ds:uri="71af3243-3dd4-4a8d-8c0d-dd76da1f02a5"/>
  </ds:schemaRefs>
</ds:datastoreItem>
</file>

<file path=customXml/itemProps2.xml><?xml version="1.0" encoding="utf-8"?>
<ds:datastoreItem xmlns:ds="http://schemas.openxmlformats.org/officeDocument/2006/customXml" ds:itemID="{4821F24C-180F-49A0-B2F6-EF47009CB8A4}">
  <ds:schemaRefs>
    <ds:schemaRef ds:uri="http://schemas.microsoft.com/sharepoint/v3/contenttype/forms"/>
  </ds:schemaRefs>
</ds:datastoreItem>
</file>

<file path=customXml/itemProps3.xml><?xml version="1.0" encoding="utf-8"?>
<ds:datastoreItem xmlns:ds="http://schemas.openxmlformats.org/officeDocument/2006/customXml" ds:itemID="{EAD028AE-289C-417E-80B6-3EEF5A68A5B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Back to school night presentation</Template>
  <TotalTime>154</TotalTime>
  <Words>3151</Words>
  <Application>Microsoft Office PowerPoint</Application>
  <PresentationFormat>Custom</PresentationFormat>
  <Paragraphs>125</Paragraphs>
  <Slides>28</Slides>
  <Notes>9</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28</vt:i4>
      </vt:variant>
    </vt:vector>
  </HeadingPairs>
  <TitlesOfParts>
    <vt:vector size="38" baseType="lpstr">
      <vt:lpstr>Arial</vt:lpstr>
      <vt:lpstr>Century Gothic</vt:lpstr>
      <vt:lpstr>Courier New</vt:lpstr>
      <vt:lpstr>Open Sans</vt:lpstr>
      <vt:lpstr>Quire Sans</vt:lpstr>
      <vt:lpstr>Sagona Book</vt:lpstr>
      <vt:lpstr>Söhne</vt:lpstr>
      <vt:lpstr>UTM Aptima</vt:lpstr>
      <vt:lpstr>UTM Avo</vt:lpstr>
      <vt:lpstr>Class open house presentation</vt:lpstr>
      <vt:lpstr>SẢN XUẤT CAO SU</vt:lpstr>
      <vt:lpstr>Một số vụ tai nạn trong nhà máy sản xuất cao su</vt:lpstr>
      <vt:lpstr>Tóm tắt bài học</vt:lpstr>
      <vt:lpstr>Chế biến để loại bỏ tạp chất và tăng độ đồng nhất của chất lỏng cao su</vt:lpstr>
      <vt:lpstr>Chế biến để loại bỏ tạp chất và tăng độ đồng nhất của chất lỏng cao su</vt:lpstr>
      <vt:lpstr>Chế biến để loại bỏ tạp chất và tăng độ đồng nhất của chất lỏng cao su</vt:lpstr>
      <vt:lpstr>Chế biến để loại bỏ tạp chất và tăng độ đồng nhất của chất lỏng cao su</vt:lpstr>
      <vt:lpstr>Chế biến để loại bỏ tạp chất và tăng độ đồng nhất của chất lỏng cao su</vt:lpstr>
      <vt:lpstr>Chế biến để loại bỏ tạp chất và tăng độ đồng nhất của chất lỏng cao su</vt:lpstr>
      <vt:lpstr>Vận hành lò sấy chất lỏng cao su</vt:lpstr>
      <vt:lpstr>Vận hành lò sấy chất lỏng cao su</vt:lpstr>
      <vt:lpstr>Vận hành lò sấy chất lỏng cao su</vt:lpstr>
      <vt:lpstr>Vận hành lò sấy chất lỏng cao su</vt:lpstr>
      <vt:lpstr>Vận hành lò sấy chất lỏng cao su</vt:lpstr>
      <vt:lpstr>Vận hành lò sấy chất lỏng cao su</vt:lpstr>
      <vt:lpstr>Vận hành máy ép khuôn bằng chất lỏng cao su để cho ra các sản phẩm cuối cùng</vt:lpstr>
      <vt:lpstr>Vận hành máy ép khuôn bằng chất lỏng cao su để cho ra các sản phẩm cuối cùng</vt:lpstr>
      <vt:lpstr>Vận hành máy ép khuôn bằng chất lỏng cao su để cho ra các sản phẩm cuối cùng</vt:lpstr>
      <vt:lpstr>Vận hành máy ép khuôn bằng chất lỏng cao su để cho ra các sản phẩm cuối cùng</vt:lpstr>
      <vt:lpstr>Vận hành máy ép khuôn bằng chất lỏng cao su để cho ra các sản phẩm cuối cùng</vt:lpstr>
      <vt:lpstr>Vận hành máy ép khuôn bằng chất lỏng cao su để cho ra các sản phẩm cuối cùng</vt:lpstr>
      <vt:lpstr>Kiểm tra chất lượng sản phẩm cao su</vt:lpstr>
      <vt:lpstr>Kiểm tra chất lượng sản phẩm cao su</vt:lpstr>
      <vt:lpstr>Kiểm tra chất lượng sản phẩm cao su</vt:lpstr>
      <vt:lpstr>Kiểm tra chất lượng sản phẩm cao su</vt:lpstr>
      <vt:lpstr>Kiểm tra chất lượng sản phẩm cao su</vt:lpstr>
      <vt:lpstr>Kiểm tra chất lượng sản phẩm cao su</vt:lpstr>
      <vt:lpstr>Cảm ơn các bạn đã theo dõi</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SẢN XUẤT Ô TÔ</dc:title>
  <dc:creator>An Toàn Nam Việt</dc:creator>
  <cp:lastModifiedBy>nguyenngoctao001@gmail.com</cp:lastModifiedBy>
  <cp:revision>18</cp:revision>
  <dcterms:created xsi:type="dcterms:W3CDTF">2024-03-23T04:43:33Z</dcterms:created>
  <dcterms:modified xsi:type="dcterms:W3CDTF">2024-04-02T02:04:54Z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