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GIẤY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99C1FEE-3D7F-BCB4-87C7-F837C95ADA2D}"/>
              </a:ext>
            </a:extLst>
          </p:cNvPr>
          <p:cNvPicPr>
            <a:picLocks noChangeAspect="1"/>
          </p:cNvPicPr>
          <p:nvPr/>
        </p:nvPicPr>
        <p:blipFill>
          <a:blip r:embed="rId4"/>
          <a:stretch>
            <a:fillRect/>
          </a:stretch>
        </p:blipFill>
        <p:spPr>
          <a:xfrm>
            <a:off x="4438228" y="3933056"/>
            <a:ext cx="3101828" cy="310182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giấy</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lĩnh vực sản xuất giấy, những vụ tai nạn lao động không chỉ gây tổn thất về người mà còn ảnh hưởng nghiêm trọng đến quá trình sản xuất và danh tiếng của nhà máy</a:t>
            </a:r>
            <a:r>
              <a:rPr lang="en-US" sz="2000" dirty="0">
                <a:ea typeface="+mn-lt"/>
                <a:cs typeface="+mn-lt"/>
              </a:rPr>
              <a:t>:</a:t>
            </a:r>
            <a:endParaRPr lang="en-US" dirty="0"/>
          </a:p>
          <a:p>
            <a:pPr marL="730885" lvl="1" indent="-304165"/>
            <a:r>
              <a:rPr lang="en-US" i="0" dirty="0">
                <a:solidFill>
                  <a:srgbClr val="0D0D0D"/>
                </a:solidFill>
                <a:effectLst/>
                <a:latin typeface="Söhne"/>
              </a:rPr>
              <a:t>Tai </a:t>
            </a:r>
            <a:r>
              <a:rPr lang="en-US" i="0" dirty="0" err="1">
                <a:solidFill>
                  <a:srgbClr val="0D0D0D"/>
                </a:solidFill>
                <a:effectLst/>
                <a:latin typeface="Söhne"/>
              </a:rPr>
              <a:t>Nạn</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endParaRPr lang="en-US" i="0" dirty="0">
              <a:solidFill>
                <a:srgbClr val="0D0D0D"/>
              </a:solidFill>
              <a:effectLst/>
              <a:latin typeface="Söhne"/>
            </a:endParaRPr>
          </a:p>
          <a:p>
            <a:pPr marL="730885" lvl="1" indent="-304165"/>
            <a:r>
              <a:rPr lang="vi-VN" dirty="0"/>
              <a:t>Nguy Cơ Nổ Hóa Chất và Cháy Nổ</a:t>
            </a:r>
            <a:endParaRPr lang="en-US" dirty="0">
              <a:solidFill>
                <a:srgbClr val="0D0D0D"/>
              </a:solidFill>
              <a:latin typeface="Söhne"/>
            </a:endParaRPr>
          </a:p>
          <a:p>
            <a:pPr marL="730885" lvl="1" indent="-304165"/>
            <a:r>
              <a:rPr lang="en-US" dirty="0"/>
              <a:t>Tai </a:t>
            </a:r>
            <a:r>
              <a:rPr lang="en-US" dirty="0" err="1"/>
              <a:t>Nạn</a:t>
            </a:r>
            <a:r>
              <a:rPr lang="en-US" dirty="0"/>
              <a:t> Giao Thông </a:t>
            </a:r>
            <a:r>
              <a:rPr lang="en-US" dirty="0" err="1"/>
              <a:t>Nội</a:t>
            </a:r>
            <a:r>
              <a:rPr lang="en-US" dirty="0"/>
              <a:t> </a:t>
            </a:r>
            <a:r>
              <a:rPr lang="en-US" dirty="0" err="1"/>
              <a:t>Bộ</a:t>
            </a:r>
            <a:endParaRPr lang="en-US" dirty="0">
              <a:solidFill>
                <a:srgbClr val="0D0D0D"/>
              </a:solidFill>
              <a:latin typeface="Söhne"/>
            </a:endParaRPr>
          </a:p>
          <a:p>
            <a:pPr marL="730885" lvl="1" indent="-304165"/>
            <a:r>
              <a:rPr lang="en-US" dirty="0" err="1"/>
              <a:t>Khía</a:t>
            </a:r>
            <a:r>
              <a:rPr lang="en-US" dirty="0"/>
              <a:t> </a:t>
            </a:r>
            <a:r>
              <a:rPr lang="en-US" dirty="0" err="1"/>
              <a:t>Cạnh</a:t>
            </a:r>
            <a:r>
              <a:rPr lang="en-US" dirty="0"/>
              <a:t> An </a:t>
            </a:r>
            <a:r>
              <a:rPr lang="en-US" dirty="0" err="1"/>
              <a:t>Toàn</a:t>
            </a:r>
            <a:r>
              <a:rPr lang="en-US" dirty="0"/>
              <a:t> Lao </a:t>
            </a:r>
            <a:r>
              <a:rPr lang="en-US" dirty="0" err="1"/>
              <a:t>Động</a:t>
            </a:r>
            <a:r>
              <a:rPr lang="en-US" dirty="0"/>
              <a:t> </a:t>
            </a:r>
            <a:r>
              <a:rPr lang="en-US" dirty="0" err="1"/>
              <a:t>và</a:t>
            </a:r>
            <a:r>
              <a:rPr lang="en-US" dirty="0"/>
              <a:t> </a:t>
            </a:r>
            <a:r>
              <a:rPr lang="en-US" dirty="0" err="1"/>
              <a:t>Đào</a:t>
            </a:r>
            <a:r>
              <a:rPr lang="en-US" dirty="0"/>
              <a:t> </a:t>
            </a:r>
            <a:r>
              <a:rPr lang="en-US" dirty="0" err="1"/>
              <a:t>Tạo</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nghiền</a:t>
            </a:r>
            <a:r>
              <a:rPr lang="en-US" dirty="0"/>
              <a:t> </a:t>
            </a:r>
            <a:r>
              <a:rPr lang="en-US" dirty="0" err="1"/>
              <a:t>gỗ</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làm</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và</a:t>
            </a:r>
            <a:r>
              <a:rPr lang="en-US" dirty="0"/>
              <a:t> </a:t>
            </a:r>
            <a:r>
              <a:rPr lang="en-US" dirty="0" err="1"/>
              <a:t>làm</a:t>
            </a:r>
            <a:r>
              <a:rPr lang="en-US" dirty="0"/>
              <a:t> </a:t>
            </a:r>
            <a:r>
              <a:rPr lang="en-US" dirty="0" err="1"/>
              <a:t>trắng</a:t>
            </a:r>
            <a:r>
              <a:rPr lang="en-US" dirty="0"/>
              <a:t> </a:t>
            </a:r>
            <a:r>
              <a:rPr lang="en-US" dirty="0" err="1"/>
              <a:t>hỗn</a:t>
            </a:r>
            <a:r>
              <a:rPr lang="en-US" dirty="0"/>
              <a:t> </a:t>
            </a:r>
            <a:r>
              <a:rPr lang="en-US" dirty="0" err="1"/>
              <a:t>hợp</a:t>
            </a:r>
            <a:r>
              <a:rPr lang="en-US" dirty="0"/>
              <a:t> </a:t>
            </a:r>
            <a:r>
              <a:rPr lang="en-US" dirty="0" err="1"/>
              <a:t>giấy</a:t>
            </a:r>
            <a:r>
              <a:rPr lang="en-US" dirty="0"/>
              <a:t> </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cán</a:t>
            </a:r>
            <a:r>
              <a:rPr lang="en-US" dirty="0"/>
              <a:t> </a:t>
            </a:r>
            <a:r>
              <a:rPr lang="en-US" dirty="0" err="1"/>
              <a:t>lớp</a:t>
            </a:r>
            <a:r>
              <a:rPr lang="en-US" dirty="0"/>
              <a:t> </a:t>
            </a:r>
            <a:r>
              <a:rPr lang="en-US" dirty="0" err="1"/>
              <a:t>hỗn</a:t>
            </a:r>
            <a:r>
              <a:rPr lang="en-US" dirty="0"/>
              <a:t> </a:t>
            </a:r>
            <a:r>
              <a:rPr lang="en-US" dirty="0" err="1"/>
              <a:t>hợp</a:t>
            </a:r>
            <a:r>
              <a:rPr lang="en-US" dirty="0"/>
              <a:t> </a:t>
            </a:r>
            <a:r>
              <a:rPr lang="en-US" dirty="0" err="1"/>
              <a:t>giấy</a:t>
            </a:r>
            <a:r>
              <a:rPr lang="en-US" dirty="0"/>
              <a:t> </a:t>
            </a:r>
            <a:r>
              <a:rPr lang="en-US" dirty="0" err="1"/>
              <a:t>và</a:t>
            </a:r>
            <a:r>
              <a:rPr lang="en-US" dirty="0"/>
              <a:t> </a:t>
            </a:r>
            <a:r>
              <a:rPr lang="en-US" dirty="0" err="1"/>
              <a:t>sấy</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làm</a:t>
            </a:r>
            <a:r>
              <a:rPr lang="en-US" dirty="0"/>
              <a:t> </a:t>
            </a:r>
            <a:r>
              <a:rPr lang="en-US" dirty="0" err="1"/>
              <a:t>phẳng</a:t>
            </a:r>
            <a:r>
              <a:rPr lang="en-US" dirty="0"/>
              <a:t> </a:t>
            </a:r>
            <a:r>
              <a:rPr lang="en-US" dirty="0" err="1"/>
              <a:t>bề</a:t>
            </a:r>
            <a:r>
              <a:rPr lang="en-US" dirty="0"/>
              <a:t> </a:t>
            </a:r>
            <a:r>
              <a:rPr lang="en-US" dirty="0" err="1"/>
              <a:t>mặt</a:t>
            </a:r>
            <a:r>
              <a:rPr lang="en-US" dirty="0"/>
              <a:t> </a:t>
            </a:r>
            <a:r>
              <a:rPr lang="en-US" dirty="0" err="1"/>
              <a:t>giấy</a:t>
            </a:r>
            <a:endParaRPr lang="vi-VN" dirty="0"/>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giấy thành phẩ</a:t>
            </a:r>
            <a:r>
              <a:rPr lang="en-US" dirty="0"/>
              <a:t>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Trong quá trình vận hành máy nghiền gỗ để chuẩn bị sản xuất giấy, công việc đòi hỏi sự chuyên sâu và chính xác. Mục tiêu chính của quy trình này là tạo ra nguyên liệu gỗ tinh khiết và phù hợp để chế biến thành bột gỗ, một bước quan trọng trong sản xuất giấy.</a:t>
            </a:r>
          </a:p>
          <a:p>
            <a:pPr algn="l"/>
            <a:r>
              <a:rPr lang="vi-VN" b="0" i="0" dirty="0">
                <a:effectLst/>
                <a:latin typeface="Open Sans" panose="020B0606030504020204" pitchFamily="34" charset="0"/>
              </a:rPr>
              <a:t>Công nhân vận hành máy nghiền gỗ cần có kiến thức vững về cả máy móc và quy trình sản xuất. Họ phải đảm bảo rằng nguyên liệu đầu vào, thường là các khúc gỗ, được đưa vào máy một cách đồng đều và không chứa tạp chất.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03B2D75-D1E7-D396-93C9-AED64B6311E0}"/>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Trong quá trình vận hành máy nghiền gỗ để chuẩn bị sản xuất giấy, có nhiều rủi ro về tai nạn mà công nhân cần phải đề phòng. Một số tai nạn thường gặp bao gồm sự cố máy, chấn thương do xử lý nguyên liệu, và nguy cơ hỏa hoạn.</a:t>
            </a:r>
          </a:p>
          <a:p>
            <a:pPr algn="l"/>
            <a:r>
              <a:rPr lang="vi-VN" b="0" i="0" dirty="0">
                <a:effectLst/>
                <a:latin typeface="Open Sans" panose="020B0606030504020204" pitchFamily="34" charset="0"/>
              </a:rPr>
              <a:t>Các sự cố máy, như mất điện, hỏng hóc cảm biến hoặc bị kẹt giữa quy trình sản xuất, có thể dẫn đến tình huống nguy hiểm. Để ngăn chặn điều này, công nhân cần được đào tạo để xử lý những tình huống này một cách nhanh chóng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E7180B-735C-DCEE-A51A-B16B8D1A658B}"/>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Tai nạn khi vận hành máy nghiền gỗ trong quá trình chuẩn bị sản xuất giấy có thể xuất phát từ nhiều nguyên nhân. Một trong những nguyên nhân chính là sự thiếu hiểu biết và kinh nghiệm của nhân viên. Công nhân không đủ kinh nghiệm có thể gặp khó khăn trong việc nhận diện và ứng phó với các vấn đề xuất hiện trong quá trình vận hành máy.</a:t>
            </a:r>
          </a:p>
          <a:p>
            <a:pPr algn="l"/>
            <a:r>
              <a:rPr lang="vi-VN" b="0" i="0" dirty="0">
                <a:effectLst/>
                <a:latin typeface="Open Sans" panose="020B0606030504020204" pitchFamily="34" charset="0"/>
              </a:rPr>
              <a:t>Nguyên nhân khác có thể là do quy trình đào tạo không đầy đủ hoặc không hiệu quả. Công nhân cần được đào tạo đầy đủ về cách sử dụng máy, biện pháp an toàn và cách ứng phó với tình huống khẩn cấp để giảm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875A51-B588-D93D-A9E3-64FEE3179022}"/>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r>
              <a:rPr lang="vi-VN" b="0" i="0" dirty="0">
                <a:effectLst/>
                <a:latin typeface="Söhne"/>
              </a:rPr>
              <a:t>Để đảm bảo an toàn lao động khi vận hành máy nghiền gỗ trong quá trình chuẩn bị sản xuất giấy, các biện pháp phòng tránh là quan trọng. Huấn luyện an toàn lao động đóng vai trò quan trọng trong việc giảm nguy cơ tai nạn.</a:t>
            </a:r>
          </a:p>
          <a:p>
            <a:r>
              <a:rPr lang="vi-VN" b="0" i="0" dirty="0">
                <a:effectLst/>
                <a:latin typeface="Söhne"/>
              </a:rPr>
              <a:t>Đầu tiên, công nhân cần được huấn luyện đầy đủ về cách sử dụng máy một cách an toàn. Huấn luyện này không chỉ bao gồm việc họ hiểu rõ về các chức năng và cách vận hành máy, mà còn cung cấp thông tin về các biện pháp an toàn cụ thể mà họ cần tuân thủ.</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B0AED09-CD77-1085-A90F-5E9757630874}"/>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nghiền gỗ là yếu tố quan trọng trong bảo đảm sự an toàn và hiệu quả của quá trình chuẩn bị sản xuất giấy. Các công nhân cần tuân thủ các quy tắc an toàn nhất định để giảm nguy cơ tai nạn.</a:t>
            </a:r>
          </a:p>
          <a:p>
            <a:pPr algn="l"/>
            <a:r>
              <a:rPr lang="vi-VN" b="0" i="0" dirty="0">
                <a:effectLst/>
                <a:latin typeface="Open Sans" panose="020B0606030504020204" pitchFamily="34" charset="0"/>
              </a:rPr>
              <a:t>Quy định bao gồm việc đeo đủ trang bảo hộ cá nhân như mũ bảo hiểm, kính bảo hộ, và áo chống nhiệt độ. Các nhân viên cũng cần được đào tạo về cách sử dụng đúng các thiết bị này và hiểu rõ về tầm quan trọng của việc tuân thủ quy tắc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E7FBD38-766B-C5EE-F431-3D3A41AD1A33}"/>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nghiền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gỗ</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nghiền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gỗ</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giấy</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nghiền gỗ là một khía cạnh quan trọng của an toàn lao động. Trong trường hợp xảy ra sự cố, công nhân cần tự tin và biết cách ứng phó để giảm thiểu nguy cơ tổn thương.</a:t>
            </a:r>
          </a:p>
          <a:p>
            <a:pPr algn="l"/>
            <a:r>
              <a:rPr lang="vi-VN" b="0" i="0" dirty="0">
                <a:effectLst/>
                <a:latin typeface="Open Sans" panose="020B0606030504020204" pitchFamily="34" charset="0"/>
              </a:rPr>
              <a:t>Trước hết, công nhân cần có kiến thức đầy đủ về vị trí và cách sử dụng các thiết bị an toàn như bảng điều khiển máy và hệ thống cảnh báo. Trong trường hợp máy gặp sự cố, việc tắt máy và kích hoạt hệ thống báo động sẽ giúp ngăn chặn nguy cơ lan rộng.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904B5B-33FC-C817-5D7A-C2C06562B64B}"/>
              </a:ext>
            </a:extLst>
          </p:cNvPr>
          <p:cNvPicPr>
            <a:picLocks noChangeAspect="1"/>
          </p:cNvPicPr>
          <p:nvPr/>
        </p:nvPicPr>
        <p:blipFill>
          <a:blip r:embed="rId3"/>
          <a:stretch>
            <a:fillRect/>
          </a:stretch>
        </p:blipFill>
        <p:spPr>
          <a:xfrm>
            <a:off x="-1034380" y="2924944"/>
            <a:ext cx="4968552" cy="496855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vi-VN" b="0" i="0" dirty="0">
                <a:effectLst/>
                <a:latin typeface="Open Sans" panose="020B0606030504020204" pitchFamily="34" charset="0"/>
              </a:rPr>
              <a:t>Trong quá trình vận hành máy loại bỏ tạp chất và làm trắng hỗn hợp giấy, các chuyên gia cần phải thực hiện một loạt các công việc chính để đảm bảo quá trình sản xuất diễn ra hiệu quả và đạt được chất lượng sản phẩm mong muốn.</a:t>
            </a:r>
          </a:p>
          <a:p>
            <a:pPr algn="l"/>
            <a:r>
              <a:rPr lang="vi-VN" b="0" i="0" dirty="0">
                <a:effectLst/>
                <a:latin typeface="Open Sans" panose="020B0606030504020204" pitchFamily="34" charset="0"/>
              </a:rPr>
              <a:t>Một số đặc điểm công việc quan trọng bao gồm quá trình loại bỏ tạp chất từ nguyên liệu đầu vào. Điều này đòi hỏi sự chính xác và hiệu suất cao từ máy, đồng thời đảm bảo rằng mọi tạp chất không mong muốn đã được loại bỏ hoàn toàn. Các thao tác này yêu cầu sự kiểm soát kỹ thuật cao để tránh ảnh hưởng đến chất lượng cuối cùng của sản phẩm giấy.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DD690B6-872E-AF10-6F1A-A3339A16D9A9}"/>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vi-VN" b="0" i="0" dirty="0">
                <a:effectLst/>
                <a:latin typeface="Open Sans" panose="020B0606030504020204" pitchFamily="34" charset="0"/>
              </a:rPr>
              <a:t>Trong quá trình vận hành máy loại bỏ tạp chất và làm trắng hỗn hợp giấy, có một số dạng tai nạn mà ngành sản xuất giấy cần đặc biệt chú ý và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phổ biến là tai nạn hóa chất, khi các chất xử lý giấy có thể gây nguy hiểm nếu không được sử dụng hoặc lưu trữ đúng cách. Điều này đòi hỏi nhân viên phải tuân thủ nghiêm ngặt các biện pháp an toàn và sử dụng trang thiết bị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EF5BF89-43BB-430A-4E47-5B0C1FCD094F}"/>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74995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trắng</a:t>
            </a:r>
            <a:r>
              <a:rPr lang="en-US" b="0" i="0" dirty="0">
                <a:effectLst/>
                <a:latin typeface="Open Sans" panose="020B0606030504020204" pitchFamily="34" charset="0"/>
              </a:rPr>
              <a:t> </a:t>
            </a:r>
            <a:r>
              <a:rPr lang="en-US" b="0" i="0" dirty="0" err="1">
                <a:effectLst/>
                <a:latin typeface="Open Sans" panose="020B0606030504020204" pitchFamily="34" charset="0"/>
              </a:rPr>
              <a:t>hỗn</a:t>
            </a:r>
            <a:r>
              <a:rPr lang="en-US" b="0" i="0" dirty="0">
                <a:effectLst/>
                <a:latin typeface="Open Sans" panose="020B0606030504020204" pitchFamily="34" charset="0"/>
              </a:rPr>
              <a:t> </a:t>
            </a:r>
            <a:r>
              <a:rPr lang="en-US" b="0" i="0" dirty="0" err="1">
                <a:effectLst/>
                <a:latin typeface="Open Sans" panose="020B0606030504020204" pitchFamily="34" charset="0"/>
              </a:rPr>
              <a:t>hợp</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phát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khía</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poten</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kinh</a:t>
            </a:r>
            <a:r>
              <a:rPr lang="en-US" b="0" i="0" dirty="0">
                <a:effectLst/>
                <a:latin typeface="Open Sans" panose="020B0606030504020204" pitchFamily="34" charset="0"/>
              </a:rPr>
              <a:t> </a:t>
            </a:r>
            <a:r>
              <a:rPr lang="en-US" b="0" i="0" dirty="0" err="1">
                <a:effectLst/>
                <a:latin typeface="Open Sans" panose="020B0606030504020204" pitchFamily="34" charset="0"/>
              </a:rPr>
              <a:t>nghiệm</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thuật</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sai</a:t>
            </a:r>
            <a:r>
              <a:rPr lang="en-US" b="0" i="0" dirty="0">
                <a:effectLst/>
                <a:latin typeface="Open Sans" panose="020B0606030504020204" pitchFamily="34" charset="0"/>
              </a:rPr>
              <a:t> </a:t>
            </a:r>
            <a:r>
              <a:rPr lang="en-US" b="0" i="0" dirty="0" err="1">
                <a:effectLst/>
                <a:latin typeface="Open Sans" panose="020B0606030504020204" pitchFamily="34" charset="0"/>
              </a:rPr>
              <a:t>lầm</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3124A5D-DD47-DA3E-F897-4124FB1CF566}"/>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vi-VN" b="0" i="0" dirty="0">
                <a:effectLst/>
                <a:latin typeface="Open Sans" panose="020B0606030504020204" pitchFamily="34" charset="0"/>
              </a:rPr>
              <a:t>Để đảm bảo an toàn trong quá trình vận hành máy loại bỏ tạp chất và làm trắng hỗn hợp giấy, việc thực hiện biện pháp phòng tránh tai nạn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đào tạo nhân viên về quy trình làm việc và các biện pháp an toàn là chìa khóa. Nhân viên cần được thông tin đầy đủ về rủi ro poten, cũng như kỹ năng và kinh nghiệm cần thiết để đối mặt với các tình huống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E791071-E470-4C43-6E67-1896BCDBCD3D}"/>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vi-VN" b="0" i="0" dirty="0">
                <a:effectLst/>
                <a:latin typeface="Open Sans" panose="020B0606030504020204" pitchFamily="34" charset="0"/>
              </a:rPr>
              <a:t>Quy định an toàn lao động khi vận hành máy loại bỏ tạp chất và làm trắng hỗn hợp giấy đóng vai trò quan trọng trong bảo vệ nhân viên và duy trì môi trường làm việc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cần mô tả rõ về việc sử dụng trang thiết bị bảo hộ cá nhân, bao gồm khẩu trang, kính bảo hộ, và găng tay, để giảm thiểu tiếp xúc với các chất hóa học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70F54B7-8E0F-80BB-1FF6-EAD89BE39A70}"/>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4619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loại</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bỏ</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trắng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giấy</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trắng</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sz="2000" dirty="0"/>
              <a:t>:</a:t>
            </a:r>
          </a:p>
          <a:p>
            <a:pPr algn="l"/>
            <a:r>
              <a:rPr lang="vi-VN" b="0" i="0" dirty="0">
                <a:effectLst/>
                <a:latin typeface="Open Sans" panose="020B0606030504020204" pitchFamily="34" charset="0"/>
              </a:rPr>
              <a:t>Xử lý tình huống tai nạn khẩn cấp trong quá trình vận hành máy loại bỏ tạp chất và làm trắng hỗn hợp giấy đòi hỏi sự chuẩn bị kỹ lưỡng và phản ứng nhanh chóng.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xảy ra tai nạn, việc đảm bảo an toàn của nhân viên là ưu tiên hàng đầu. Cần có một hệ thống báo động và kế hoạch di tản hiệu quả để đảm bảo mọi người có thể rời khỏi khu vực nguy hiểm một cách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D8D06D7-DC30-16EE-34DF-7C003ACD7F42}"/>
              </a:ext>
            </a:extLst>
          </p:cNvPr>
          <p:cNvPicPr>
            <a:picLocks noChangeAspect="1"/>
          </p:cNvPicPr>
          <p:nvPr/>
        </p:nvPicPr>
        <p:blipFill>
          <a:blip r:embed="rId3"/>
          <a:stretch>
            <a:fillRect/>
          </a:stretch>
        </p:blipFill>
        <p:spPr>
          <a:xfrm>
            <a:off x="7565887" y="1916832"/>
            <a:ext cx="2673673" cy="267367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Việc vận hành máy cán lớp hỗn hợp giấy và sấy giấy đòi hỏi sự chuyên nghiệp và tập trung từ người làm việc. Quy trình này bao gồm nhiều bước chính để đảm bảo sản phẩm cuối cùng đạt được chất lượng và đặc tính mong muốn.</a:t>
            </a:r>
          </a:p>
          <a:p>
            <a:pPr algn="l"/>
            <a:r>
              <a:rPr lang="vi-VN" b="0" i="0" dirty="0">
                <a:effectLst/>
                <a:latin typeface="Open Sans" panose="020B0606030504020204" pitchFamily="34" charset="0"/>
              </a:rPr>
              <a:t>Trước hết, người vận hành máy cần kiểm tra và chuẩn bị nguyên liệu, đảm bảo chúng đáp ứng các tiêu chuẩn chất lượng. Sau đó, họ cần cài đặt máy theo thông số kỹ thuật chính xác, bao gồm áp suất và nhiệt độ, để đảm bảo quá trình vận hành ổn định.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DB6DF4B-0DF9-1E20-3FF2-9B73F86C46C7}"/>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cán lớp hỗn hợp giấy và sấy giấy, có một số rủi ro liên quan đến tai nạn mà nhân viên cần phải lưu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dạng tai nạn thường gặp bao gồm sự cố cơ điện, cháy nổ do nhiệt độ và áp suất không kiểm soát, và rủi ro về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478BCD3-DDDB-EA61-45AB-3DDE02851C5F}"/>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cán lớp hỗn hợp giấy và sấy giấy có thể bắt nguồn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kiểm soát và theo dõi chặt chẽ về thông số kỹ thuật, như áp suất và nhiệt độ,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45C87C-B6E9-41B2-F297-1F04D236B8E2}"/>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phòng tránh tai nạn khi vận hành máy cán lớp hỗn hợp giấy và sấy giấy, cần thực hiện một loạt biện pháp an toàn. Đầu tiên, đảm bảo rằng nhân viên được đào tạo đầy đủ về quy trình làm việc và an toàn lao động. Họ cần nắm vững kiến thức về cách kiểm soát áp suất, nhiệt độ, và các thông số kỹ thuật khác của máy.</a:t>
            </a:r>
          </a:p>
          <a:p>
            <a:pPr algn="l"/>
            <a:r>
              <a:rPr lang="vi-VN" b="0" i="0" dirty="0">
                <a:effectLst/>
                <a:latin typeface="Open Sans" panose="020B0606030504020204" pitchFamily="34" charset="0"/>
              </a:rPr>
              <a:t>Kiểm soát chặt chẽ hệ thống điện là quan trọng để ngăn chặn tai nạn cơ điện. Thường xuyên kiểm tra và bảo dưỡng hệ thống này giúp tránh được sự cố không mong muốn và giảm rủi ro cháy nổ.</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4F89870-C1A7-C266-AACE-36CC481CDA4C}"/>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cán lớp hỗn hợp giấy và sấy giấy đóng vai trò quan trọng trong bảo vệ nhân viên và duy trì quy trình sản xuất ổn định.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cần tuân thủ các quy tắc an toàn nghiêm túc, đặc biệt là đeo đủ trang thiết bị bảo vệ cá nhân như kính bảo hộ và mũ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32B9A0-9BD8-A1CB-39EC-95BBCDFF5F70}"/>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cán</a:t>
            </a:r>
            <a:r>
              <a:rPr lang="en-US" dirty="0">
                <a:latin typeface="UTM Aptima" panose="02040603050506020204" pitchFamily="18" charset="0"/>
              </a:rPr>
              <a:t> </a:t>
            </a:r>
            <a:r>
              <a:rPr lang="en-US" dirty="0" err="1">
                <a:latin typeface="UTM Aptima" panose="02040603050506020204" pitchFamily="18" charset="0"/>
              </a:rPr>
              <a:t>lớp</a:t>
            </a:r>
            <a:r>
              <a:rPr lang="en-US" dirty="0">
                <a:latin typeface="UTM Aptima" panose="02040603050506020204" pitchFamily="18" charset="0"/>
              </a:rPr>
              <a:t> </a:t>
            </a:r>
            <a:r>
              <a:rPr lang="en-US" dirty="0" err="1">
                <a:latin typeface="UTM Aptima" panose="02040603050506020204" pitchFamily="18" charset="0"/>
              </a:rPr>
              <a:t>hỗn</a:t>
            </a:r>
            <a:r>
              <a:rPr lang="en-US" dirty="0">
                <a:latin typeface="UTM Aptima" panose="02040603050506020204" pitchFamily="18" charset="0"/>
              </a:rPr>
              <a:t> </a:t>
            </a:r>
            <a:r>
              <a:rPr lang="en-US" dirty="0" err="1">
                <a:latin typeface="UTM Aptima" panose="02040603050506020204" pitchFamily="18" charset="0"/>
              </a:rPr>
              <a:t>hợp</a:t>
            </a:r>
            <a:r>
              <a:rPr lang="en-US" dirty="0">
                <a:latin typeface="UTM Aptima" panose="02040603050506020204" pitchFamily="18" charset="0"/>
              </a:rPr>
              <a:t> </a:t>
            </a:r>
            <a:r>
              <a:rPr lang="en-US" dirty="0" err="1">
                <a:latin typeface="UTM Aptima" panose="02040603050506020204" pitchFamily="18" charset="0"/>
              </a:rPr>
              <a:t>giấy</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giấy</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cán</a:t>
            </a:r>
            <a:r>
              <a:rPr lang="en-US" b="1" i="0" dirty="0">
                <a:effectLst/>
                <a:latin typeface="Open Sans" panose="020B0606030504020204" pitchFamily="34" charset="0"/>
              </a:rPr>
              <a:t> </a:t>
            </a:r>
            <a:r>
              <a:rPr lang="en-US" b="1" i="0" dirty="0" err="1">
                <a:effectLst/>
                <a:latin typeface="Open Sans" panose="020B0606030504020204" pitchFamily="34" charset="0"/>
              </a:rPr>
              <a:t>lớp</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giấy</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giấy</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máy cán lớp hỗn hợp giấy và sấy giấy đòi hỏi sự phản ứng nhanh chóng và chính xác từ nhân viên. Trong trường hợp sự cố cơ điện hoặc nhiệt độ, việc ngừng máy ngay lập tức là quan trọng để ngăn chặn rủi ro cháy nổ.</a:t>
            </a:r>
          </a:p>
          <a:p>
            <a:pPr algn="l"/>
            <a:r>
              <a:rPr lang="vi-VN" b="0" i="0" dirty="0">
                <a:effectLst/>
                <a:latin typeface="Open Sans" panose="020B0606030504020204" pitchFamily="34" charset="0"/>
              </a:rPr>
              <a:t>Nhân viên cần được đào tạo về các biện pháp an toàn khẩn cấp và cách sử dụng các thiết bị chữa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0873FF-975C-78A9-DC9B-7850229DDCD3}"/>
              </a:ext>
            </a:extLst>
          </p:cNvPr>
          <p:cNvPicPr>
            <a:picLocks noChangeAspect="1"/>
          </p:cNvPicPr>
          <p:nvPr/>
        </p:nvPicPr>
        <p:blipFill>
          <a:blip r:embed="rId3"/>
          <a:stretch>
            <a:fillRect/>
          </a:stretch>
        </p:blipFill>
        <p:spPr>
          <a:xfrm>
            <a:off x="-1034380" y="2155776"/>
            <a:ext cx="6048672" cy="604867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Trong quá trình vận hành máy làm phẳng bề mặt giấy, các kỹ thuật viên phải chú ý đến nhiều đặc điểm quan trọng để đảm bảo hiệu suất và chất lượng sản phẩm. Máy làm phẳng giấy thường được thiết kế với nhiều bộ phận chính như bàn làm việc, trục lăn, hệ thống điều khiển và các thiết bị khác.</a:t>
            </a:r>
          </a:p>
          <a:p>
            <a:pPr algn="l"/>
            <a:r>
              <a:rPr lang="vi-VN" b="0" i="0" dirty="0">
                <a:solidFill>
                  <a:srgbClr val="4C4F5A"/>
                </a:solidFill>
                <a:effectLst/>
                <a:latin typeface="Open Sans" panose="020B0606030504020204" pitchFamily="34" charset="0"/>
              </a:rPr>
              <a:t>Trước hết, quy trình này đòi hỏi sự kiểm soát chặt chẽ về áp suất và nhiệt độ để đảm bảo bề mặt giấy được làm phẳng một cách đồng đều. Bảo dưỡng định kỳ của các trục lăn cũng là một yếu tố quan trọng để tránh các vấn đề về độ chính xác và ổn định trong quá trình vận hành.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Trong quá trình vận hành máy làm phẳng bề mặt giấy, có thể xảy ra nhiều loại tai nạn ảnh hưởng đến cả nhân viên và quá trình sản xuất. Một trong những nguy cơ lớn nhất là tai nạn liên quan đến trục lăn, có thể do mất cân bằng hoặc trục lăn bị kẹt, gây nguy hiểm cho người làm việc và làm giảm hiệu suất máy.</a:t>
            </a:r>
          </a:p>
          <a:p>
            <a:pPr algn="l"/>
            <a:r>
              <a:rPr lang="vi-VN" b="0" i="0" dirty="0">
                <a:solidFill>
                  <a:srgbClr val="4C4F5A"/>
                </a:solidFill>
                <a:effectLst/>
                <a:latin typeface="Open Sans" panose="020B0606030504020204" pitchFamily="34" charset="0"/>
              </a:rPr>
              <a:t>Tai nạn do giấy bị kẹt cũng thường xuyên xảy ra, đặc biệt là khi sử dụng giấy có độ dính cao. Nếu không được xử lý kịp thời, nó có thể dẫn đến tình trạng cản trở quá trình làm phẳng và gây hỏng máy.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nhiều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gây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ra</a:t>
            </a:r>
            <a:r>
              <a:rPr lang="en-US" b="0" i="0" dirty="0">
                <a:solidFill>
                  <a:srgbClr val="4C4F5A"/>
                </a:solidFill>
                <a:effectLst/>
                <a:latin typeface="Open Sans" panose="020B0606030504020204" pitchFamily="34" charset="0"/>
              </a:rPr>
              <a:t> tai </a:t>
            </a:r>
            <a:r>
              <a:rPr lang="en-US" b="0" i="0" dirty="0" err="1">
                <a:solidFill>
                  <a:srgbClr val="4C4F5A"/>
                </a:solidFill>
                <a:effectLst/>
                <a:latin typeface="Open Sans" panose="020B0606030504020204" pitchFamily="34" charset="0"/>
              </a:rPr>
              <a:t>nạn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khi</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vận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hành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phẳng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mặt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giấy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rõ</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chúng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quan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trọng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đảm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bảo</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hiệu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suất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quá</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sản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xuất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Một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trong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những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chính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thiếu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đào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tạo</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biết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của</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nhân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viên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về</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quy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trình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làm</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việc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an </a:t>
            </a:r>
            <a:r>
              <a:rPr lang="en-US" b="0" i="0" dirty="0" err="1">
                <a:solidFill>
                  <a:srgbClr val="4C4F5A"/>
                </a:solidFill>
                <a:effectLst/>
                <a:latin typeface="Open Sans" panose="020B0606030504020204" pitchFamily="34" charset="0"/>
              </a:rPr>
              <a:t>toàn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máy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móc</a:t>
            </a:r>
            <a:r>
              <a:rPr lang="en-US" b="0" i="0" dirty="0">
                <a:solidFill>
                  <a:srgbClr val="4C4F5A"/>
                </a:solidFill>
                <a:effectLst/>
                <a:latin typeface="Open Sans" panose="020B0606030504020204" pitchFamily="34" charset="0"/>
              </a:rPr>
              <a:t>. </a:t>
            </a:r>
          </a:p>
          <a:p>
            <a:pPr algn="l"/>
            <a:r>
              <a:rPr lang="en-US" b="0" i="0" dirty="0" err="1">
                <a:solidFill>
                  <a:srgbClr val="4C4F5A"/>
                </a:solidFill>
                <a:effectLst/>
                <a:latin typeface="Open Sans" panose="020B0606030504020204" pitchFamily="34" charset="0"/>
              </a:rPr>
              <a:t>Nếu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họ</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rõ</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điều</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chỉnh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áp</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suất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nhiệt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độ</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và</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thông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số</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kỹ</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thuật</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khác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có</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thể</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dẫn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đến</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các</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tình</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huống</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nguy</a:t>
            </a:r>
            <a:r>
              <a:rPr lang="en-US" b="0" i="0" dirty="0">
                <a:solidFill>
                  <a:srgbClr val="4C4F5A"/>
                </a:solidFill>
                <a:effectLst/>
                <a:latin typeface="Open Sans" panose="020B0606030504020204" pitchFamily="34" charset="0"/>
              </a:rPr>
              <a:t> </a:t>
            </a:r>
            <a:r>
              <a:rPr lang="en-US" b="0" i="0" dirty="0" err="1">
                <a:solidFill>
                  <a:srgbClr val="4C4F5A"/>
                </a:solidFill>
                <a:effectLst/>
                <a:latin typeface="Open Sans" panose="020B0606030504020204" pitchFamily="34" charset="0"/>
              </a:rPr>
              <a:t>hiểm</a:t>
            </a:r>
            <a:r>
              <a:rPr lang="en-US" b="0" i="0" dirty="0">
                <a:solidFill>
                  <a:srgbClr val="4C4F5A"/>
                </a:solidFill>
                <a:effectLst/>
                <a:latin typeface="Open Sans" panose="020B0606030504020204" pitchFamily="34" charset="0"/>
              </a:rPr>
              <a:t>.</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Để đảm bảo an toàn trong quá trình vận hành máy làm phẳng bề mặt giấy và giảm nguy cơ tai nạn, việc thực hiện các biện pháp phòng tránh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biện pháp chủ yếu là thiết lập hệ thống quan trắc môi trường lao động để đo lường và kiểm soát các yếu tố tiềm ẩn nguy cơ. Bằng cách này, nhân viên có thể được cảnh báo và hạn chế tiếp xúc với môi trường làm việc không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làm phẳng bề mặt giấy đóng vai trò quan trọng trong bảo vệ sức khỏe và tính mạng của nhân viên. Những quy định này thường bao gồm việc đeo đủ trang thiết bị bảo hộ cá nhân như kính bảo hộ, găng tay và áo bảo hộ để giảm thiểu rủi ro chấn thương.</a:t>
            </a:r>
          </a:p>
          <a:p>
            <a:pPr algn="l"/>
            <a:r>
              <a:rPr lang="vi-VN" b="0" i="0" dirty="0">
                <a:solidFill>
                  <a:srgbClr val="4C4F5A"/>
                </a:solidFill>
                <a:effectLst/>
                <a:latin typeface="Open Sans" panose="020B0606030504020204" pitchFamily="34" charset="0"/>
              </a:rPr>
              <a:t>Nhân viên cũng cần được đào tạo về cách sử dụng đúng các thiết bị và công cụ làm việc, cũng như biết cách ứng phó với tình huống khẩn cấp.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Vận</a:t>
            </a:r>
            <a:r>
              <a:rPr lang="en-US" b="1" dirty="0">
                <a:latin typeface="UTM Aptima" panose="02040603050506020204" pitchFamily="18" charset="0"/>
              </a:rPr>
              <a:t> </a:t>
            </a:r>
            <a:r>
              <a:rPr lang="en-US" b="1" dirty="0" err="1">
                <a:latin typeface="UTM Aptima" panose="02040603050506020204" pitchFamily="18" charset="0"/>
              </a:rPr>
              <a:t>hành</a:t>
            </a:r>
            <a:r>
              <a:rPr lang="en-US" b="1" dirty="0">
                <a:latin typeface="UTM Aptima" panose="02040603050506020204" pitchFamily="18" charset="0"/>
              </a:rPr>
              <a:t> </a:t>
            </a:r>
            <a:r>
              <a:rPr lang="en-US" b="1" dirty="0" err="1">
                <a:latin typeface="UTM Aptima" panose="02040603050506020204" pitchFamily="18" charset="0"/>
              </a:rPr>
              <a:t>máy</a:t>
            </a:r>
            <a:r>
              <a:rPr lang="en-US" b="1" dirty="0">
                <a:latin typeface="UTM Aptima" panose="02040603050506020204" pitchFamily="18" charset="0"/>
              </a:rPr>
              <a:t> </a:t>
            </a:r>
            <a:r>
              <a:rPr lang="en-US" b="1" dirty="0" err="1">
                <a:latin typeface="UTM Aptima" panose="02040603050506020204" pitchFamily="18" charset="0"/>
              </a:rPr>
              <a:t>làm</a:t>
            </a:r>
            <a:r>
              <a:rPr lang="en-US" b="1" dirty="0">
                <a:latin typeface="UTM Aptima" panose="02040603050506020204" pitchFamily="18" charset="0"/>
              </a:rPr>
              <a:t> </a:t>
            </a:r>
            <a:r>
              <a:rPr lang="en-US" b="1" dirty="0" err="1">
                <a:latin typeface="UTM Aptima" panose="02040603050506020204" pitchFamily="18" charset="0"/>
              </a:rPr>
              <a:t>phẳng</a:t>
            </a:r>
            <a:r>
              <a:rPr lang="en-US" b="1" dirty="0">
                <a:latin typeface="UTM Aptima" panose="02040603050506020204" pitchFamily="18" charset="0"/>
              </a:rPr>
              <a:t> </a:t>
            </a:r>
            <a:r>
              <a:rPr lang="en-US" b="1" dirty="0" err="1">
                <a:latin typeface="UTM Aptima" panose="02040603050506020204" pitchFamily="18" charset="0"/>
              </a:rPr>
              <a:t>bề</a:t>
            </a:r>
            <a:r>
              <a:rPr lang="en-US" b="1" dirty="0">
                <a:latin typeface="UTM Aptima" panose="02040603050506020204" pitchFamily="18" charset="0"/>
              </a:rPr>
              <a:t> </a:t>
            </a:r>
            <a:r>
              <a:rPr lang="en-US" b="1" dirty="0" err="1">
                <a:latin typeface="UTM Aptima" panose="02040603050506020204" pitchFamily="18" charset="0"/>
              </a:rPr>
              <a:t>mặt</a:t>
            </a:r>
            <a:r>
              <a:rPr lang="en-US" b="1" dirty="0">
                <a:latin typeface="UTM Aptima" panose="02040603050506020204" pitchFamily="18" charset="0"/>
              </a:rPr>
              <a:t> </a:t>
            </a:r>
            <a:r>
              <a:rPr lang="en-US" b="1" dirty="0" err="1">
                <a:latin typeface="UTM Aptima" panose="02040603050506020204" pitchFamily="18" charset="0"/>
              </a:rPr>
              <a:t>giấy</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làm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phẳng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bề</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mặt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giấy</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làm phẳng bề mặt giấy đòi hỏi sự nhanh nhạy và hiệu quả từ phía nhân viên. Trong trường hợp máy bị kẹt hoặc xuất hiện sự cố khẩn cấp, người làm việc cần ngay lập tức dừng máy và tắt nguồn để ngăn chặn tình trạng nguy hiểm.</a:t>
            </a:r>
          </a:p>
          <a:p>
            <a:pPr algn="l"/>
            <a:r>
              <a:rPr lang="vi-VN" b="0" i="0" dirty="0">
                <a:solidFill>
                  <a:srgbClr val="4C4F5A"/>
                </a:solidFill>
                <a:effectLst/>
                <a:latin typeface="Open Sans" panose="020B0606030504020204" pitchFamily="34" charset="0"/>
              </a:rPr>
              <a:t>Quy trình đào tạo cần đảm bảo rằng nhân viên biết cách sử dụng các thiết bị an toàn như bình chữa cháy và bảo hộ cá nhân. Họ cũng cần được hướng dẫn về cách liên lạc với đội cứu thương và thông báo về tình hình hiện tại.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giấy thành phẩm</a:t>
            </a:r>
            <a:r>
              <a:rPr lang="en-US" sz="2000" dirty="0">
                <a:latin typeface="Söhne"/>
              </a:rPr>
              <a:t>:</a:t>
            </a:r>
          </a:p>
          <a:p>
            <a:pPr algn="l"/>
            <a:r>
              <a:rPr lang="vi-VN" b="0" i="0" dirty="0">
                <a:effectLst/>
                <a:latin typeface="Open Sans" panose="020B0606030504020204" pitchFamily="34" charset="0"/>
              </a:rPr>
              <a:t>Trong quá trình kiểm tra chất lượng giấy thành phẩm, có những đặc điểm quan trọng mà người kiểm tra cần chú ý để đảm bảo sản phẩm cuối cùng đạt được chất lượng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yếu tố quan trọng là độ đồng đều của giấy, bao gồm độ dày và cấu trúc đồng đều trên toàn bộ tấm giấy. Sự đồng đều này đảm bảo tính nhất quán của sản phẩm và khả năng làm việc hiệu quả trong các quy trình sản xuất tiếp theo.</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57E098FB-F5C5-B6E7-4FD5-F948F324CFB3}"/>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giấy thành phẩm</a:t>
            </a:r>
            <a:r>
              <a:rPr lang="en-US" sz="2000" dirty="0">
                <a:latin typeface="Söhne"/>
              </a:rPr>
              <a:t>:</a:t>
            </a:r>
          </a:p>
          <a:p>
            <a:pPr algn="l"/>
            <a:r>
              <a:rPr lang="vi-VN" b="0" i="0" dirty="0">
                <a:effectLst/>
                <a:latin typeface="Open Sans" panose="020B0606030504020204" pitchFamily="34" charset="0"/>
              </a:rPr>
              <a:t>Trong quá trình kiểm tra chất lượng giấy thành phẩm, có thể xảy ra nhiều dạng tai nạn có thể ảnh hưởng đến cả quy trình kiểm tra lẫn chất lượng sản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vấn đề thường gặp bao gồm việc giấy bị móp méo do xử lý không cẩn thận trong quá trình vận chuyển hoặc di chuyển trong nhà máy. Điều này không chỉ làm ảnh hưởng đến hình dạng của giấy mà còn có thể ảnh hưởng đến kết quả kiểm tra chất lượng.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2730904-8DEE-A244-31FF-3ED659B7743E}"/>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giấy thành phẩm</a:t>
            </a:r>
            <a:r>
              <a:rPr lang="en-US" sz="2000" dirty="0">
                <a:latin typeface="Söhne"/>
              </a:rPr>
              <a:t>:</a:t>
            </a:r>
          </a:p>
          <a:p>
            <a:pPr algn="l"/>
            <a:r>
              <a:rPr lang="vi-VN" b="0" i="0" dirty="0">
                <a:effectLst/>
                <a:latin typeface="Open Sans" panose="020B0606030504020204" pitchFamily="34" charset="0"/>
              </a:rPr>
              <a:t>Có nhiều nguyên nhân gây ra tai nạn trong quá trình kiểm tra chất lượng giấy thành phẩm. Một trong những nguyên nhân quan trọng nhất là do thiếu kế hoạch và quy trình kiểm tra chất lượng chặt chẽ.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không có một quy trình kiểm tra đầy đủ và chi tiết, có thể xảy ra sự hiểu lầm và bỏ sót các bước quan trọng, dẫn đến kết quả không chính xác và tai nạn không mong muốn.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57B152-C8E9-BBCA-1FB5-DB4806795D48}"/>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giấy thành phẩm</a:t>
            </a:r>
            <a:r>
              <a:rPr lang="en-US" sz="2000" dirty="0">
                <a:latin typeface="Söhne"/>
              </a:rPr>
              <a:t>:</a:t>
            </a:r>
          </a:p>
          <a:p>
            <a:pPr algn="l"/>
            <a:r>
              <a:rPr lang="vi-VN" b="0" i="0" dirty="0">
                <a:effectLst/>
                <a:latin typeface="Open Sans" panose="020B0606030504020204" pitchFamily="34" charset="0"/>
              </a:rPr>
              <a:t>Để giảm thiểu nguy cơ tai nạn trong quá trình kiểm tra chất lượng giấy thành phẩm, việc thực hiện các biện pháp phòng tránh là quan trọng. Đầu tiên và quan trọng nhất là thiết lập một kế hoạch kiểm tra chất lượng chi tiết và rõ ràng. Điều này bao gồm việc xác định các bước cụ thể, tiêu chí đánh giá, và quy trình kiểm tra một cách chặt chẽ.</a:t>
            </a:r>
          </a:p>
          <a:p>
            <a:pPr algn="l"/>
            <a:r>
              <a:rPr lang="vi-VN" b="0" i="0" dirty="0">
                <a:effectLst/>
                <a:latin typeface="Open Sans" panose="020B0606030504020204" pitchFamily="34" charset="0"/>
              </a:rPr>
              <a:t>Đồng thời, việc đào tạo và nâng cao kỹ năng cho những người thực hiện kiểm tra là quan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B8EAFA-41A5-78C3-7304-AE2B9E6B4E47}"/>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giấy thành phẩm</a:t>
            </a:r>
            <a:r>
              <a:rPr lang="en-US" sz="2000" dirty="0">
                <a:latin typeface="Söhne"/>
              </a:rPr>
              <a:t>:</a:t>
            </a:r>
          </a:p>
          <a:p>
            <a:pPr algn="l"/>
            <a:r>
              <a:rPr lang="vi-VN" b="0" i="0" dirty="0">
                <a:effectLst/>
                <a:latin typeface="Open Sans" panose="020B0606030504020204" pitchFamily="34" charset="0"/>
              </a:rPr>
              <a:t>Trong quá trình kiểm tra chất lượng giấy thành phẩm, việc tuân thủ quy định an toàn lao động là vô cùng quan trọng để bảo vệ sức khỏe của nhân viên và đảm bảo hoạt động diễn ra một cách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thực hiện kiểm tra cần được đào tạo về các biện pháp an toàn, bao gồm cách sử dụng thiết bị bảo vệ cá nhân, cách xử lý hóa chất, và quy trình khẩn cấp.</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C2AC99-FBA1-A6F2-4CC1-E6B8587FFC6F}"/>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giấy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giấy thành phẩm</a:t>
            </a:r>
            <a:r>
              <a:rPr lang="en-US" sz="2000" dirty="0">
                <a:latin typeface="Söhne"/>
              </a:rPr>
              <a:t>:</a:t>
            </a:r>
          </a:p>
          <a:p>
            <a:pPr algn="l"/>
            <a:r>
              <a:rPr lang="vi-VN" b="0" i="0" dirty="0">
                <a:effectLst/>
                <a:latin typeface="Open Sans" panose="020B0606030504020204" pitchFamily="34" charset="0"/>
              </a:rPr>
              <a:t>Trong trường hợp xảy ra tai nạn khẩn cấp trong quá trình kiểm tra chất lượng giấy thành phẩm, việc xử lý tình huống một cách nhanh chóng và hiệu quả là quan trọng để giảm thiểu tổn thất và đảm bảo an toàn cho tất cả nhân viên liên quan.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thông báo ngay lập tức về tai nạn và kích thích hệ thống báo động giúp kích động các biện pháp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8C9623-65BB-6691-926A-8D2364C8A58C}"/>
              </a:ext>
            </a:extLst>
          </p:cNvPr>
          <p:cNvPicPr>
            <a:picLocks noChangeAspect="1"/>
          </p:cNvPicPr>
          <p:nvPr/>
        </p:nvPicPr>
        <p:blipFill>
          <a:blip r:embed="rId4"/>
          <a:stretch>
            <a:fillRect/>
          </a:stretch>
        </p:blipFill>
        <p:spPr>
          <a:xfrm>
            <a:off x="-776417" y="3140968"/>
            <a:ext cx="5316760" cy="5316760"/>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4188</Words>
  <Application>Microsoft Office PowerPoint</Application>
  <PresentationFormat>Custom</PresentationFormat>
  <Paragraphs>157</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GIẤY</vt:lpstr>
      <vt:lpstr>Một số vụ tai nạn trong nhà máy sản xuất giấy</vt:lpstr>
      <vt:lpstr>Tóm tắt bài học</vt:lpstr>
      <vt:lpstr>Vận hành máy nghiền gỗ để chuẩn bị làm giấy</vt:lpstr>
      <vt:lpstr>Vận hành máy nghiền gỗ để chuẩn bị làm giấy</vt:lpstr>
      <vt:lpstr>Vận hành máy nghiền gỗ để chuẩn bị làm giấy</vt:lpstr>
      <vt:lpstr>Vận hành máy nghiền gỗ để chuẩn bị làm giấy</vt:lpstr>
      <vt:lpstr>Vận hành máy nghiền gỗ để chuẩn bị làm giấy</vt:lpstr>
      <vt:lpstr>Vận hành máy nghiền gỗ để chuẩn bị làm giấy</vt:lpstr>
      <vt:lpstr>Vận hành máy loại bỏ tạp chất và làm trắng hỗn hợp giấy</vt:lpstr>
      <vt:lpstr>Vận hành máy loại bỏ tạp chất và làm trắng hỗn hợp giấy</vt:lpstr>
      <vt:lpstr>Vận hành máy loại bỏ tạp chất và làm trắng hỗn hợp giấy</vt:lpstr>
      <vt:lpstr>Vận hành máy loại bỏ tạp chất và làm trắng hỗn hợp giấy</vt:lpstr>
      <vt:lpstr>Vận hành máy loại bỏ tạp chất và làm trắng hỗn hợp giấy</vt:lpstr>
      <vt:lpstr>Vận hành máy loại bỏ tạp chất và làm trắng hỗn hợp giấy</vt:lpstr>
      <vt:lpstr>Vận hành máy cán lớp hỗn hợp giấy và sấy giấy</vt:lpstr>
      <vt:lpstr>Vận hành máy cán lớp hỗn hợp giấy và sấy giấy</vt:lpstr>
      <vt:lpstr>Vận hành máy cán lớp hỗn hợp giấy và sấy giấy</vt:lpstr>
      <vt:lpstr>Vận hành máy cán lớp hỗn hợp giấy và sấy giấy</vt:lpstr>
      <vt:lpstr>Vận hành máy cán lớp hỗn hợp giấy và sấy giấy</vt:lpstr>
      <vt:lpstr>Vận hành máy cán lớp hỗn hợp giấy và sấy giấy</vt:lpstr>
      <vt:lpstr>Vận hành máy làm phẳng bề mặt giấy</vt:lpstr>
      <vt:lpstr>Vận hành máy làm phẳng bề mặt giấy</vt:lpstr>
      <vt:lpstr>Vận hành máy làm phẳng bề mặt giấy</vt:lpstr>
      <vt:lpstr>Vận hành máy làm phẳng bề mặt giấy</vt:lpstr>
      <vt:lpstr>Vận hành máy làm phẳng bề mặt giấy</vt:lpstr>
      <vt:lpstr>Vận hành máy làm phẳng bề mặt giấy</vt:lpstr>
      <vt:lpstr>Kiểm tra chất lượng giấy thành phẩm</vt:lpstr>
      <vt:lpstr>Kiểm tra chất lượng giấy thành phẩm</vt:lpstr>
      <vt:lpstr>Kiểm tra chất lượng giấy thành phẩm</vt:lpstr>
      <vt:lpstr>Kiểm tra chất lượng giấy thành phẩm</vt:lpstr>
      <vt:lpstr>Kiểm tra chất lượng giấy thành phẩm</vt:lpstr>
      <vt:lpstr>Kiểm tra chất lượng giấy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2024-03-29T04:04:49Z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