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MÚT XỐP</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t>
            </a:r>
            <a:r>
              <a:rPr lang="en-US" sz="1200" b="1">
                <a:solidFill>
                  <a:schemeClr val="accent1"/>
                </a:solidFill>
                <a:latin typeface="Arial" panose="020B0604020202020204" pitchFamily="34" charset="0"/>
                <a:cs typeface="Arial" panose="020B0604020202020204" pitchFamily="34" charset="0"/>
              </a:rPr>
              <a:t>AN TOÀN NAM </a:t>
            </a:r>
            <a:r>
              <a:rPr lang="en-US" sz="1200" b="1" dirty="0">
                <a:solidFill>
                  <a:schemeClr val="accent1"/>
                </a:solidFill>
                <a:latin typeface="Arial" panose="020B0604020202020204" pitchFamily="34" charset="0"/>
                <a:cs typeface="Arial" panose="020B0604020202020204" pitchFamily="34" charset="0"/>
              </a:rPr>
              <a:t>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24E7FD1-A86D-3B45-0DF3-E9E5CBE84369}"/>
              </a:ext>
            </a:extLst>
          </p:cNvPr>
          <p:cNvPicPr>
            <a:picLocks noChangeAspect="1"/>
          </p:cNvPicPr>
          <p:nvPr/>
        </p:nvPicPr>
        <p:blipFill>
          <a:blip r:embed="rId4"/>
          <a:stretch>
            <a:fillRect/>
          </a:stretch>
        </p:blipFill>
        <p:spPr>
          <a:xfrm>
            <a:off x="4437433" y="3861048"/>
            <a:ext cx="3312368" cy="33123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741839"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mút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xốp</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mút xốp, những vụ tai nạn lao động đôi khi không chỉ gây thiệt hại về tài sản mà còn mang theo những hậu quả nặng nề đối với người lao động và doanh nghiệp</a:t>
            </a:r>
            <a:r>
              <a:rPr lang="en-US" sz="2000" dirty="0">
                <a:ea typeface="+mn-lt"/>
                <a:cs typeface="+mn-lt"/>
              </a:rPr>
              <a:t>:</a:t>
            </a:r>
            <a:endParaRPr lang="en-US" dirty="0"/>
          </a:p>
          <a:p>
            <a:pPr marL="730885" lvl="1" indent="-304165"/>
            <a:r>
              <a:rPr lang="en-US" i="0" dirty="0" err="1">
                <a:solidFill>
                  <a:srgbClr val="0D0D0D"/>
                </a:solidFill>
                <a:effectLst/>
                <a:latin typeface="Söhne"/>
              </a:rPr>
              <a:t>Nguyên</a:t>
            </a:r>
            <a:r>
              <a:rPr lang="en-US" i="0" dirty="0">
                <a:solidFill>
                  <a:srgbClr val="0D0D0D"/>
                </a:solidFill>
                <a:effectLst/>
                <a:latin typeface="Söhne"/>
              </a:rPr>
              <a:t> </a:t>
            </a:r>
            <a:r>
              <a:rPr lang="en-US" i="0" dirty="0" err="1">
                <a:solidFill>
                  <a:srgbClr val="0D0D0D"/>
                </a:solidFill>
                <a:effectLst/>
                <a:latin typeface="Söhne"/>
              </a:rPr>
              <a:t>Nhân</a:t>
            </a:r>
            <a:r>
              <a:rPr lang="en-US" i="0" dirty="0">
                <a:solidFill>
                  <a:srgbClr val="0D0D0D"/>
                </a:solidFill>
                <a:effectLst/>
                <a:latin typeface="Söhne"/>
              </a:rPr>
              <a:t> </a:t>
            </a:r>
            <a:r>
              <a:rPr lang="en-US" i="0" dirty="0" err="1">
                <a:solidFill>
                  <a:srgbClr val="0D0D0D"/>
                </a:solidFill>
                <a:effectLst/>
                <a:latin typeface="Söhne"/>
              </a:rPr>
              <a:t>Cụ</a:t>
            </a:r>
            <a:r>
              <a:rPr lang="en-US" i="0" dirty="0">
                <a:solidFill>
                  <a:srgbClr val="0D0D0D"/>
                </a:solidFill>
                <a:effectLst/>
                <a:latin typeface="Söhne"/>
              </a:rPr>
              <a:t> </a:t>
            </a:r>
            <a:r>
              <a:rPr lang="en-US" i="0" dirty="0" err="1">
                <a:solidFill>
                  <a:srgbClr val="0D0D0D"/>
                </a:solidFill>
                <a:effectLst/>
                <a:latin typeface="Söhne"/>
              </a:rPr>
              <a:t>Thể</a:t>
            </a:r>
            <a:r>
              <a:rPr lang="en-US" i="0" dirty="0">
                <a:solidFill>
                  <a:srgbClr val="0D0D0D"/>
                </a:solidFill>
                <a:effectLst/>
                <a:latin typeface="Söhne"/>
              </a:rPr>
              <a:t> </a:t>
            </a:r>
            <a:r>
              <a:rPr lang="en-US" i="0" dirty="0" err="1">
                <a:solidFill>
                  <a:srgbClr val="0D0D0D"/>
                </a:solidFill>
                <a:effectLst/>
                <a:latin typeface="Söhne"/>
              </a:rPr>
              <a:t>của</a:t>
            </a:r>
            <a:r>
              <a:rPr lang="en-US" i="0" dirty="0">
                <a:solidFill>
                  <a:srgbClr val="0D0D0D"/>
                </a:solidFill>
                <a:effectLst/>
                <a:latin typeface="Söhne"/>
              </a:rPr>
              <a:t> Tai </a:t>
            </a:r>
            <a:r>
              <a:rPr lang="en-US" i="0" dirty="0" err="1">
                <a:solidFill>
                  <a:srgbClr val="0D0D0D"/>
                </a:solidFill>
                <a:effectLst/>
                <a:latin typeface="Söhne"/>
              </a:rPr>
              <a:t>Nạn</a:t>
            </a:r>
            <a:endParaRPr lang="en-US" i="0" dirty="0">
              <a:solidFill>
                <a:srgbClr val="0D0D0D"/>
              </a:solidFill>
              <a:effectLst/>
              <a:latin typeface="Söhne"/>
            </a:endParaRPr>
          </a:p>
          <a:p>
            <a:pPr marL="730885" lvl="1" indent="-304165"/>
            <a:r>
              <a:rPr lang="en-US" dirty="0" err="1"/>
              <a:t>Thực</a:t>
            </a:r>
            <a:r>
              <a:rPr lang="en-US" dirty="0"/>
              <a:t> </a:t>
            </a:r>
            <a:r>
              <a:rPr lang="en-US" dirty="0" err="1"/>
              <a:t>Trạng</a:t>
            </a:r>
            <a:r>
              <a:rPr lang="en-US" dirty="0"/>
              <a:t> An </a:t>
            </a:r>
            <a:r>
              <a:rPr lang="en-US" dirty="0" err="1"/>
              <a:t>Toàn</a:t>
            </a:r>
            <a:r>
              <a:rPr lang="en-US" dirty="0"/>
              <a:t> Lao </a:t>
            </a:r>
            <a:r>
              <a:rPr lang="en-US" dirty="0" err="1"/>
              <a:t>Động</a:t>
            </a:r>
            <a:endParaRPr lang="en-US" dirty="0">
              <a:solidFill>
                <a:srgbClr val="0D0D0D"/>
              </a:solidFill>
              <a:latin typeface="Söhne"/>
            </a:endParaRPr>
          </a:p>
          <a:p>
            <a:pPr marL="730885" lvl="1" indent="-304165"/>
            <a:r>
              <a:rPr lang="vi-VN" dirty="0"/>
              <a:t>Hậu Quả Cho Người Lao Động và Doanh Nghiệp</a:t>
            </a:r>
            <a:endParaRPr lang="en-US" dirty="0">
              <a:solidFill>
                <a:srgbClr val="0D0D0D"/>
              </a:solidFill>
              <a:latin typeface="Söhne"/>
            </a:endParaRPr>
          </a:p>
          <a:p>
            <a:pPr marL="730885" lvl="1" indent="-304165"/>
            <a:r>
              <a:rPr lang="en-US" dirty="0" err="1"/>
              <a:t>Biện</a:t>
            </a:r>
            <a:r>
              <a:rPr lang="en-US" dirty="0"/>
              <a:t> </a:t>
            </a:r>
            <a:r>
              <a:rPr lang="en-US" dirty="0" err="1"/>
              <a:t>Pháp</a:t>
            </a:r>
            <a:r>
              <a:rPr lang="en-US" dirty="0"/>
              <a:t> </a:t>
            </a:r>
            <a:r>
              <a:rPr lang="en-US" dirty="0" err="1"/>
              <a:t>Cải</a:t>
            </a:r>
            <a:r>
              <a:rPr lang="en-US" dirty="0"/>
              <a:t> </a:t>
            </a:r>
            <a:r>
              <a:rPr lang="en-US" dirty="0" err="1"/>
              <a:t>Thiện</a:t>
            </a:r>
            <a:r>
              <a:rPr lang="en-US" dirty="0"/>
              <a:t> </a:t>
            </a:r>
            <a:r>
              <a:rPr lang="en-US" dirty="0" err="1"/>
              <a:t>và</a:t>
            </a:r>
            <a:r>
              <a:rPr lang="en-US" dirty="0"/>
              <a:t> </a:t>
            </a:r>
            <a:r>
              <a:rPr lang="en-US" dirty="0" err="1"/>
              <a:t>Đề</a:t>
            </a:r>
            <a:r>
              <a:rPr lang="en-US" dirty="0"/>
              <a:t> </a:t>
            </a:r>
            <a:r>
              <a:rPr lang="en-US" dirty="0" err="1"/>
              <a:t>Xuất</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hỗn</a:t>
            </a:r>
            <a:r>
              <a:rPr lang="en-US" dirty="0"/>
              <a:t> </a:t>
            </a:r>
            <a:r>
              <a:rPr lang="en-US" dirty="0" err="1"/>
              <a:t>hợp</a:t>
            </a:r>
            <a:r>
              <a:rPr lang="en-US" dirty="0"/>
              <a:t> polyol </a:t>
            </a:r>
            <a:r>
              <a:rPr lang="en-US" dirty="0" err="1"/>
              <a:t>và</a:t>
            </a:r>
            <a:r>
              <a:rPr lang="en-US" dirty="0"/>
              <a:t> isocyanate </a:t>
            </a:r>
            <a:r>
              <a:rPr lang="en-US" dirty="0" err="1"/>
              <a:t>để</a:t>
            </a:r>
            <a:r>
              <a:rPr lang="en-US" dirty="0"/>
              <a:t> </a:t>
            </a:r>
            <a:r>
              <a:rPr lang="en-US" dirty="0" err="1"/>
              <a:t>tạo</a:t>
            </a:r>
            <a:r>
              <a:rPr lang="en-US" dirty="0"/>
              <a:t> </a:t>
            </a:r>
            <a:r>
              <a:rPr lang="en-US" dirty="0" err="1"/>
              <a:t>ra</a:t>
            </a:r>
            <a:r>
              <a:rPr lang="en-US" dirty="0"/>
              <a:t> polymer </a:t>
            </a:r>
            <a:r>
              <a:rPr lang="en-US" dirty="0" err="1"/>
              <a:t>có</a:t>
            </a:r>
            <a:r>
              <a:rPr lang="en-US" dirty="0"/>
              <a:t> </a:t>
            </a:r>
            <a:r>
              <a:rPr lang="en-US" dirty="0" err="1"/>
              <a:t>cấu</a:t>
            </a:r>
            <a:r>
              <a:rPr lang="en-US" dirty="0"/>
              <a:t> </a:t>
            </a:r>
            <a:r>
              <a:rPr lang="en-US" dirty="0" err="1"/>
              <a:t>trúc</a:t>
            </a:r>
            <a:r>
              <a:rPr lang="en-US" dirty="0"/>
              <a:t> </a:t>
            </a:r>
            <a:r>
              <a:rPr lang="en-US" dirty="0" err="1"/>
              <a:t>mạng</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đổ</a:t>
            </a:r>
            <a:r>
              <a:rPr lang="en-US" dirty="0"/>
              <a:t> </a:t>
            </a:r>
            <a:r>
              <a:rPr lang="en-US" dirty="0" err="1"/>
              <a:t>khuôn</a:t>
            </a:r>
            <a:r>
              <a:rPr lang="en-US" dirty="0"/>
              <a:t> </a:t>
            </a:r>
            <a:r>
              <a:rPr lang="en-US" dirty="0" err="1"/>
              <a:t>hỗn</a:t>
            </a:r>
            <a:r>
              <a:rPr lang="en-US" dirty="0"/>
              <a:t> </a:t>
            </a:r>
            <a:r>
              <a:rPr lang="en-US" dirty="0" err="1"/>
              <a:t>hợp</a:t>
            </a:r>
            <a:r>
              <a:rPr lang="en-US" dirty="0"/>
              <a:t> polymer </a:t>
            </a:r>
            <a:r>
              <a:rPr lang="en-US" dirty="0" err="1"/>
              <a:t>có</a:t>
            </a:r>
            <a:r>
              <a:rPr lang="en-US" dirty="0"/>
              <a:t> </a:t>
            </a:r>
            <a:r>
              <a:rPr lang="en-US" dirty="0" err="1"/>
              <a:t>cấu</a:t>
            </a:r>
            <a:r>
              <a:rPr lang="en-US" dirty="0"/>
              <a:t> </a:t>
            </a:r>
            <a:r>
              <a:rPr lang="en-US" dirty="0" err="1"/>
              <a:t>trúc</a:t>
            </a:r>
            <a:r>
              <a:rPr lang="en-US" dirty="0"/>
              <a:t> </a:t>
            </a:r>
            <a:r>
              <a:rPr lang="en-US" dirty="0" err="1"/>
              <a:t>mạng</a:t>
            </a:r>
            <a:r>
              <a:rPr lang="en-US" dirty="0"/>
              <a:t> </a:t>
            </a:r>
            <a:r>
              <a:rPr lang="en-US" dirty="0" err="1"/>
              <a:t>để</a:t>
            </a:r>
            <a:r>
              <a:rPr lang="en-US" dirty="0"/>
              <a:t> </a:t>
            </a:r>
            <a:r>
              <a:rPr lang="en-US" dirty="0" err="1"/>
              <a:t>tạo</a:t>
            </a:r>
            <a:r>
              <a:rPr lang="en-US" dirty="0"/>
              <a:t> </a:t>
            </a:r>
            <a:r>
              <a:rPr lang="en-US" dirty="0" err="1"/>
              <a:t>hình</a:t>
            </a:r>
            <a:r>
              <a:rPr lang="en-US" dirty="0"/>
              <a:t> </a:t>
            </a:r>
            <a:r>
              <a:rPr lang="en-US" dirty="0" err="1"/>
              <a:t>dạng</a:t>
            </a:r>
            <a:r>
              <a:rPr lang="en-US" dirty="0"/>
              <a:t> </a:t>
            </a:r>
            <a:r>
              <a:rPr lang="en-US" dirty="0" err="1"/>
              <a:t>cho</a:t>
            </a:r>
            <a:r>
              <a:rPr lang="en-US" dirty="0"/>
              <a:t> </a:t>
            </a:r>
            <a:r>
              <a:rPr lang="en-US" dirty="0" err="1"/>
              <a:t>mút</a:t>
            </a:r>
            <a:r>
              <a:rPr lang="en-US" dirty="0"/>
              <a:t> </a:t>
            </a:r>
            <a:r>
              <a:rPr lang="en-US" dirty="0" err="1"/>
              <a:t>xốp</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cắt</a:t>
            </a:r>
            <a:r>
              <a:rPr lang="en-US" dirty="0"/>
              <a:t> </a:t>
            </a:r>
            <a:r>
              <a:rPr lang="en-US" dirty="0" err="1"/>
              <a:t>mút</a:t>
            </a:r>
            <a:r>
              <a:rPr lang="en-US" dirty="0"/>
              <a:t> </a:t>
            </a:r>
            <a:r>
              <a:rPr lang="en-US" dirty="0" err="1"/>
              <a:t>xốp</a:t>
            </a:r>
            <a:r>
              <a:rPr lang="en-US" dirty="0"/>
              <a:t> </a:t>
            </a:r>
            <a:r>
              <a:rPr lang="en-US" dirty="0" err="1"/>
              <a:t>thành</a:t>
            </a:r>
            <a:r>
              <a:rPr lang="en-US" dirty="0"/>
              <a:t> </a:t>
            </a:r>
            <a:r>
              <a:rPr lang="en-US" dirty="0" err="1"/>
              <a:t>các</a:t>
            </a:r>
            <a:r>
              <a:rPr lang="en-US" dirty="0"/>
              <a:t> </a:t>
            </a:r>
            <a:r>
              <a:rPr lang="en-US" dirty="0" err="1"/>
              <a:t>hình</a:t>
            </a:r>
            <a:r>
              <a:rPr lang="en-US" dirty="0"/>
              <a:t> </a:t>
            </a:r>
            <a:r>
              <a:rPr lang="en-US" dirty="0" err="1"/>
              <a:t>dạng</a:t>
            </a:r>
            <a:r>
              <a:rPr lang="en-US" dirty="0"/>
              <a:t> </a:t>
            </a:r>
            <a:r>
              <a:rPr lang="en-US" dirty="0" err="1"/>
              <a:t>mong</a:t>
            </a:r>
            <a:r>
              <a:rPr lang="en-US" dirty="0"/>
              <a:t> </a:t>
            </a:r>
            <a:r>
              <a:rPr lang="en-US" dirty="0" err="1"/>
              <a:t>muốn</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polyol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isocyanate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polyol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isocyanate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polymer </a:t>
            </a:r>
            <a:r>
              <a:rPr lang="en-US" sz="2000" b="1" i="0" dirty="0" err="1">
                <a:effectLst/>
                <a:latin typeface="Open Sans" panose="020B0606030504020204" pitchFamily="34" charset="0"/>
              </a:rPr>
              <a:t>có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mạng</a:t>
            </a:r>
            <a:endParaRPr lang="en-US" sz="2400" b="1" i="0" dirty="0">
              <a:effectLst/>
              <a:latin typeface="Söhne"/>
            </a:endParaRPr>
          </a:p>
          <a:p>
            <a:r>
              <a:rPr lang="vi-VN" b="0" i="0" dirty="0">
                <a:effectLst/>
                <a:latin typeface="Open Sans" panose="020B0606030504020204" pitchFamily="34" charset="0"/>
              </a:rPr>
              <a:t>Trong quá trình vận hành máy trộn hỗn hợp polyol và isocyanate để tạo ra polymer có cấu trúc mạng, nhiều đặc điểm quan trọng cần được chú ý để đảm bảo hiệu suất và chất lượng sản phẩm. </a:t>
            </a:r>
            <a:endParaRPr lang="en-US" b="0" i="0" dirty="0">
              <a:effectLst/>
              <a:latin typeface="Open Sans" panose="020B0606030504020204" pitchFamily="34" charset="0"/>
            </a:endParaRPr>
          </a:p>
          <a:p>
            <a:r>
              <a:rPr lang="vi-VN" b="0" i="0" dirty="0">
                <a:effectLst/>
                <a:latin typeface="Open Sans" panose="020B0606030504020204" pitchFamily="34" charset="0"/>
              </a:rPr>
              <a:t>Mỗi bước trong quy trình này đều đóng vai trò quan trọng trong việc định hình tính chất của polymer cuối cùng. </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C1B03AF-4D98-716E-0B49-4EA6294848FD}"/>
              </a:ext>
            </a:extLst>
          </p:cNvPr>
          <p:cNvPicPr>
            <a:picLocks noChangeAspect="1"/>
          </p:cNvPicPr>
          <p:nvPr/>
        </p:nvPicPr>
        <p:blipFill>
          <a:blip r:embed="rId3"/>
          <a:stretch>
            <a:fillRect/>
          </a:stretch>
        </p:blipFill>
        <p:spPr>
          <a:xfrm>
            <a:off x="-890364" y="3068960"/>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polyol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isocyanate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polyol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isocyanate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polymer </a:t>
            </a:r>
            <a:r>
              <a:rPr lang="en-US" sz="2000" b="1" i="0" dirty="0" err="1">
                <a:effectLst/>
                <a:latin typeface="Open Sans" panose="020B0606030504020204" pitchFamily="34" charset="0"/>
              </a:rPr>
              <a:t>có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mạng</a:t>
            </a:r>
            <a:endParaRPr lang="en-US" sz="2400" b="1" i="0" dirty="0">
              <a:effectLst/>
              <a:latin typeface="Söhne"/>
            </a:endParaRPr>
          </a:p>
          <a:p>
            <a:r>
              <a:rPr lang="vi-VN" b="0" i="0" dirty="0">
                <a:effectLst/>
                <a:latin typeface="Open Sans" panose="020B0606030504020204" pitchFamily="34" charset="0"/>
              </a:rPr>
              <a:t>Trong quá trình vận hành máy trộn hỗn hợp polyol và isocyanate để sản xuất polymer cấu trúc mạng, có một số rủi ro tai nạn cần được quan tâm.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vấn đề phổ biến là liên quan đến kiểm soát nhiệt độ và áp suất. Nếu không duy trì được điều kiện này, quá trình trộn có thể dẫn đến tăng cường phản ứng hóa học, gây ra tăng áp suất đột ngột, đe dọa sự an toàn của hệ thống và nhân viên.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EC2491-0D0C-08D3-2806-D0247BC3EA94}"/>
              </a:ext>
            </a:extLst>
          </p:cNvPr>
          <p:cNvPicPr>
            <a:picLocks noChangeAspect="1"/>
          </p:cNvPicPr>
          <p:nvPr/>
        </p:nvPicPr>
        <p:blipFill>
          <a:blip r:embed="rId3"/>
          <a:stretch>
            <a:fillRect/>
          </a:stretch>
        </p:blipFill>
        <p:spPr>
          <a:xfrm>
            <a:off x="-890364" y="3068960"/>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polyol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isocyanate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polyol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isocyanate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polymer </a:t>
            </a:r>
            <a:r>
              <a:rPr lang="en-US" sz="2000" b="1" i="0" dirty="0" err="1">
                <a:effectLst/>
                <a:latin typeface="Open Sans" panose="020B0606030504020204" pitchFamily="34" charset="0"/>
              </a:rPr>
              <a:t>có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mạng</a:t>
            </a:r>
            <a:endParaRPr lang="en-US" sz="2400" b="1" i="0" dirty="0">
              <a:effectLst/>
              <a:latin typeface="Söhne"/>
            </a:endParaRPr>
          </a:p>
          <a:p>
            <a:r>
              <a:rPr lang="vi-VN" b="0" i="0" dirty="0">
                <a:effectLst/>
                <a:latin typeface="Open Sans" panose="020B0606030504020204" pitchFamily="34" charset="0"/>
              </a:rPr>
              <a:t>Các tai nạn trong quá trình vận hành máy trộn hỗn hợp polyol và isocyanate để sản xuất polymer cấu trúc mạng thường xuất phát từ nhiều nguyên nhân chính. Một trong những yếu tố quan trọng nhất là sự thiếu sót trong quản lý và giám sát quy trình. </a:t>
            </a:r>
            <a:endParaRPr lang="en-US" b="0" i="0" dirty="0">
              <a:effectLst/>
              <a:latin typeface="Open Sans" panose="020B0606030504020204" pitchFamily="34" charset="0"/>
            </a:endParaRPr>
          </a:p>
          <a:p>
            <a:r>
              <a:rPr lang="vi-VN" b="0" i="0" dirty="0">
                <a:effectLst/>
                <a:latin typeface="Open Sans" panose="020B0606030504020204" pitchFamily="34" charset="0"/>
              </a:rPr>
              <a:t>Nếu không có hệ thống theo dõi chặt chẽ hoặc thiếu đào tạo đầy đủ cho nhân viên, có thể xảy ra lỗi trong đo lường lượng và tỉ lệ của polyol và isocyanate, dẫn đến sản phẩm không đồng đều và không ổn định.</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567A727-478D-1C61-1D0B-3D40A1B2FDAF}"/>
              </a:ext>
            </a:extLst>
          </p:cNvPr>
          <p:cNvPicPr>
            <a:picLocks noChangeAspect="1"/>
          </p:cNvPicPr>
          <p:nvPr/>
        </p:nvPicPr>
        <p:blipFill>
          <a:blip r:embed="rId3"/>
          <a:stretch>
            <a:fillRect/>
          </a:stretch>
        </p:blipFill>
        <p:spPr>
          <a:xfrm>
            <a:off x="-890364" y="3068960"/>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polyol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isocyanate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polyol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isocyanate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polymer </a:t>
            </a:r>
            <a:r>
              <a:rPr lang="en-US" sz="2000" b="1" i="0" dirty="0" err="1">
                <a:effectLst/>
                <a:latin typeface="Open Sans" panose="020B0606030504020204" pitchFamily="34" charset="0"/>
              </a:rPr>
              <a:t>có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mạng</a:t>
            </a:r>
            <a:endParaRPr lang="en-US" sz="2400" b="1" i="0" dirty="0">
              <a:effectLst/>
              <a:latin typeface="Söhne"/>
            </a:endParaRPr>
          </a:p>
          <a:p>
            <a:r>
              <a:rPr lang="vi-VN" b="0" i="0" dirty="0">
                <a:effectLst/>
                <a:latin typeface="Open Sans" panose="020B0606030504020204" pitchFamily="34" charset="0"/>
              </a:rPr>
              <a:t>Để đảm bảo an toàn và tránh tai nạn khi vận hành máy trộn hỗn hợp polyol và isocyanate trong quá trình sản xuất polymer cấu trúc mạng, các biện pháp phòng tránh đóng vai trò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đào tạo nhân viên về quy trình an toàn là yếu tố then chốt. Điều này bao gồm việc giảng dạy cách đo lường chính xác và kiểm soát tỉ lệ polyol và isocyanate, cũng như quản lý nhiệt độ và áp suất trong quá trình trộn.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254D148-3291-0520-B2F7-83788C50F364}"/>
              </a:ext>
            </a:extLst>
          </p:cNvPr>
          <p:cNvPicPr>
            <a:picLocks noChangeAspect="1"/>
          </p:cNvPicPr>
          <p:nvPr/>
        </p:nvPicPr>
        <p:blipFill>
          <a:blip r:embed="rId3"/>
          <a:stretch>
            <a:fillRect/>
          </a:stretch>
        </p:blipFill>
        <p:spPr>
          <a:xfrm>
            <a:off x="-890364" y="3068960"/>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polyol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isocyanate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polyol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isocyanate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polymer </a:t>
            </a:r>
            <a:r>
              <a:rPr lang="en-US" sz="2000" b="1" i="0" dirty="0" err="1">
                <a:effectLst/>
                <a:latin typeface="Open Sans" panose="020B0606030504020204" pitchFamily="34" charset="0"/>
              </a:rPr>
              <a:t>có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mạng</a:t>
            </a:r>
            <a:endParaRPr lang="en-US" sz="2400" b="1" i="0" dirty="0">
              <a:effectLst/>
              <a:latin typeface="Söhne"/>
            </a:endParaRPr>
          </a:p>
          <a:p>
            <a:r>
              <a:rPr lang="vi-VN" b="0" i="0" dirty="0">
                <a:effectLst/>
                <a:latin typeface="Open Sans" panose="020B0606030504020204" pitchFamily="34" charset="0"/>
              </a:rPr>
              <a:t>Quy định an toàn lao động khi vận hành máy trộn hỗn hợp polyol và isocyanate là yếu tố cơ bản đảm bảo sự an toàn của nhân viên trong môi trường sản xuất.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nhân viên cần được đào tạo về các quy trình an toàn, bao gồm cách sử dụng đúng các thiết bị bảo hộ cá nhân như kính bảo hộ, mặt nạ, và áo chống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BC464F2-04F7-6266-BF4C-26BA5E8F3143}"/>
              </a:ext>
            </a:extLst>
          </p:cNvPr>
          <p:cNvPicPr>
            <a:picLocks noChangeAspect="1"/>
          </p:cNvPicPr>
          <p:nvPr/>
        </p:nvPicPr>
        <p:blipFill>
          <a:blip r:embed="rId3"/>
          <a:stretch>
            <a:fillRect/>
          </a:stretch>
        </p:blipFill>
        <p:spPr>
          <a:xfrm>
            <a:off x="-890364" y="3068960"/>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hỗn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hợp</a:t>
            </a:r>
            <a:r>
              <a:rPr lang="en-US" dirty="0">
                <a:solidFill>
                  <a:schemeClr val="accent4"/>
                </a:solidFill>
                <a:latin typeface="UTM Aptima" panose="02040603050506020204" pitchFamily="18" charset="0"/>
              </a:rPr>
              <a:t> polyol </a:t>
            </a:r>
            <a:r>
              <a:rPr lang="en-US" dirty="0" err="1">
                <a:solidFill>
                  <a:schemeClr val="accent4"/>
                </a:solidFill>
                <a:latin typeface="UTM Aptima" panose="02040603050506020204" pitchFamily="18" charset="0"/>
              </a:rPr>
              <a:t>và</a:t>
            </a:r>
            <a:r>
              <a:rPr lang="en-US" dirty="0">
                <a:solidFill>
                  <a:schemeClr val="accent4"/>
                </a:solidFill>
                <a:latin typeface="UTM Aptima" panose="02040603050506020204" pitchFamily="18" charset="0"/>
              </a:rPr>
              <a:t> isocyanate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hỗn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hợp</a:t>
            </a:r>
            <a:r>
              <a:rPr lang="en-US" sz="2000" b="1" i="0" dirty="0">
                <a:effectLst/>
                <a:latin typeface="Open Sans" panose="020B0606030504020204" pitchFamily="34" charset="0"/>
              </a:rPr>
              <a:t> polyol </a:t>
            </a:r>
            <a:r>
              <a:rPr lang="en-US" sz="2000" b="1" i="0" dirty="0" err="1">
                <a:effectLst/>
                <a:latin typeface="Open Sans" panose="020B0606030504020204" pitchFamily="34" charset="0"/>
              </a:rPr>
              <a:t>và</a:t>
            </a:r>
            <a:r>
              <a:rPr lang="en-US" sz="2000" b="1" i="0" dirty="0">
                <a:effectLst/>
                <a:latin typeface="Open Sans" panose="020B0606030504020204" pitchFamily="34" charset="0"/>
              </a:rPr>
              <a:t> isocyanate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polymer </a:t>
            </a:r>
            <a:r>
              <a:rPr lang="en-US" sz="2000" b="1" i="0" dirty="0" err="1">
                <a:effectLst/>
                <a:latin typeface="Open Sans" panose="020B0606030504020204" pitchFamily="34" charset="0"/>
              </a:rPr>
              <a:t>có</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cấu</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trúc</a:t>
            </a:r>
            <a:r>
              <a:rPr lang="en-US" sz="2000" b="1" i="0" dirty="0">
                <a:effectLst/>
                <a:latin typeface="Open Sans" panose="020B0606030504020204" pitchFamily="34" charset="0"/>
              </a:rPr>
              <a:t> </a:t>
            </a:r>
            <a:r>
              <a:rPr lang="en-US" sz="2000" b="1" i="0" dirty="0" err="1">
                <a:effectLst/>
                <a:latin typeface="Open Sans" panose="020B0606030504020204" pitchFamily="34" charset="0"/>
              </a:rPr>
              <a:t>mạng</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trộn hỗn hợp polyol và isocyanate là quan trọng để đảm bảo an toàn và giảm thiểu hậu quả tiềm ẩn.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sự cố, nhân viên cần ngay lập tức thông báo cho bộ phận an toàn và kích động hệ thống cảnh báo. Đồng thời, cần tiến hành sơ cứu và đưa người bị thương ra khỏi khu vực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C1EB5DF3-0B65-6CDA-4762-B25CEF2A3567}"/>
              </a:ext>
            </a:extLst>
          </p:cNvPr>
          <p:cNvPicPr>
            <a:picLocks noChangeAspect="1"/>
          </p:cNvPicPr>
          <p:nvPr/>
        </p:nvPicPr>
        <p:blipFill>
          <a:blip r:embed="rId3"/>
          <a:stretch>
            <a:fillRect/>
          </a:stretch>
        </p:blipFill>
        <p:spPr>
          <a:xfrm>
            <a:off x="-890364" y="3068960"/>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Đổ</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khuôn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polymer </a:t>
            </a:r>
            <a:r>
              <a:rPr lang="en-US" sz="4000" b="1" dirty="0" err="1">
                <a:solidFill>
                  <a:schemeClr val="bg1"/>
                </a:solidFill>
                <a:latin typeface="UTM Aptima" panose="02040603050506020204" pitchFamily="18" charset="0"/>
              </a:rPr>
              <a:t>có</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cấu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trúc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mạng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polymer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mạng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sz="2000" dirty="0"/>
              <a:t>:</a:t>
            </a:r>
          </a:p>
          <a:p>
            <a:pPr algn="l"/>
            <a:r>
              <a:rPr lang="vi-VN" b="0" i="0" dirty="0">
                <a:effectLst/>
                <a:latin typeface="Open Sans" panose="020B0606030504020204" pitchFamily="34" charset="0"/>
              </a:rPr>
              <a:t>Đặc điểm công việc đổ khuôn hỗn hợp polymer có cấu trúc mạng để tạo hình dạng cho mút xốp, chẳng những đòi hỏi sự chuyên sâu về vật liệu mà còn đòi hỏi kỹ thuật tinh tế.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quá trình sản xuất mút xốp, quá trình đổ khuôn chính là bước quan trọng để định hình và cung cấp đặc tính cụ thể cho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F79ADED-A4E1-81D6-03E7-045D089E847C}"/>
              </a:ext>
            </a:extLst>
          </p:cNvPr>
          <p:cNvPicPr>
            <a:picLocks noChangeAspect="1"/>
          </p:cNvPicPr>
          <p:nvPr/>
        </p:nvPicPr>
        <p:blipFill>
          <a:blip r:embed="rId3"/>
          <a:stretch>
            <a:fillRect/>
          </a:stretch>
        </p:blipFill>
        <p:spPr>
          <a:xfrm>
            <a:off x="5878388" y="568555"/>
            <a:ext cx="5904656" cy="5904656"/>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317904"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Đổ</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khuôn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polymer </a:t>
            </a:r>
            <a:r>
              <a:rPr lang="en-US" sz="4000" b="1" dirty="0" err="1">
                <a:solidFill>
                  <a:schemeClr val="bg1"/>
                </a:solidFill>
                <a:latin typeface="UTM Aptima" panose="02040603050506020204" pitchFamily="18" charset="0"/>
              </a:rPr>
              <a:t>có</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cấu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trúc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mạng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polymer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mạng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sz="2000" dirty="0"/>
              <a:t>:</a:t>
            </a:r>
          </a:p>
          <a:p>
            <a:pPr algn="l"/>
            <a:r>
              <a:rPr lang="vi-VN" b="0" i="0" dirty="0">
                <a:effectLst/>
                <a:latin typeface="Open Sans" panose="020B0606030504020204" pitchFamily="34" charset="0"/>
              </a:rPr>
              <a:t>Trong quá trình đổ khuôn hỗn hợp polymer để tạo hình dạng cho mút xốp, có những rủi ro về tai nạn cần được đánh giá và quản lý một cách cẩn thận.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dạng tai nạn phổ biến là thiếu kiểm soát nhiệt độ. Nếu nhiệt độ không được duy trì ổn định, có thể xảy ra sự biến đổi không mong muốn trong cấu trúc polymer, dẫn đến sản phẩm mút xốp không đồng nhất về tính chất.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6C66A0B-A0FE-8E85-3202-7079EABF5584}"/>
              </a:ext>
            </a:extLst>
          </p:cNvPr>
          <p:cNvPicPr>
            <a:picLocks noChangeAspect="1"/>
          </p:cNvPicPr>
          <p:nvPr/>
        </p:nvPicPr>
        <p:blipFill>
          <a:blip r:embed="rId3"/>
          <a:stretch>
            <a:fillRect/>
          </a:stretch>
        </p:blipFill>
        <p:spPr>
          <a:xfrm>
            <a:off x="5878388" y="568555"/>
            <a:ext cx="5904656" cy="5904656"/>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1099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Đổ</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khuôn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polymer </a:t>
            </a:r>
            <a:r>
              <a:rPr lang="en-US" sz="4000" b="1" dirty="0" err="1">
                <a:solidFill>
                  <a:schemeClr val="bg1"/>
                </a:solidFill>
                <a:latin typeface="UTM Aptima" panose="02040603050506020204" pitchFamily="18" charset="0"/>
              </a:rPr>
              <a:t>có</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cấu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trúc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mạng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polymer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mạng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sz="2000" dirty="0"/>
              <a:t>:</a:t>
            </a:r>
          </a:p>
          <a:p>
            <a:pPr algn="l"/>
            <a:r>
              <a:rPr lang="vi-VN" b="0" i="0" dirty="0">
                <a:effectLst/>
                <a:latin typeface="Open Sans" panose="020B0606030504020204" pitchFamily="34" charset="0"/>
              </a:rPr>
              <a:t>Tai nạn trong quá trình đổ khuôn hỗn hợp polymer để tạo hình dạng cho mút xốp có thể xuất phát từ nhiều nguyên nhân khác nhau. Một trong những yếu tố chính là sự thiếu chính xác trong việc đo lường và trộn nguyên liệu.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tỷ lệ hoặc loại polymer không được đo lường chính xác, có thể dẫn đến sự không ổn định trong cấu trúc của mút xốp và ảnh hưởng đến tính chất cuối cùng của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8CC1801-169D-E66E-ED3F-A029967F103C}"/>
              </a:ext>
            </a:extLst>
          </p:cNvPr>
          <p:cNvPicPr>
            <a:picLocks noChangeAspect="1"/>
          </p:cNvPicPr>
          <p:nvPr/>
        </p:nvPicPr>
        <p:blipFill>
          <a:blip r:embed="rId3"/>
          <a:stretch>
            <a:fillRect/>
          </a:stretch>
        </p:blipFill>
        <p:spPr>
          <a:xfrm>
            <a:off x="5878388" y="568555"/>
            <a:ext cx="5904656" cy="5904656"/>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96597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Đổ</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khuôn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polymer </a:t>
            </a:r>
            <a:r>
              <a:rPr lang="en-US" sz="4000" b="1" dirty="0" err="1">
                <a:solidFill>
                  <a:schemeClr val="bg1"/>
                </a:solidFill>
                <a:latin typeface="UTM Aptima" panose="02040603050506020204" pitchFamily="18" charset="0"/>
              </a:rPr>
              <a:t>có</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cấu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trúc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mạng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polymer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mạng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sz="2000" dirty="0"/>
              <a:t>:</a:t>
            </a:r>
          </a:p>
          <a:p>
            <a:pPr algn="l"/>
            <a:r>
              <a:rPr lang="vi-VN" b="0" i="0" dirty="0">
                <a:effectLst/>
                <a:latin typeface="Open Sans" panose="020B0606030504020204" pitchFamily="34" charset="0"/>
              </a:rPr>
              <a:t>Để đảm bảo an toàn lao động trong quá trình đổ khuôn hỗn hợp polymer để tạo hình dạng cho mút xốp (Styrofoam), các biện pháp phòng tránh tai nạn là quan trọng.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đào tạo an toàn lao động là chìa khóa. Nhân viên cần được huấn luyện về cách sử dụng thiết bị bảo vệ cá nhân, như mũ bảo hiểm và bảo hộ tai, cũng như làm thế nào để xử lý một cách an toàn với nguyên liệu polymer.</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42E3986-8984-14F6-F1B0-7AF666495A52}"/>
              </a:ext>
            </a:extLst>
          </p:cNvPr>
          <p:cNvPicPr>
            <a:picLocks noChangeAspect="1"/>
          </p:cNvPicPr>
          <p:nvPr/>
        </p:nvPicPr>
        <p:blipFill>
          <a:blip r:embed="rId3"/>
          <a:stretch>
            <a:fillRect/>
          </a:stretch>
        </p:blipFill>
        <p:spPr>
          <a:xfrm>
            <a:off x="5878388" y="568555"/>
            <a:ext cx="5904656" cy="5904656"/>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03798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Đổ</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khuôn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polymer </a:t>
            </a:r>
            <a:r>
              <a:rPr lang="en-US" sz="4000" b="1" dirty="0" err="1">
                <a:solidFill>
                  <a:schemeClr val="bg1"/>
                </a:solidFill>
                <a:latin typeface="UTM Aptima" panose="02040603050506020204" pitchFamily="18" charset="0"/>
              </a:rPr>
              <a:t>có</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cấu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trúc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mạng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polymer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mạng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sz="2000" dirty="0"/>
              <a:t>:</a:t>
            </a:r>
          </a:p>
          <a:p>
            <a:pPr algn="l"/>
            <a:r>
              <a:rPr lang="vi-VN" b="0" i="0" dirty="0">
                <a:effectLst/>
                <a:latin typeface="Open Sans" panose="020B0606030504020204" pitchFamily="34" charset="0"/>
              </a:rPr>
              <a:t>Quy định an toàn lao động là một phần quan trọng trong quá trình đổ khuôn hỗn hợp polymer để tạo hình dạng cho mút xốp.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Nhằm đảm bảo môi trường làm việc an toàn, nhân viên cần phải tuân thủ các quy tắc an toàn chặt chẽ. Đầu tiên, việc sử dụng đầy đủ trang thiết bị bảo hộ cá nhân như mũ bảo hiểm, bảo hộ tai và áo bảo hộ là bắt buộc.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3AEC2279-0AAA-2D55-C00B-CBF35D0C0D0F}"/>
              </a:ext>
            </a:extLst>
          </p:cNvPr>
          <p:cNvPicPr>
            <a:picLocks noChangeAspect="1"/>
          </p:cNvPicPr>
          <p:nvPr/>
        </p:nvPicPr>
        <p:blipFill>
          <a:blip r:embed="rId3"/>
          <a:stretch>
            <a:fillRect/>
          </a:stretch>
        </p:blipFill>
        <p:spPr>
          <a:xfrm>
            <a:off x="5878388" y="568555"/>
            <a:ext cx="5904656" cy="5904656"/>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832601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Đổ</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khuôn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polymer </a:t>
            </a:r>
            <a:r>
              <a:rPr lang="en-US" sz="4000" b="1" dirty="0" err="1">
                <a:solidFill>
                  <a:schemeClr val="bg1"/>
                </a:solidFill>
                <a:latin typeface="UTM Aptima" panose="02040603050506020204" pitchFamily="18" charset="0"/>
              </a:rPr>
              <a:t>có</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cấu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trúc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mạng</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đổ</a:t>
            </a:r>
            <a:r>
              <a:rPr lang="en-US" b="1" i="0" dirty="0">
                <a:effectLst/>
                <a:latin typeface="Open Sans" panose="020B0606030504020204" pitchFamily="34" charset="0"/>
              </a:rPr>
              <a:t> </a:t>
            </a:r>
            <a:r>
              <a:rPr lang="en-US" b="1" i="0" dirty="0" err="1">
                <a:effectLst/>
                <a:latin typeface="Open Sans" panose="020B0606030504020204" pitchFamily="34" charset="0"/>
              </a:rPr>
              <a:t>khuôn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polymer </a:t>
            </a:r>
            <a:r>
              <a:rPr lang="en-US" b="1" i="0" dirty="0" err="1">
                <a:effectLst/>
                <a:latin typeface="Open Sans" panose="020B0606030504020204" pitchFamily="34" charset="0"/>
              </a:rPr>
              <a:t>có</a:t>
            </a:r>
            <a:r>
              <a:rPr lang="en-US" b="1" i="0" dirty="0">
                <a:effectLst/>
                <a:latin typeface="Open Sans" panose="020B0606030504020204" pitchFamily="34" charset="0"/>
              </a:rPr>
              <a:t>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mạng</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cho</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sz="2000" dirty="0"/>
              <a:t>:</a:t>
            </a:r>
          </a:p>
          <a:p>
            <a:pPr algn="l"/>
            <a:r>
              <a:rPr lang="vi-VN" b="0" i="0" dirty="0">
                <a:effectLst/>
                <a:latin typeface="Open Sans" panose="020B0606030504020204" pitchFamily="34" charset="0"/>
              </a:rPr>
              <a:t>Xử lý tình huống tai nạn khẩn cấp là một phần quan trọng của quy trình an toàn khi đổ khuôn hỗn hợp polymer để tạo hình dạng cho mút xốp. </a:t>
            </a:r>
            <a:endParaRPr lang="en-US" dirty="0">
              <a:latin typeface="Open Sans" panose="020B0606030504020204" pitchFamily="34" charset="0"/>
            </a:endParaRPr>
          </a:p>
          <a:p>
            <a:pPr algn="l"/>
            <a:r>
              <a:rPr lang="vi-VN" b="0" i="0" dirty="0">
                <a:effectLst/>
                <a:latin typeface="Open Sans" panose="020B0606030504020204" pitchFamily="34" charset="0"/>
              </a:rPr>
              <a:t>Trong trường hợp xảy ra tai nạn, nhân viên cần ngay lập tức báo cáo sự cố và thực hiện các biện pháp an toàn. Đào tạo cơ bản về cách xử lý tình huống khẩn cấp là quan trọng, đặc biệt là việc sử dụng bộ kit cứu thương và cách thức liên lạc với đội ngũ cứu thương.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74700CD-E87B-2697-A6EC-EA8F01F682AC}"/>
              </a:ext>
            </a:extLst>
          </p:cNvPr>
          <p:cNvPicPr>
            <a:picLocks noChangeAspect="1"/>
          </p:cNvPicPr>
          <p:nvPr/>
        </p:nvPicPr>
        <p:blipFill>
          <a:blip r:embed="rId3"/>
          <a:stretch>
            <a:fillRect/>
          </a:stretch>
        </p:blipFill>
        <p:spPr>
          <a:xfrm>
            <a:off x="5878388" y="568555"/>
            <a:ext cx="5904656" cy="5904656"/>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mút</a:t>
            </a:r>
            <a:r>
              <a:rPr lang="en-US" dirty="0">
                <a:latin typeface="UTM Aptima" panose="02040603050506020204" pitchFamily="18" charset="0"/>
              </a:rPr>
              <a:t> </a:t>
            </a:r>
            <a:r>
              <a:rPr lang="en-US" dirty="0" err="1">
                <a:latin typeface="UTM Aptima" panose="02040603050506020204" pitchFamily="18" charset="0"/>
              </a:rPr>
              <a:t>xốp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mong</a:t>
            </a:r>
            <a:r>
              <a:rPr lang="en-US" dirty="0">
                <a:latin typeface="UTM Aptima" panose="02040603050506020204" pitchFamily="18" charset="0"/>
              </a:rPr>
              <a:t> </a:t>
            </a:r>
            <a:r>
              <a:rPr lang="en-US" dirty="0" err="1">
                <a:latin typeface="UTM Aptima" panose="02040603050506020204" pitchFamily="18" charset="0"/>
              </a:rPr>
              <a:t>muốn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mút xốp (Styrofoam) để tạo ra các hình dạng mong muốn, cần chú ý đến một số đặc điểm quan trọng để đảm bảo hiệu suất và chất lượng sản phẩm.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quy trình này đòi hỏi sự chính xác trong thiết lập máy, bao gồm việc đặt đúng kích thước và hình dạng mong muốn trên giao diện điều khiển. Điều này đòi hỏi sự am hiểu sâu sắc về phần mềm điều khiển máy cũng như kỹ thuật cắt và gia công.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7239F0D1-438F-AD4D-A0A8-2F578E6013BD}"/>
              </a:ext>
            </a:extLst>
          </p:cNvPr>
          <p:cNvPicPr>
            <a:picLocks noChangeAspect="1"/>
          </p:cNvPicPr>
          <p:nvPr/>
        </p:nvPicPr>
        <p:blipFill>
          <a:blip r:embed="rId3"/>
          <a:stretch>
            <a:fillRect/>
          </a:stretch>
        </p:blipFill>
        <p:spPr>
          <a:xfrm>
            <a:off x="-386307" y="3366369"/>
            <a:ext cx="4608512" cy="460851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mút</a:t>
            </a:r>
            <a:r>
              <a:rPr lang="en-US" dirty="0">
                <a:latin typeface="UTM Aptima" panose="02040603050506020204" pitchFamily="18" charset="0"/>
              </a:rPr>
              <a:t> </a:t>
            </a:r>
            <a:r>
              <a:rPr lang="en-US" dirty="0" err="1">
                <a:latin typeface="UTM Aptima" panose="02040603050506020204" pitchFamily="18" charset="0"/>
              </a:rPr>
              <a:t>xốp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mong</a:t>
            </a:r>
            <a:r>
              <a:rPr lang="en-US" dirty="0">
                <a:latin typeface="UTM Aptima" panose="02040603050506020204" pitchFamily="18" charset="0"/>
              </a:rPr>
              <a:t> </a:t>
            </a:r>
            <a:r>
              <a:rPr lang="en-US" dirty="0" err="1">
                <a:latin typeface="UTM Aptima" panose="02040603050506020204" pitchFamily="18" charset="0"/>
              </a:rPr>
              <a:t>muốn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cắt mút xốp (Styrofoam) để tạo ra các hình dạng mong muốn, có một số dạng tai nạn mà nhân viên cần lưu ý để đảm bảo an toàn lao động và duy trì hiệu suất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phổ biến là tai nạn cắt, khi nhân viên có thể bị thương do tiếp xúc trực tiếp với lưỡi cắt. Để ngăn chặn điều này, đào tạo an toàn và sử dụng thiết bị bảo hộ cá nhân là quan trọng.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30E57D5-5FEF-CC9B-FCE3-1DF592DEB21E}"/>
              </a:ext>
            </a:extLst>
          </p:cNvPr>
          <p:cNvPicPr>
            <a:picLocks noChangeAspect="1"/>
          </p:cNvPicPr>
          <p:nvPr/>
        </p:nvPicPr>
        <p:blipFill>
          <a:blip r:embed="rId3"/>
          <a:stretch>
            <a:fillRect/>
          </a:stretch>
        </p:blipFill>
        <p:spPr>
          <a:xfrm>
            <a:off x="-386307" y="3366369"/>
            <a:ext cx="4608512" cy="460851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mút</a:t>
            </a:r>
            <a:r>
              <a:rPr lang="en-US" dirty="0">
                <a:latin typeface="UTM Aptima" panose="02040603050506020204" pitchFamily="18" charset="0"/>
              </a:rPr>
              <a:t> </a:t>
            </a:r>
            <a:r>
              <a:rPr lang="en-US" dirty="0" err="1">
                <a:latin typeface="UTM Aptima" panose="02040603050506020204" pitchFamily="18" charset="0"/>
              </a:rPr>
              <a:t>xốp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mong</a:t>
            </a:r>
            <a:r>
              <a:rPr lang="en-US" dirty="0">
                <a:latin typeface="UTM Aptima" panose="02040603050506020204" pitchFamily="18" charset="0"/>
              </a:rPr>
              <a:t> </a:t>
            </a:r>
            <a:r>
              <a:rPr lang="en-US" dirty="0" err="1">
                <a:latin typeface="UTM Aptima" panose="02040603050506020204" pitchFamily="18" charset="0"/>
              </a:rPr>
              <a:t>muốn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endParaRPr lang="vi-VN" sz="2000" b="1" i="0" dirty="0">
              <a:effectLst/>
              <a:latin typeface="Open Sans" panose="020B0606030504020204" pitchFamily="34" charset="0"/>
            </a:endParaRPr>
          </a:p>
          <a:p>
            <a:pPr algn="l">
              <a:lnSpc>
                <a:spcPct val="120000"/>
              </a:lnSpc>
            </a:pP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gây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cắt</a:t>
            </a:r>
            <a:r>
              <a:rPr lang="en-US" b="0" i="0" dirty="0">
                <a:effectLst/>
                <a:latin typeface="Open Sans" panose="020B0606030504020204" pitchFamily="34" charset="0"/>
              </a:rPr>
              <a:t> </a:t>
            </a:r>
            <a:r>
              <a:rPr lang="en-US" b="0" i="0" dirty="0" err="1">
                <a:effectLst/>
                <a:latin typeface="Open Sans" panose="020B0606030504020204" pitchFamily="34" charset="0"/>
              </a:rPr>
              <a:t>mút</a:t>
            </a:r>
            <a:r>
              <a:rPr lang="en-US" b="0" i="0" dirty="0">
                <a:effectLst/>
                <a:latin typeface="Open Sans" panose="020B0606030504020204" pitchFamily="34" charset="0"/>
              </a:rPr>
              <a:t> </a:t>
            </a:r>
            <a:r>
              <a:rPr lang="en-US" b="0" i="0" dirty="0" err="1">
                <a:effectLst/>
                <a:latin typeface="Open Sans" panose="020B0606030504020204" pitchFamily="34" charset="0"/>
              </a:rPr>
              <a:t>xốp</a:t>
            </a:r>
            <a:r>
              <a:rPr lang="en-US" b="0" i="0" dirty="0">
                <a:effectLst/>
                <a:latin typeface="Open Sans" panose="020B0606030504020204" pitchFamily="34" charset="0"/>
              </a:rPr>
              <a:t> (Styrofoam)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yếu</a:t>
            </a:r>
            <a:r>
              <a:rPr lang="en-US" b="0" i="0" dirty="0">
                <a:effectLst/>
                <a:latin typeface="Open Sans" panose="020B0606030504020204" pitchFamily="34" charset="0"/>
              </a:rPr>
              <a:t> </a:t>
            </a:r>
            <a:r>
              <a:rPr lang="en-US" b="0" i="0" dirty="0" err="1">
                <a:effectLst/>
                <a:latin typeface="Open Sans" panose="020B0606030504020204" pitchFamily="34" charset="0"/>
              </a:rPr>
              <a:t>tố</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p>
          <a:p>
            <a:pPr algn="l">
              <a:lnSpc>
                <a:spcPct val="120000"/>
              </a:lnSpc>
            </a:pP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nguyên</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thiếu</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biết</a:t>
            </a:r>
            <a:r>
              <a:rPr lang="en-US" b="0" i="0" dirty="0">
                <a:effectLst/>
                <a:latin typeface="Open Sans" panose="020B0606030504020204" pitchFamily="34" charset="0"/>
              </a:rPr>
              <a:t> </a:t>
            </a:r>
            <a:r>
              <a:rPr lang="en-US" b="0" i="0" dirty="0" err="1">
                <a:effectLst/>
                <a:latin typeface="Open Sans" panose="020B0606030504020204" pitchFamily="34" charset="0"/>
              </a:rPr>
              <a:t>đầy</a:t>
            </a:r>
            <a:r>
              <a:rPr lang="en-US" b="0" i="0" dirty="0">
                <a:effectLst/>
                <a:latin typeface="Open Sans" panose="020B0606030504020204" pitchFamily="34" charset="0"/>
              </a:rPr>
              <a:t> </a:t>
            </a:r>
            <a:r>
              <a:rPr lang="en-US" b="0" i="0" dirty="0" err="1">
                <a:effectLst/>
                <a:latin typeface="Open Sans" panose="020B0606030504020204" pitchFamily="34" charset="0"/>
              </a:rPr>
              <a:t>đủ</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phải</a:t>
            </a:r>
            <a:r>
              <a:rPr lang="en-US" b="0" i="0" dirty="0">
                <a:effectLst/>
                <a:latin typeface="Open Sans" panose="020B0606030504020204" pitchFamily="34" charset="0"/>
              </a:rPr>
              <a:t> </a:t>
            </a:r>
            <a:r>
              <a:rPr lang="en-US" b="0" i="0" dirty="0" err="1">
                <a:effectLst/>
                <a:latin typeface="Open Sans" panose="020B0606030504020204" pitchFamily="34" charset="0"/>
              </a:rPr>
              <a:t>hiểu</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lập</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mềm</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khiển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tránh</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không</a:t>
            </a:r>
            <a:r>
              <a:rPr lang="en-US" b="0" i="0" dirty="0">
                <a:effectLst/>
                <a:latin typeface="Open Sans" panose="020B0606030504020204" pitchFamily="34" charset="0"/>
              </a:rPr>
              <a:t> </a:t>
            </a:r>
            <a:r>
              <a:rPr lang="en-US" b="0" i="0" dirty="0" err="1">
                <a:effectLst/>
                <a:latin typeface="Open Sans" panose="020B0606030504020204" pitchFamily="34" charset="0"/>
              </a:rPr>
              <a:t>mong</a:t>
            </a:r>
            <a:r>
              <a:rPr lang="en-US" b="0" i="0" dirty="0">
                <a:effectLst/>
                <a:latin typeface="Open Sans" panose="020B0606030504020204" pitchFamily="34" charset="0"/>
              </a:rPr>
              <a:t> </a:t>
            </a:r>
            <a:r>
              <a:rPr lang="en-US" b="0" i="0" dirty="0" err="1">
                <a:effectLst/>
                <a:latin typeface="Open Sans" panose="020B0606030504020204" pitchFamily="34" charset="0"/>
              </a:rPr>
              <a:t>muốn</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9AF68B-C51D-6E86-33DF-CAF34FE1A37D}"/>
              </a:ext>
            </a:extLst>
          </p:cNvPr>
          <p:cNvPicPr>
            <a:picLocks noChangeAspect="1"/>
          </p:cNvPicPr>
          <p:nvPr/>
        </p:nvPicPr>
        <p:blipFill>
          <a:blip r:embed="rId3"/>
          <a:stretch>
            <a:fillRect/>
          </a:stretch>
        </p:blipFill>
        <p:spPr>
          <a:xfrm>
            <a:off x="-386307" y="3366369"/>
            <a:ext cx="4608512" cy="460851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mút</a:t>
            </a:r>
            <a:r>
              <a:rPr lang="en-US" dirty="0">
                <a:latin typeface="UTM Aptima" panose="02040603050506020204" pitchFamily="18" charset="0"/>
              </a:rPr>
              <a:t> </a:t>
            </a:r>
            <a:r>
              <a:rPr lang="en-US" dirty="0" err="1">
                <a:latin typeface="UTM Aptima" panose="02040603050506020204" pitchFamily="18" charset="0"/>
              </a:rPr>
              <a:t>xốp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mong</a:t>
            </a:r>
            <a:r>
              <a:rPr lang="en-US" dirty="0">
                <a:latin typeface="UTM Aptima" panose="02040603050506020204" pitchFamily="18" charset="0"/>
              </a:rPr>
              <a:t> </a:t>
            </a:r>
            <a:r>
              <a:rPr lang="en-US" dirty="0" err="1">
                <a:latin typeface="UTM Aptima" panose="02040603050506020204" pitchFamily="18" charset="0"/>
              </a:rPr>
              <a:t>muốn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endParaRPr lang="vi-VN" sz="2000" b="1" i="0" dirty="0">
              <a:effectLst/>
              <a:latin typeface="Open Sans" panose="020B0606030504020204" pitchFamily="34" charset="0"/>
            </a:endParaRPr>
          </a:p>
          <a:p>
            <a:pPr algn="l">
              <a:buFont typeface="Arial" panose="020B0604020202020204" pitchFamily="34" charset="0"/>
              <a:buChar char="•"/>
            </a:pPr>
            <a:r>
              <a:rPr lang="vi-VN" b="0" i="0" dirty="0">
                <a:effectLst/>
                <a:latin typeface="Open Sans" panose="020B0606030504020204" pitchFamily="34" charset="0"/>
              </a:rPr>
              <a:t>Đảm bảo tất cả nhân viên được đào tạo về việc vận hành máy cắt mút xốp một cách an toàn và hiệu quả.</a:t>
            </a:r>
          </a:p>
          <a:p>
            <a:pPr algn="l">
              <a:buFont typeface="Arial" panose="020B0604020202020204" pitchFamily="34" charset="0"/>
              <a:buChar char="•"/>
            </a:pPr>
            <a:r>
              <a:rPr lang="vi-VN" b="0" i="0" dirty="0">
                <a:effectLst/>
                <a:latin typeface="Open Sans" panose="020B0606030504020204" pitchFamily="34" charset="0"/>
              </a:rPr>
              <a:t>Chú trọng vào việc nhận biết và ứng phó với các rủi ro tiềm ẩn trong quá trình vận hành.</a:t>
            </a:r>
          </a:p>
          <a:p>
            <a:pPr algn="l">
              <a:buFont typeface="Arial" panose="020B0604020202020204" pitchFamily="34" charset="0"/>
              <a:buChar char="•"/>
            </a:pPr>
            <a:r>
              <a:rPr lang="vi-VN" b="0" i="0" dirty="0">
                <a:effectLst/>
                <a:latin typeface="Open Sans" panose="020B0606030504020204" pitchFamily="34" charset="0"/>
              </a:rPr>
              <a:t>Yêu cầu mọi người tham gia vận hành máy cắt mút xốp phải đeo đủ trang thiết bị bảo hộ như kính bảo hộ, găng tay và khẩu trang.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E0BE3D1-999F-5C4B-C475-B8C77BF9BDB8}"/>
              </a:ext>
            </a:extLst>
          </p:cNvPr>
          <p:cNvPicPr>
            <a:picLocks noChangeAspect="1"/>
          </p:cNvPicPr>
          <p:nvPr/>
        </p:nvPicPr>
        <p:blipFill>
          <a:blip r:embed="rId3"/>
          <a:stretch>
            <a:fillRect/>
          </a:stretch>
        </p:blipFill>
        <p:spPr>
          <a:xfrm>
            <a:off x="-386307" y="3366369"/>
            <a:ext cx="4608512" cy="460851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mút</a:t>
            </a:r>
            <a:r>
              <a:rPr lang="en-US" dirty="0">
                <a:latin typeface="UTM Aptima" panose="02040603050506020204" pitchFamily="18" charset="0"/>
              </a:rPr>
              <a:t> </a:t>
            </a:r>
            <a:r>
              <a:rPr lang="en-US" dirty="0" err="1">
                <a:latin typeface="UTM Aptima" panose="02040603050506020204" pitchFamily="18" charset="0"/>
              </a:rPr>
              <a:t>xốp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mong</a:t>
            </a:r>
            <a:r>
              <a:rPr lang="en-US" dirty="0">
                <a:latin typeface="UTM Aptima" panose="02040603050506020204" pitchFamily="18" charset="0"/>
              </a:rPr>
              <a:t> </a:t>
            </a:r>
            <a:r>
              <a:rPr lang="en-US" dirty="0" err="1">
                <a:latin typeface="UTM Aptima" panose="02040603050506020204" pitchFamily="18" charset="0"/>
              </a:rPr>
              <a:t>muốn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b="1" i="0" dirty="0">
                <a:effectLst/>
                <a:latin typeface="Open Sans" panose="020B0606030504020204" pitchFamily="34" charset="0"/>
              </a:rPr>
              <a:t> (Styrofoam)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vận hành máy cắt mút xốp để tạo các hình dạng mong muốn, việc tuân thủ quy định an toàn lao động là cực kỳ quan trọng. Đầu tiên, nhân viên cần được đào tạo kỹ thuật về việc sử dụng máy cắt mút xốp và các biện pháp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đeo đủ trang thiết bị bảo hộ như kính bảo hộ, găng tay và khẩu trang là bắt buộc để bảo vệ khỏi các rủi ro tiềm ẩn. Kiểm tra định kỳ và bảo dưỡng máy cắt mút xốp cũng cần được thực hiện để đảm bảo máy hoạt động ổn định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573AA9C-900E-8452-CE2D-DC88EA0E6E3C}"/>
              </a:ext>
            </a:extLst>
          </p:cNvPr>
          <p:cNvPicPr>
            <a:picLocks noChangeAspect="1"/>
          </p:cNvPicPr>
          <p:nvPr/>
        </p:nvPicPr>
        <p:blipFill>
          <a:blip r:embed="rId3"/>
          <a:stretch>
            <a:fillRect/>
          </a:stretch>
        </p:blipFill>
        <p:spPr>
          <a:xfrm>
            <a:off x="-386307" y="3366369"/>
            <a:ext cx="4608512" cy="460851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cắt</a:t>
            </a:r>
            <a:r>
              <a:rPr lang="en-US" dirty="0">
                <a:latin typeface="UTM Aptima" panose="02040603050506020204" pitchFamily="18" charset="0"/>
              </a:rPr>
              <a:t> </a:t>
            </a:r>
            <a:r>
              <a:rPr lang="en-US" dirty="0" err="1">
                <a:latin typeface="UTM Aptima" panose="02040603050506020204" pitchFamily="18" charset="0"/>
              </a:rPr>
              <a:t>mút</a:t>
            </a:r>
            <a:r>
              <a:rPr lang="en-US" dirty="0">
                <a:latin typeface="UTM Aptima" panose="02040603050506020204" pitchFamily="18" charset="0"/>
              </a:rPr>
              <a:t> </a:t>
            </a:r>
            <a:r>
              <a:rPr lang="en-US" dirty="0" err="1">
                <a:latin typeface="UTM Aptima" panose="02040603050506020204" pitchFamily="18" charset="0"/>
              </a:rPr>
              <a:t>xốp</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hình</a:t>
            </a:r>
            <a:r>
              <a:rPr lang="en-US" dirty="0">
                <a:latin typeface="UTM Aptima" panose="02040603050506020204" pitchFamily="18" charset="0"/>
              </a:rPr>
              <a:t> </a:t>
            </a:r>
            <a:r>
              <a:rPr lang="en-US" dirty="0" err="1">
                <a:latin typeface="UTM Aptima" panose="02040603050506020204" pitchFamily="18" charset="0"/>
              </a:rPr>
              <a:t>dạng</a:t>
            </a:r>
            <a:r>
              <a:rPr lang="en-US" dirty="0">
                <a:latin typeface="UTM Aptima" panose="02040603050506020204" pitchFamily="18" charset="0"/>
              </a:rPr>
              <a:t> </a:t>
            </a:r>
            <a:r>
              <a:rPr lang="en-US" dirty="0" err="1">
                <a:latin typeface="UTM Aptima" panose="02040603050506020204" pitchFamily="18" charset="0"/>
              </a:rPr>
              <a:t>mong</a:t>
            </a:r>
            <a:r>
              <a:rPr lang="en-US" dirty="0">
                <a:latin typeface="UTM Aptima" panose="02040603050506020204" pitchFamily="18" charset="0"/>
              </a:rPr>
              <a:t> </a:t>
            </a:r>
            <a:r>
              <a:rPr lang="en-US" dirty="0" err="1">
                <a:latin typeface="UTM Aptima" panose="02040603050506020204" pitchFamily="18" charset="0"/>
              </a:rPr>
              <a:t>muốn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cắt</a:t>
            </a:r>
            <a:r>
              <a:rPr lang="en-US" b="1" i="0" dirty="0">
                <a:effectLst/>
                <a:latin typeface="Open Sans" panose="020B0606030504020204" pitchFamily="34" charset="0"/>
              </a:rPr>
              <a:t> </a:t>
            </a:r>
            <a:r>
              <a:rPr lang="en-US" b="1" i="0" dirty="0" err="1">
                <a:effectLst/>
                <a:latin typeface="Open Sans" panose="020B0606030504020204" pitchFamily="34" charset="0"/>
              </a:rPr>
              <a:t>mút</a:t>
            </a:r>
            <a:r>
              <a:rPr lang="en-US" b="1" i="0" dirty="0">
                <a:effectLst/>
                <a:latin typeface="Open Sans" panose="020B0606030504020204" pitchFamily="34" charset="0"/>
              </a:rPr>
              <a:t> </a:t>
            </a:r>
            <a:r>
              <a:rPr lang="en-US" b="1" i="0" dirty="0" err="1">
                <a:effectLst/>
                <a:latin typeface="Open Sans" panose="020B0606030504020204" pitchFamily="34" charset="0"/>
              </a:rPr>
              <a:t>xốp</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mong</a:t>
            </a:r>
            <a:r>
              <a:rPr lang="en-US" b="1" i="0" dirty="0">
                <a:effectLst/>
                <a:latin typeface="Open Sans" panose="020B0606030504020204" pitchFamily="34" charset="0"/>
              </a:rPr>
              <a:t> </a:t>
            </a:r>
            <a:r>
              <a:rPr lang="en-US" b="1" i="0" dirty="0" err="1">
                <a:effectLst/>
                <a:latin typeface="Open Sans" panose="020B0606030504020204" pitchFamily="34" charset="0"/>
              </a:rPr>
              <a:t>muốn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khi vận hành máy cắt mút xốp, việc xử lý khẩn cấp là quan trọng để đảm bảo an toàn cho mọi người. Đầu tiên, người lao động phải ngừng ngay việc làm và thông báo về tai nạn cho người quản lý hoặc đội ngũ cấp cứu.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có người bị thương, việc cấp cứu phải được thực hiện ngay lập tức theo quy trình y tế cấp cứu. Đồng thời, khu vực xảy ra tai nạn cần được phong tỏa và đảm bảo an toàn cho mọi người xung quanh.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E633DB7-17D3-CE76-2067-5D6CDC2AC161}"/>
              </a:ext>
            </a:extLst>
          </p:cNvPr>
          <p:cNvPicPr>
            <a:picLocks noChangeAspect="1"/>
          </p:cNvPicPr>
          <p:nvPr/>
        </p:nvPicPr>
        <p:blipFill>
          <a:blip r:embed="rId3"/>
          <a:stretch>
            <a:fillRect/>
          </a:stretch>
        </p:blipFill>
        <p:spPr>
          <a:xfrm>
            <a:off x="-386307" y="3366369"/>
            <a:ext cx="4608512" cy="460851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164</TotalTime>
  <Words>2513</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MÚT XỐP</vt:lpstr>
      <vt:lpstr>Một số vụ tai nạn trong nhà máy sản xuất mút xốp</vt:lpstr>
      <vt:lpstr>Tóm tắt bài học</vt:lpstr>
      <vt:lpstr>Vận hành máy trộn hỗn hợp polyol và isocyanate</vt:lpstr>
      <vt:lpstr>Vận hành máy trộn hỗn hợp polyol và isocyanate</vt:lpstr>
      <vt:lpstr>Vận hành máy trộn hỗn hợp polyol và isocyanate</vt:lpstr>
      <vt:lpstr>Vận hành máy trộn hỗn hợp polyol và isocyanate</vt:lpstr>
      <vt:lpstr>Vận hành máy trộn hỗn hợp polyol và isocyanate</vt:lpstr>
      <vt:lpstr>Vận hành máy trộn hỗn hợp polyol và isocyanate</vt:lpstr>
      <vt:lpstr>Đổ khuôn hỗn hợp polymer có cấu trúc mạng</vt:lpstr>
      <vt:lpstr>Đổ khuôn hỗn hợp polymer có cấu trúc mạng</vt:lpstr>
      <vt:lpstr>Đổ khuôn hỗn hợp polymer có cấu trúc mạng</vt:lpstr>
      <vt:lpstr>Đổ khuôn hỗn hợp polymer có cấu trúc mạng</vt:lpstr>
      <vt:lpstr>Đổ khuôn hỗn hợp polymer có cấu trúc mạng</vt:lpstr>
      <vt:lpstr>Đổ khuôn hỗn hợp polymer có cấu trúc mạng</vt:lpstr>
      <vt:lpstr>Vận hành máy cắt mút xốp thành các hình dạng mong muốn</vt:lpstr>
      <vt:lpstr>Vận hành máy cắt mút xốp thành các hình dạng mong muốn</vt:lpstr>
      <vt:lpstr>Vận hành máy cắt mút xốp thành các hình dạng mong muốn</vt:lpstr>
      <vt:lpstr>Vận hành máy cắt mút xốp thành các hình dạng mong muốn</vt:lpstr>
      <vt:lpstr>Vận hành máy cắt mút xốp thành các hình dạng mong muốn</vt:lpstr>
      <vt:lpstr>Vận hành máy cắt mút xốp thành các hình dạng mong muốn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2024-04-01T09:45:31Z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