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725" autoAdjust="0"/>
  </p:normalViewPr>
  <p:slideViewPr>
    <p:cSldViewPr showGuides="1">
      <p:cViewPr varScale="1">
        <p:scale>
          <a:sx n="113" d="100"/>
          <a:sy n="113" d="100"/>
        </p:scale>
        <p:origin x="858" y="-94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857673" y="2188029"/>
            <a:ext cx="4471889" cy="2481941"/>
          </a:xfrm>
        </p:spPr>
        <p:txBody>
          <a:bodyPr>
            <a:normAutofit/>
          </a:bodyPr>
          <a:lstStyle/>
          <a:p>
            <a:pPr>
              <a:lnSpc>
                <a:spcPct val="100000"/>
              </a:lnSpc>
            </a:pPr>
            <a:r>
              <a:rPr lang="vi-VN" sz="4800" dirty="0">
                <a:latin typeface="Arial" panose="020B0604020202020204" pitchFamily="34" charset="0"/>
                <a:cs typeface="Arial" panose="020B0604020202020204" pitchFamily="34" charset="0"/>
              </a:rPr>
              <a:t>SẢN XUẤT NƯỚC NGỌT</a:t>
            </a:r>
            <a:endParaRPr lang="en-US" sz="4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D9D4C6D1-FF8D-4D79-2EA4-4EC16C77F1D5}"/>
              </a:ext>
            </a:extLst>
          </p:cNvPr>
          <p:cNvPicPr>
            <a:picLocks noChangeAspect="1"/>
          </p:cNvPicPr>
          <p:nvPr/>
        </p:nvPicPr>
        <p:blipFill>
          <a:blip r:embed="rId4"/>
          <a:stretch>
            <a:fillRect/>
          </a:stretch>
        </p:blipFill>
        <p:spPr>
          <a:xfrm>
            <a:off x="4977493" y="4349328"/>
            <a:ext cx="2232248" cy="2232248"/>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vi-VN" sz="4000" b="1" dirty="0">
                <a:solidFill>
                  <a:schemeClr val="accent1"/>
                </a:solidFill>
                <a:latin typeface="UTM Aptima" panose="02040603050506020204" pitchFamily="18" charset="0"/>
              </a:rPr>
              <a:t>nhà máy sản xuất nước ngọt</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nước ngọt, các nhà máy thường đối mặt với rủi ro tai nạn lao động, đặc biệt là khi quá trình sản xuất liên quan đến việc xử lý các hóa chất và máy móc phức tạp</a:t>
            </a:r>
            <a:r>
              <a:rPr lang="en-US" sz="2000" dirty="0">
                <a:ea typeface="+mn-lt"/>
                <a:cs typeface="+mn-lt"/>
              </a:rPr>
              <a:t>:</a:t>
            </a:r>
            <a:endParaRPr lang="en-US" dirty="0"/>
          </a:p>
          <a:p>
            <a:pPr marL="730885" lvl="1" indent="-304165"/>
            <a:r>
              <a:rPr lang="pt-BR" i="0" dirty="0">
                <a:solidFill>
                  <a:srgbClr val="0D0D0D"/>
                </a:solidFill>
                <a:effectLst/>
                <a:latin typeface="Söhne"/>
              </a:rPr>
              <a:t>Tai nạn hóa chất</a:t>
            </a:r>
          </a:p>
          <a:p>
            <a:pPr marL="730885" lvl="1" indent="-304165"/>
            <a:r>
              <a:rPr lang="en-US" dirty="0" err="1">
                <a:solidFill>
                  <a:srgbClr val="0D0D0D"/>
                </a:solidFill>
                <a:latin typeface="Söhne"/>
              </a:rPr>
              <a:t>Sự</a:t>
            </a:r>
            <a:r>
              <a:rPr lang="en-US" dirty="0">
                <a:solidFill>
                  <a:srgbClr val="0D0D0D"/>
                </a:solidFill>
                <a:latin typeface="Söhne"/>
              </a:rPr>
              <a:t> </a:t>
            </a:r>
            <a:r>
              <a:rPr lang="en-US" dirty="0" err="1">
                <a:solidFill>
                  <a:srgbClr val="0D0D0D"/>
                </a:solidFill>
                <a:latin typeface="Söhne"/>
              </a:rPr>
              <a:t>cố</a:t>
            </a:r>
            <a:r>
              <a:rPr lang="en-US" dirty="0">
                <a:solidFill>
                  <a:srgbClr val="0D0D0D"/>
                </a:solidFill>
                <a:latin typeface="Söhne"/>
              </a:rPr>
              <a:t> </a:t>
            </a:r>
            <a:r>
              <a:rPr lang="en-US" dirty="0" err="1">
                <a:solidFill>
                  <a:srgbClr val="0D0D0D"/>
                </a:solidFill>
                <a:latin typeface="Söhne"/>
              </a:rPr>
              <a:t>máy</a:t>
            </a:r>
            <a:r>
              <a:rPr lang="en-US" dirty="0">
                <a:solidFill>
                  <a:srgbClr val="0D0D0D"/>
                </a:solidFill>
                <a:latin typeface="Söhne"/>
              </a:rPr>
              <a:t> </a:t>
            </a:r>
            <a:r>
              <a:rPr lang="en-US" dirty="0" err="1">
                <a:solidFill>
                  <a:srgbClr val="0D0D0D"/>
                </a:solidFill>
                <a:latin typeface="Söhne"/>
              </a:rPr>
              <a:t>móc</a:t>
            </a:r>
            <a:endParaRPr lang="pt-BR" dirty="0">
              <a:solidFill>
                <a:srgbClr val="0D0D0D"/>
              </a:solidFill>
              <a:latin typeface="Söhne"/>
            </a:endParaRPr>
          </a:p>
          <a:p>
            <a:pPr marL="730885" lvl="1" indent="-304165"/>
            <a:r>
              <a:rPr lang="vi-VN" dirty="0">
                <a:solidFill>
                  <a:srgbClr val="0D0D0D"/>
                </a:solidFill>
                <a:latin typeface="Söhne"/>
              </a:rPr>
              <a:t>Nguy cơ cháy nổ</a:t>
            </a:r>
            <a:endParaRPr lang="pt-BR" dirty="0">
              <a:solidFill>
                <a:srgbClr val="0D0D0D"/>
              </a:solidFill>
              <a:latin typeface="Söhne"/>
            </a:endParaRPr>
          </a:p>
          <a:p>
            <a:pPr marL="730885" lvl="1" indent="-304165"/>
            <a:r>
              <a:rPr lang="en-US" dirty="0">
                <a:solidFill>
                  <a:srgbClr val="0D0D0D"/>
                </a:solidFill>
                <a:latin typeface="Söhne"/>
              </a:rPr>
              <a:t>Tai </a:t>
            </a:r>
            <a:r>
              <a:rPr lang="en-US" dirty="0" err="1">
                <a:solidFill>
                  <a:srgbClr val="0D0D0D"/>
                </a:solidFill>
                <a:latin typeface="Söhne"/>
              </a:rPr>
              <a:t>nạn</a:t>
            </a:r>
            <a:r>
              <a:rPr lang="en-US" dirty="0">
                <a:solidFill>
                  <a:srgbClr val="0D0D0D"/>
                </a:solidFill>
                <a:latin typeface="Söhne"/>
              </a:rPr>
              <a:t> </a:t>
            </a:r>
            <a:r>
              <a:rPr lang="en-US" dirty="0" err="1">
                <a:solidFill>
                  <a:srgbClr val="0D0D0D"/>
                </a:solidFill>
                <a:latin typeface="Söhne"/>
              </a:rPr>
              <a:t>vận</a:t>
            </a:r>
            <a:r>
              <a:rPr lang="en-US" dirty="0">
                <a:solidFill>
                  <a:srgbClr val="0D0D0D"/>
                </a:solidFill>
                <a:latin typeface="Söhne"/>
              </a:rPr>
              <a:t> </a:t>
            </a:r>
            <a:r>
              <a:rPr lang="en-US" dirty="0" err="1">
                <a:solidFill>
                  <a:srgbClr val="0D0D0D"/>
                </a:solidFill>
                <a:latin typeface="Söhne"/>
              </a:rPr>
              <a:t>chuyển</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pha chế nước, đường, hương liệu đúng tỉ lệ để tạo ra dung dịch nước ngọt</a:t>
            </a:r>
            <a:endParaRPr lang="en-US" dirty="0"/>
          </a:p>
          <a:p>
            <a:pPr marL="304165" indent="-304165">
              <a:buClr>
                <a:schemeClr val="tx1"/>
              </a:buClr>
            </a:pPr>
            <a:r>
              <a:rPr lang="en-US" dirty="0"/>
              <a:t>2. </a:t>
            </a:r>
            <a:r>
              <a:rPr lang="vi-VN" dirty="0"/>
              <a:t>An toàn vệ sinh lao động đối với nhân viên vận hành máy nạp CO2 vào dung dịch nước ngọt để tạo ra carbonation, là yếu tố quan trọng tạo nên cảm giác gas và sủi bọt trong nước ngọt</a:t>
            </a:r>
            <a:endParaRPr lang="en-US" dirty="0"/>
          </a:p>
          <a:p>
            <a:pPr marL="304165" indent="-304165">
              <a:buClr>
                <a:schemeClr val="tx1"/>
              </a:buClr>
            </a:pPr>
            <a:r>
              <a:rPr lang="en-US" dirty="0"/>
              <a:t>3. </a:t>
            </a:r>
            <a:r>
              <a:rPr lang="vi-VN" dirty="0"/>
              <a:t>An toàn vệ sinh lao động đối với nhân viên kiểm tra chất lượng sản phẩm nước ngọt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pha chế nước, đường, hương liệu đúng tỉ lệ để tạo ra dung dịch nước ngọt</a:t>
            </a:r>
            <a:endParaRPr lang="en-US" sz="2400" b="1" i="0" dirty="0">
              <a:effectLst/>
              <a:latin typeface="Söhne"/>
            </a:endParaRPr>
          </a:p>
          <a:p>
            <a:r>
              <a:rPr lang="vi-VN" b="0" i="0" dirty="0">
                <a:effectLst/>
                <a:latin typeface="Open Sans" panose="020B0606030504020204" pitchFamily="34" charset="0"/>
              </a:rPr>
              <a:t>Đặc điểm quan trọng của công việc vận hành máy pha chế nước ngọt là tuân thủ tỉ lệ chính xác của các thành phần, bao gồm nước, đường và hương liệu. </a:t>
            </a:r>
            <a:endParaRPr lang="en-US" b="0" i="0" dirty="0">
              <a:effectLst/>
              <a:latin typeface="Open Sans" panose="020B0606030504020204" pitchFamily="34" charset="0"/>
            </a:endParaRPr>
          </a:p>
          <a:p>
            <a:r>
              <a:rPr lang="vi-VN" b="0" i="0" dirty="0">
                <a:effectLst/>
                <a:latin typeface="Open Sans" panose="020B0606030504020204" pitchFamily="34" charset="0"/>
              </a:rPr>
              <a:t>Quá trình này yêu cầu sự chính xác và cẩn thận để đảm bảo chất lượng và hương vị nhất quán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CB4DA897-E6F1-56AA-A3A1-650ED980C288}"/>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lao động trong quá trình vận hành máy pha chế nước, đường, hương liệu đúng tỉ lệ để tạo ra dung dịch nước ngọt</a:t>
            </a:r>
            <a:endParaRPr lang="en-US" sz="2400" b="1" i="0" dirty="0">
              <a:effectLst/>
              <a:latin typeface="Söhne"/>
            </a:endParaRPr>
          </a:p>
          <a:p>
            <a:r>
              <a:rPr lang="vi-VN" b="0" i="0" dirty="0">
                <a:effectLst/>
                <a:latin typeface="Open Sans" panose="020B0606030504020204" pitchFamily="34" charset="0"/>
              </a:rPr>
              <a:t>Trong quá trình vận hành máy pha chế nước ngọt, đường, hương liệu, có một số dạng tai nạn lao động có thể xảy ra. Một trong những nguy cơ chính là vấn đề liên quan đến an toàn của máy móc, như tai nạn do các thiết bị hoạt động không đúng cách hoặc bị hỏng hóc. </a:t>
            </a:r>
            <a:endParaRPr lang="en-US" b="0" i="0" dirty="0">
              <a:effectLst/>
              <a:latin typeface="Open Sans" panose="020B0606030504020204" pitchFamily="34" charset="0"/>
            </a:endParaRPr>
          </a:p>
          <a:p>
            <a:r>
              <a:rPr lang="vi-VN" b="0" i="0" dirty="0">
                <a:effectLst/>
                <a:latin typeface="Open Sans" panose="020B0606030504020204" pitchFamily="34" charset="0"/>
              </a:rPr>
              <a:t>Điều này có thể dẫn đến tai nạn như va chạm, nghiêng đổ, hoặc phát nổ máy pha chế.</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2B63090-2891-C1A2-C22D-7B3B8C361CD3}"/>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lao động khi vận hành máy pha chế nước, đường, hương liệu đúng tỉ lệ để tạo ra dung dịch nước ngọt</a:t>
            </a:r>
            <a:endParaRPr lang="en-US" sz="2400" b="1" i="0" dirty="0">
              <a:effectLst/>
              <a:latin typeface="Söhne"/>
            </a:endParaRPr>
          </a:p>
          <a:p>
            <a:r>
              <a:rPr lang="vi-VN" b="0" i="0" dirty="0">
                <a:effectLst/>
                <a:latin typeface="Open Sans" panose="020B0606030504020204" pitchFamily="34" charset="0"/>
              </a:rPr>
              <a:t>Có nhiều nguyên nhân có thể dẫn đến tai nạn lao động khi vận hành máy pha chế nước ngọt, đường, hương liệu theo tỉ lệ. Một trong những nguyên nhân phổ biến là thiếu hiểu biết hoặc thiếu kinh nghiệm về quy trình và an toàn làm việc.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có thể không được đào tạo đầy đủ về cách vận hành máy hoặc cách xử lý các tình huống nguy hiểm, dẫn đến việc xảy ra tai nạn.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E57AB1C-B00B-D17A-1737-95FA6297C4D9}"/>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lao động khi vận hành máy pha chế nước, đường, hương liệu đúng tỉ lệ để tạo ra dung dịch nước ngọt</a:t>
            </a:r>
            <a:endParaRPr lang="en-US" sz="2400" b="1" i="0" dirty="0">
              <a:effectLst/>
              <a:latin typeface="Söhne"/>
            </a:endParaRPr>
          </a:p>
          <a:p>
            <a:r>
              <a:rPr lang="vi-VN" b="0" i="0" dirty="0">
                <a:effectLst/>
                <a:latin typeface="Open Sans" panose="020B0606030504020204" pitchFamily="34" charset="0"/>
              </a:rPr>
              <a:t>Đầu tiên và quan trọng nhất là huấn luyện an toàn lao động đầy đủ cho nhân viên. </a:t>
            </a:r>
            <a:endParaRPr lang="en-US" b="0" i="0" dirty="0">
              <a:effectLst/>
              <a:latin typeface="Open Sans" panose="020B0606030504020204" pitchFamily="34" charset="0"/>
            </a:endParaRPr>
          </a:p>
          <a:p>
            <a:r>
              <a:rPr lang="vi-VN" b="0" i="0" dirty="0">
                <a:effectLst/>
                <a:latin typeface="Open Sans" panose="020B0606030504020204" pitchFamily="34" charset="0"/>
              </a:rPr>
              <a:t>Huấn luyện này cần bao gồm việc hướng dẫn về quy trình an toàn khi làm việc với máy móc và chất hóa học, cách sử dụng đúng dụng cụ bảo hộ cá nhân, và cách ứng phó với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4985230B-ADC7-EFBF-ED1A-293E9EAA797E}"/>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pha chế nước, đường, hương liệu đúng tỉ lệ để tạo ra dung dịch nước ngọt</a:t>
            </a:r>
            <a:endParaRPr lang="en-US" sz="2400" b="1" i="0" dirty="0">
              <a:effectLst/>
              <a:latin typeface="Söhne"/>
            </a:endParaRPr>
          </a:p>
          <a:p>
            <a:pPr algn="l"/>
            <a:r>
              <a:rPr lang="vi-VN" b="0" i="0" dirty="0">
                <a:effectLst/>
                <a:latin typeface="Open Sans" panose="020B0606030504020204" pitchFamily="34" charset="0"/>
              </a:rPr>
              <a:t>Đầu tiên, nhân viên cần được đào tạo về các nguyên tắc an toàn lao động cơ bản và các quy định cụ thể áp dụng cho quá trình vận hành máy pha chế.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Điều này bao gồm việc hướng dẫn về cách sử dụng thiết bị và máy móc một cách an toàn, cách xử lý hóa chất một cách đúng cách, và cách ứng phó với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CABC4EB-AB56-967D-7EF8-AD86CAF48A83}"/>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dirty="0">
                <a:solidFill>
                  <a:schemeClr val="accent4"/>
                </a:solidFill>
                <a:latin typeface="UTM Aptima" panose="02040603050506020204" pitchFamily="18" charset="0"/>
              </a:rPr>
              <a:t>Vận hành máy pha chế nước, đường, hương liệu đúng tỉ lệ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lao động khẩn cấp khi vận hành máy pha chế nước, đường, hương liệu đúng tỉ lệ để tạo ra dung dịch nước ngọt</a:t>
            </a:r>
            <a:endParaRPr lang="en-US" sz="2400" b="1" i="0" dirty="0">
              <a:effectLst/>
              <a:latin typeface="Söhne"/>
            </a:endParaRPr>
          </a:p>
          <a:p>
            <a:r>
              <a:rPr lang="vi-VN" b="0" i="0" dirty="0">
                <a:effectLst/>
                <a:latin typeface="Open Sans" panose="020B0606030504020204" pitchFamily="34" charset="0"/>
              </a:rPr>
              <a:t>Xử lý tình huống tai nạn lao động khẩn cấp khi vận hành máy pha chế nước ngọt, đường, hương liệu là một phần quan trọng của quy trình an toàn lao động. </a:t>
            </a:r>
            <a:endParaRPr lang="en-US" b="0" i="0" dirty="0">
              <a:effectLst/>
              <a:latin typeface="Open Sans" panose="020B0606030504020204" pitchFamily="34" charset="0"/>
            </a:endParaRPr>
          </a:p>
          <a:p>
            <a:r>
              <a:rPr lang="vi-VN" b="0" i="0" dirty="0">
                <a:effectLst/>
                <a:latin typeface="Open Sans" panose="020B0606030504020204" pitchFamily="34" charset="0"/>
              </a:rPr>
              <a:t>Trong trường hợp xảy ra tai nạn, việc đối phó một cách nhanh chóng và hiệu quả là cực kỳ quan trọng để giảm thiểu tổn thất và đảm bảo an toàn cho tất cả mọi người trong khu vực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7666122-E9C8-29EA-1B37-9A516F12CD5D}"/>
              </a:ext>
            </a:extLst>
          </p:cNvPr>
          <p:cNvPicPr>
            <a:picLocks noChangeAspect="1"/>
          </p:cNvPicPr>
          <p:nvPr/>
        </p:nvPicPr>
        <p:blipFill>
          <a:blip r:embed="rId3"/>
          <a:stretch>
            <a:fillRect/>
          </a:stretch>
        </p:blipFill>
        <p:spPr>
          <a:xfrm>
            <a:off x="-1754460" y="3573016"/>
            <a:ext cx="4761905" cy="4761905"/>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nạp CO2 vào dung dịch nước ngọt để tạo ra carbonation, là yếu tố quan trọng tạo nên cảm giác gas và sủi bọt trong nước ngọt </a:t>
            </a:r>
            <a:r>
              <a:rPr lang="en-US" sz="2000" dirty="0"/>
              <a:t>:</a:t>
            </a:r>
          </a:p>
          <a:p>
            <a:pPr algn="l"/>
            <a:r>
              <a:rPr lang="vi-VN" b="0" i="0" dirty="0">
                <a:effectLst/>
                <a:latin typeface="Open Sans" panose="020B0606030504020204" pitchFamily="34" charset="0"/>
              </a:rPr>
              <a:t>Đặc điểm của công việc vận hành máy nạp CO2 vào dung dịch nước ngọt là một quy trình quan trọng trong việc tạo ra carbonation, tạo cảm giác gas và sủi bọt trong nước ngọt.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Quá trình này đòi hỏi sự chính xác và kiểm soát kỹ lưỡng để đảm bảo chất lượng và hiệu suất sản xuất. Các nhân viên thường cần được đào tạo để thực hiện công việc này đúng cách.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1BB5465D-7F81-8BA5-91E7-B9D1DBD0BFEC}"/>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vi-VN" b="1" i="0" dirty="0">
                <a:effectLst/>
                <a:latin typeface="Open Sans" panose="020B0606030504020204" pitchFamily="34" charset="0"/>
              </a:rPr>
              <a:t>Các dạng tai nạn lao động trong quá trình vận hành máy nạp CO2 vào dung dịch nước ngọt để tạo ra carbonation, là yếu tố quan trọng tạo nên cảm giác gas và sủi bọt trong nước ngọt</a:t>
            </a:r>
            <a:r>
              <a:rPr lang="en-US" sz="2000" dirty="0"/>
              <a:t>:</a:t>
            </a:r>
          </a:p>
          <a:p>
            <a:pPr algn="l"/>
            <a:r>
              <a:rPr lang="vi-VN" b="0" i="0" dirty="0">
                <a:effectLst/>
                <a:latin typeface="Open Sans" panose="020B0606030504020204" pitchFamily="34" charset="0"/>
              </a:rPr>
              <a:t>Trong quá trình vận hành máy nạp CO2 vào dung dịch nước ngọt, có nhiều nguy cơ về tai nạn lao động có thể xảy ra. Một trong những nguy cơ phổ biến là tai nạn liên quan đến áp suất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làm việc với CO2 dưới áp suất cao có thể dẫn đến nguy cơ nổ hoặc phát nổ, gây thương tích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32B4F10-A0E6-AD21-E49E-2041D708A869}"/>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3. </a:t>
            </a:r>
            <a:r>
              <a:rPr lang="vi-VN" b="1" i="0" dirty="0">
                <a:effectLst/>
                <a:latin typeface="Open Sans" panose="020B0606030504020204" pitchFamily="34" charset="0"/>
              </a:rPr>
              <a:t>Nguyên nhân gây ra tai nạn lao động khi vận hành máy nạp CO2 vào dung dịch nước ngọt để tạo ra carbonation, là yếu tố quan trọng tạo nên cảm giác gas và sủi bọt trong nước ngọt</a:t>
            </a:r>
            <a:endParaRPr lang="en-US" b="1" i="0" dirty="0">
              <a:effectLst/>
              <a:latin typeface="Open Sans" panose="020B0606030504020204" pitchFamily="34" charset="0"/>
            </a:endParaRPr>
          </a:p>
          <a:p>
            <a:r>
              <a:rPr lang="vi-VN" i="0" dirty="0">
                <a:effectLst/>
                <a:latin typeface="Open Sans" panose="020B0606030504020204" pitchFamily="34" charset="0"/>
              </a:rPr>
              <a:t>Có nhiều nguyên nhân gây ra tai nạn lao động trong quá trình vận hành máy nạp CO2 vào dung dịch nước ngọt. Một trong những nguyên nhân chính là việc thiếu hiểu biết hoặc không tuân thủ đầy đủ các quy trình an toàn. </a:t>
            </a:r>
            <a:endParaRPr lang="en-US" i="0" dirty="0">
              <a:effectLst/>
              <a:latin typeface="Open Sans" panose="020B0606030504020204" pitchFamily="34" charset="0"/>
            </a:endParaRPr>
          </a:p>
          <a:p>
            <a:r>
              <a:rPr lang="vi-VN" i="0" dirty="0">
                <a:effectLst/>
                <a:latin typeface="Open Sans" panose="020B0606030504020204" pitchFamily="34" charset="0"/>
              </a:rPr>
              <a:t>Nhân viên có thể không được đào tạo đúng cách về cách sử dụng và bảo quản CO2, hoặc họ có thể bỏ qua các biện pháp an toàn do sự thiếu hiểu biết hoặc sơ hở.</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E93A102-2263-D75C-0E79-5314D65B4A95}"/>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vi-VN" b="1" i="0" dirty="0">
                <a:effectLst/>
                <a:latin typeface="Open Sans" panose="020B0606030504020204" pitchFamily="34" charset="0"/>
              </a:rPr>
              <a:t>Biện pháp phòng tránh tai nạn lao động khi vận hành máy nạp CO2 vào dung dịch nước ngọt để tạo ra carbonation, là yếu tố quan trọng tạo nên cảm giác gas và sủi bọt trong nước ngọt</a:t>
            </a:r>
            <a:r>
              <a:rPr lang="en-US" sz="2000" dirty="0"/>
              <a:t>:</a:t>
            </a:r>
          </a:p>
          <a:p>
            <a:pPr algn="l">
              <a:buFont typeface="Arial" panose="020B0604020202020204" pitchFamily="34" charset="0"/>
              <a:buChar char="•"/>
            </a:pPr>
            <a:r>
              <a:rPr lang="vi-VN" i="0" dirty="0">
                <a:effectLst/>
                <a:latin typeface="Open Sans" panose="020B0606030504020204" pitchFamily="34" charset="0"/>
              </a:rPr>
              <a:t>Đầu tiên, việc đảm bảo rằng tất cả nhân viên tham gia vào quá trình vận hành được đào tạo đầy đủ về an toàn và quy trình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Họ cần phải hiểu rõ về nguy cơ và biện pháp phòng tránh tai nạn, cũng như làm thế nào để ứng phó khi có tình huống không mong muốn xảy ra.</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C035D00-F8F0-B6C7-936C-3493A12A88F2}"/>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nạp CO2 vào dung dịch nước ngọt để tạo ra carbonation, là yếu tố quan trọng tạo nên cảm giác gas và sủi bọt trong nước ngọt</a:t>
            </a:r>
            <a:r>
              <a:rPr lang="en-US" sz="2000" dirty="0"/>
              <a:t>:</a:t>
            </a:r>
          </a:p>
          <a:p>
            <a:pPr algn="l"/>
            <a:r>
              <a:rPr lang="vi-VN" b="0" i="0" dirty="0">
                <a:effectLst/>
                <a:latin typeface="Open Sans" panose="020B0606030504020204" pitchFamily="34" charset="0"/>
              </a:rPr>
              <a:t>Quy định an toàn lao động khi vận hành máy nạp CO2 vào dung dịch nước ngọt là cực kỳ quan trọng để đảm bảo sự an toàn và bảo vệ sức khỏe của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các biện pháp để đối phó với nguy cơ tiềm ẩn trong quá trình làm việc.</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045716-0253-6C32-68B7-1811B1A931E1}"/>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vi-VN" sz="3400" b="1" dirty="0">
                <a:solidFill>
                  <a:schemeClr val="bg1"/>
                </a:solidFill>
                <a:latin typeface="UTM Aptima" panose="02040603050506020204" pitchFamily="18" charset="0"/>
              </a:rPr>
              <a:t>Vận hành máy nạp CO2 vào dung dịch nước ngọt</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6. </a:t>
            </a:r>
            <a:r>
              <a:rPr lang="vi-VN" b="1" i="0" dirty="0">
                <a:effectLst/>
                <a:latin typeface="Open Sans" panose="020B0606030504020204" pitchFamily="34" charset="0"/>
              </a:rPr>
              <a:t>Xử lý tình huống tai nạn lao động khẩn cấp khi vận hành máy nạp CO2 vào dung dịch nước ngọt để tạo ra carbonation, là yếu tố quan trọng tạo nên cảm giác gas và sủi bọt trong nước ngọt</a:t>
            </a:r>
            <a:r>
              <a:rPr lang="en-US" sz="2000" dirty="0">
                <a:solidFill>
                  <a:schemeClr val="bg1"/>
                </a:solidFill>
              </a:rPr>
              <a:t>:</a:t>
            </a:r>
          </a:p>
          <a:p>
            <a:pPr algn="l"/>
            <a:r>
              <a:rPr lang="vi-VN" b="0" i="0" dirty="0">
                <a:effectLst/>
                <a:latin typeface="Open Sans" panose="020B0606030504020204" pitchFamily="34" charset="0"/>
              </a:rPr>
              <a:t>Xử lý tình huống tai nạn lao động khẩn cấp khi vận hành máy nạp CO2 là một phần quan trọng của việc đảm bảo an toàn lao động trong ngành công nghiệp sản xuất nước ngọt.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một tai nạn xảy ra, việc hành động nhanh chóng và chính xác có thể làm giảm thiểu tổn thất và nguy cơ cho nhân viên.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5ACCDA3-0658-B0E1-4765-1A6B56406375}"/>
              </a:ext>
            </a:extLst>
          </p:cNvPr>
          <p:cNvPicPr>
            <a:picLocks noChangeAspect="1"/>
          </p:cNvPicPr>
          <p:nvPr/>
        </p:nvPicPr>
        <p:blipFill>
          <a:blip r:embed="rId3"/>
          <a:stretch>
            <a:fillRect/>
          </a:stretch>
        </p:blipFill>
        <p:spPr>
          <a:xfrm>
            <a:off x="7302616" y="1900899"/>
            <a:ext cx="3056202" cy="3056202"/>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a:bodyPr>
          <a:lstStyle/>
          <a:p>
            <a:pPr marL="0" indent="0" algn="l">
              <a:lnSpc>
                <a:spcPct val="120000"/>
              </a:lnSpc>
              <a:buNone/>
            </a:pPr>
            <a:r>
              <a:rPr lang="en-US" sz="2000" b="1" i="0" dirty="0">
                <a:effectLst/>
                <a:latin typeface="Open Sans" panose="020B0606030504020204" pitchFamily="34" charset="0"/>
              </a:rPr>
              <a:t>1. </a:t>
            </a:r>
            <a:r>
              <a:rPr lang="vi-VN" sz="2000" b="1" i="0" dirty="0">
                <a:effectLst/>
                <a:latin typeface="Open Sans" panose="020B0606030504020204" pitchFamily="34" charset="0"/>
              </a:rPr>
              <a:t>Đặc điểm công việc kiểm tra chất lượng sản phẩm nước ngọt thành phẩm</a:t>
            </a:r>
          </a:p>
          <a:p>
            <a:pPr algn="l">
              <a:lnSpc>
                <a:spcPct val="120000"/>
              </a:lnSpc>
            </a:pPr>
            <a:r>
              <a:rPr lang="vi-VN" b="0" i="0" dirty="0">
                <a:effectLst/>
                <a:latin typeface="Open Sans" panose="020B0606030504020204" pitchFamily="34" charset="0"/>
              </a:rPr>
              <a:t>Việc kiểm tra chất lượng sản phẩm nước ngọt thành phẩm đòi hỏi sự tỉ mỉ và kiên nhẫn từ các nhà sản xuất.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Công việc này không chỉ giúp đảm bảo rằng sản phẩm đáp ứng các tiêu chuẩn an toàn và vệ sinh mà còn đảm bảo chất lượng và hương vị tối ưu cho người tiêu dùng.</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67EB8D74-553D-79E9-6962-430D61EFC28B}"/>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2. </a:t>
            </a:r>
            <a:r>
              <a:rPr lang="vi-VN" sz="2000" b="1" i="0" dirty="0">
                <a:effectLst/>
                <a:latin typeface="Open Sans" panose="020B0606030504020204" pitchFamily="34" charset="0"/>
              </a:rPr>
              <a:t>Các dạng tai nạn lao động trong quá trình kiểm tra chất lượng sản phẩm nước ngọt thành phẩm</a:t>
            </a:r>
          </a:p>
          <a:p>
            <a:pPr algn="l">
              <a:lnSpc>
                <a:spcPct val="120000"/>
              </a:lnSpc>
            </a:pPr>
            <a:r>
              <a:rPr lang="vi-VN" b="0" i="0" dirty="0">
                <a:effectLst/>
                <a:latin typeface="Open Sans" panose="020B0606030504020204" pitchFamily="34" charset="0"/>
              </a:rPr>
              <a:t>Trong quá trình kiểm tra chất lượng sản phẩm nước ngọt thành phẩm, có một số dạng tai nạn lao động mà nhà sản xuất cần phải đề phòng.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 cơ phổ biến nhất là tai nạn liên quan đến thiết bị và máy móc. Việc sử dụng các thiết bị kiểm tra và máy móc có thể mang lại nguy cơ về va chạm, nghiền nát hoặc thương tích khác.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2F8C5682-E66A-8DDF-C282-2C7675E603CA}"/>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3. </a:t>
            </a:r>
            <a:r>
              <a:rPr lang="vi-VN" sz="2000" b="1" i="0" dirty="0">
                <a:effectLst/>
                <a:latin typeface="Open Sans" panose="020B0606030504020204" pitchFamily="34" charset="0"/>
              </a:rPr>
              <a:t>Nguyên nhân gây ra tai nạn lao động khi kiểm tra chất lượng sản phẩm nước ngọt thành phẩm</a:t>
            </a:r>
          </a:p>
          <a:p>
            <a:pPr algn="l">
              <a:lnSpc>
                <a:spcPct val="120000"/>
              </a:lnSpc>
            </a:pPr>
            <a:r>
              <a:rPr lang="vi-VN" b="0" i="0" dirty="0">
                <a:effectLst/>
                <a:latin typeface="Open Sans" panose="020B0606030504020204" pitchFamily="34" charset="0"/>
              </a:rPr>
              <a:t>Có nhiều nguyên nhân gây ra tai nạn lao động khi kiểm tra chất lượng sản phẩm nước ngọt thành phẩm. Một trong những nguyên nhân chính là thiếu hiểu biết và kinh nghiệm về quy trình làm việc và an toàn lao động.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Nhân viên kiểm tra có thể không được đào tạo đầy đủ về cách sử dụng thiết bị và hóa chất một cách an toàn, dẫn đến việc sử dụng không đúng cách và nguy cơ tai nạn tăng cao.</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41EC6BD4-819C-7362-074C-614D3316C123}"/>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4. </a:t>
            </a:r>
            <a:r>
              <a:rPr lang="vi-VN" sz="2000" b="1" i="0" dirty="0">
                <a:effectLst/>
                <a:latin typeface="Open Sans" panose="020B0606030504020204" pitchFamily="34" charset="0"/>
              </a:rPr>
              <a:t>Biện pháp phòng tránh tai nạn lao động khi kiểm tra chất lượng sản phẩm nước ngọt thành phẩm</a:t>
            </a:r>
          </a:p>
          <a:p>
            <a:pPr algn="l">
              <a:lnSpc>
                <a:spcPct val="120000"/>
              </a:lnSpc>
            </a:pPr>
            <a:r>
              <a:rPr lang="vi-VN" b="0" i="0" dirty="0">
                <a:effectLst/>
                <a:latin typeface="Open Sans" panose="020B0606030504020204" pitchFamily="34" charset="0"/>
              </a:rPr>
              <a:t>Quan trắc môi trường lao động đóng vai trò quan trọng trong việc đảm bảo môi trường làm việc an toàn và lành mạnh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đánh giá và giám sát môi trường làm việc như ánh sáng, nhiệt độ, độ ẩm và thông gió giúp xác định các vấn đề có thể gây nguy hiểm cho sức khỏe và an toàn của nhân viên.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65F4732-CE04-4FFF-B966-1C431C24D530}"/>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5. </a:t>
            </a:r>
            <a:r>
              <a:rPr lang="vi-VN" sz="2000" b="1" i="0" dirty="0">
                <a:effectLst/>
                <a:latin typeface="Open Sans" panose="020B0606030504020204" pitchFamily="34" charset="0"/>
              </a:rPr>
              <a:t>Quy định an toàn lao động khi kiểm tra chất lượng sản phẩm nước ngọt thành phẩm</a:t>
            </a:r>
          </a:p>
          <a:p>
            <a:pPr algn="l">
              <a:lnSpc>
                <a:spcPct val="120000"/>
              </a:lnSpc>
            </a:pPr>
            <a:r>
              <a:rPr lang="vi-VN" b="0" i="0" dirty="0">
                <a:effectLst/>
                <a:latin typeface="Open Sans" panose="020B0606030504020204" pitchFamily="34" charset="0"/>
              </a:rPr>
              <a:t>Quy định an toàn lao động khi kiểm tra chất lượng sản phẩm nước ngọt thành phẩm đóng vai trò quan trọng trong việc đảm bảo sự an toàn và bảo vệ sức khỏe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Theo các quy định này, mỗi nhân viên tham gia vào quá trình kiểm tra sản phẩm cần phải được đào tạo về an toàn lao động và các biện pháp phòng tránh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3CF8AB4-09E4-5814-1FC6-52D906C09FEC}"/>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Kiểm tra chất lượng sản phẩm nước ngọt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6. </a:t>
            </a:r>
            <a:r>
              <a:rPr lang="vi-VN" sz="2000" b="1" i="0" dirty="0">
                <a:effectLst/>
                <a:latin typeface="Open Sans" panose="020B0606030504020204" pitchFamily="34" charset="0"/>
              </a:rPr>
              <a:t>Xử lý tình huống tai nạn lao động khẩn cấp khi kiểm tra chất lượng sản phẩm nước ngọt thành phẩm</a:t>
            </a:r>
          </a:p>
          <a:p>
            <a:pPr algn="l">
              <a:lnSpc>
                <a:spcPct val="120000"/>
              </a:lnSpc>
            </a:pPr>
            <a:r>
              <a:rPr lang="vi-VN" b="0" i="0" dirty="0">
                <a:effectLst/>
                <a:latin typeface="Open Sans" panose="020B0606030504020204" pitchFamily="34" charset="0"/>
              </a:rPr>
              <a:t>Xử lý tình huống tai nạn lao động khẩn cấp khi kiểm tra chất lượng sản phẩm nước ngọt thành phẩm đòi hỏi sự nhanh chóng và chính xác từ phía nhân viên và quản lý.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xảy ra tai nạn, việc đảm bảo an toàn và sức khỏe của nhân viên là ưu tiên hàng đầu.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50D231F-8AFD-9EA3-3D83-9B824EC5213A}"/>
              </a:ext>
            </a:extLst>
          </p:cNvPr>
          <p:cNvPicPr>
            <a:picLocks noChangeAspect="1"/>
          </p:cNvPicPr>
          <p:nvPr/>
        </p:nvPicPr>
        <p:blipFill>
          <a:blip r:embed="rId3"/>
          <a:stretch>
            <a:fillRect/>
          </a:stretch>
        </p:blipFill>
        <p:spPr>
          <a:xfrm>
            <a:off x="-1034380" y="3573016"/>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198</TotalTime>
  <Words>2379</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NƯỚC NGỌT</vt:lpstr>
      <vt:lpstr>Một số vụ tai nạn trong  nhà máy sản xuất nước ngọt</vt:lpstr>
      <vt:lpstr>Tóm tắt bài học</vt:lpstr>
      <vt:lpstr>Vận hành máy pha chế nước, đường, hương liệu đúng tỉ lệ </vt:lpstr>
      <vt:lpstr>Vận hành máy pha chế nước, đường, hương liệu đúng tỉ lệ </vt:lpstr>
      <vt:lpstr>Vận hành máy pha chế nước, đường, hương liệu đúng tỉ lệ </vt:lpstr>
      <vt:lpstr>Vận hành máy pha chế nước, đường, hương liệu đúng tỉ lệ </vt:lpstr>
      <vt:lpstr>Vận hành máy pha chế nước, đường, hương liệu đúng tỉ lệ </vt:lpstr>
      <vt:lpstr>Vận hành máy pha chế nước, đường, hương liệu đúng tỉ lệ </vt:lpstr>
      <vt:lpstr>Vận hành máy nạp CO2 vào dung dịch nước ngọt</vt:lpstr>
      <vt:lpstr>Vận hành máy nạp CO2 vào dung dịch nước ngọt</vt:lpstr>
      <vt:lpstr>Vận hành máy nạp CO2 vào dung dịch nước ngọt</vt:lpstr>
      <vt:lpstr>Vận hành máy nạp CO2 vào dung dịch nước ngọt</vt:lpstr>
      <vt:lpstr>Vận hành máy nạp CO2 vào dung dịch nước ngọt</vt:lpstr>
      <vt:lpstr>Vận hành máy nạp CO2 vào dung dịch nước ngọt</vt:lpstr>
      <vt:lpstr>Kiểm tra chất lượng sản phẩm nước ngọt thành phẩm</vt:lpstr>
      <vt:lpstr>Kiểm tra chất lượng sản phẩm nước ngọt thành phẩm</vt:lpstr>
      <vt:lpstr>Kiểm tra chất lượng sản phẩm nước ngọt thành phẩm</vt:lpstr>
      <vt:lpstr>Kiểm tra chất lượng sản phẩm nước ngọt thành phẩm</vt:lpstr>
      <vt:lpstr>Kiểm tra chất lượng sản phẩm nước ngọt thành phẩm</vt:lpstr>
      <vt:lpstr>Kiểm tra chất lượng sản phẩm nước ngọt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23</cp:revision>
  <dcterms:created xsi:type="dcterms:W3CDTF">2024-03-23T04:43:33Z</dcterms:created>
  <dcterms:modified xsi:type="dcterms:W3CDTF">2024-04-09T03:27:37Z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