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666"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SÁP NẾN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22C3A7A2-8D74-000B-862B-CA8D2E0046DD}"/>
              </a:ext>
            </a:extLst>
          </p:cNvPr>
          <p:cNvPicPr>
            <a:picLocks noChangeAspect="1"/>
          </p:cNvPicPr>
          <p:nvPr/>
        </p:nvPicPr>
        <p:blipFill>
          <a:blip r:embed="rId4"/>
          <a:stretch>
            <a:fillRect/>
          </a:stretch>
        </p:blipFill>
        <p:spPr>
          <a:xfrm>
            <a:off x="4579105" y="3828976"/>
            <a:ext cx="3029024" cy="302902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sáp</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nến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sáp nến, việc đảm bảo an toàn lao động là một ưu tiên hàng đầu. Tuy nhiên, những vụ tai nạn vẫn xảy ra và có ảnh hưởng đến sự an toàn và sức khỏe của người lao động</a:t>
            </a:r>
            <a:r>
              <a:rPr lang="en-US" sz="2000" dirty="0">
                <a:ea typeface="+mn-lt"/>
                <a:cs typeface="+mn-lt"/>
              </a:rPr>
              <a:t>:</a:t>
            </a:r>
            <a:endParaRPr lang="en-US" dirty="0"/>
          </a:p>
          <a:p>
            <a:pPr marL="730885" lvl="1" indent="-304165"/>
            <a:r>
              <a:rPr lang="pt-BR" i="0" dirty="0">
                <a:solidFill>
                  <a:srgbClr val="0D0D0D"/>
                </a:solidFill>
                <a:effectLst/>
                <a:latin typeface="Söhne"/>
              </a:rPr>
              <a:t>Tai Nạn Liên Quan Đến Quy Trình Sản Xuất</a:t>
            </a:r>
          </a:p>
          <a:p>
            <a:pPr marL="730885" lvl="1" indent="-304165"/>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Thiết</a:t>
            </a:r>
            <a:r>
              <a:rPr lang="en-US" dirty="0">
                <a:solidFill>
                  <a:srgbClr val="0D0D0D"/>
                </a:solidFill>
                <a:latin typeface="Söhne"/>
              </a:rPr>
              <a:t> </a:t>
            </a:r>
            <a:r>
              <a:rPr lang="en-US" dirty="0" err="1">
                <a:solidFill>
                  <a:srgbClr val="0D0D0D"/>
                </a:solidFill>
                <a:latin typeface="Söhne"/>
              </a:rPr>
              <a:t>Bị</a:t>
            </a:r>
            <a:endParaRPr lang="pt-BR" dirty="0">
              <a:solidFill>
                <a:srgbClr val="0D0D0D"/>
              </a:solidFill>
              <a:latin typeface="Söhne"/>
            </a:endParaRPr>
          </a:p>
          <a:p>
            <a:pPr marL="730885" lvl="1" indent="-304165"/>
            <a:r>
              <a:rPr lang="en-US" dirty="0" err="1">
                <a:solidFill>
                  <a:srgbClr val="0D0D0D"/>
                </a:solidFill>
                <a:latin typeface="Söhne"/>
              </a:rPr>
              <a:t>Khía</a:t>
            </a:r>
            <a:r>
              <a:rPr lang="en-US" dirty="0">
                <a:solidFill>
                  <a:srgbClr val="0D0D0D"/>
                </a:solidFill>
                <a:latin typeface="Söhne"/>
              </a:rPr>
              <a:t> </a:t>
            </a:r>
            <a:r>
              <a:rPr lang="en-US" dirty="0" err="1">
                <a:solidFill>
                  <a:srgbClr val="0D0D0D"/>
                </a:solidFill>
                <a:latin typeface="Söhne"/>
              </a:rPr>
              <a:t>Cạnh</a:t>
            </a:r>
            <a:r>
              <a:rPr lang="en-US" dirty="0">
                <a:solidFill>
                  <a:srgbClr val="0D0D0D"/>
                </a:solidFill>
                <a:latin typeface="Söhne"/>
              </a:rPr>
              <a:t> </a:t>
            </a:r>
            <a:r>
              <a:rPr lang="en-US" dirty="0" err="1">
                <a:solidFill>
                  <a:srgbClr val="0D0D0D"/>
                </a:solidFill>
                <a:latin typeface="Söhne"/>
              </a:rPr>
              <a:t>Đào</a:t>
            </a:r>
            <a:r>
              <a:rPr lang="en-US" dirty="0">
                <a:solidFill>
                  <a:srgbClr val="0D0D0D"/>
                </a:solidFill>
                <a:latin typeface="Söhne"/>
              </a:rPr>
              <a:t> </a:t>
            </a:r>
            <a:r>
              <a:rPr lang="en-US" dirty="0" err="1">
                <a:solidFill>
                  <a:srgbClr val="0D0D0D"/>
                </a:solidFill>
                <a:latin typeface="Söhne"/>
              </a:rPr>
              <a:t>Tạo</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Nhận</a:t>
            </a:r>
            <a:r>
              <a:rPr lang="en-US" dirty="0">
                <a:solidFill>
                  <a:srgbClr val="0D0D0D"/>
                </a:solidFill>
                <a:latin typeface="Söhne"/>
              </a:rPr>
              <a:t> </a:t>
            </a:r>
            <a:r>
              <a:rPr lang="en-US" dirty="0" err="1">
                <a:solidFill>
                  <a:srgbClr val="0D0D0D"/>
                </a:solidFill>
                <a:latin typeface="Söhne"/>
              </a:rPr>
              <a:t>Thức</a:t>
            </a:r>
            <a:r>
              <a:rPr lang="en-US" dirty="0">
                <a:solidFill>
                  <a:srgbClr val="0D0D0D"/>
                </a:solidFill>
                <a:latin typeface="Söhne"/>
              </a:rPr>
              <a:t> An </a:t>
            </a:r>
            <a:r>
              <a:rPr lang="en-US" dirty="0" err="1">
                <a:solidFill>
                  <a:srgbClr val="0D0D0D"/>
                </a:solidFill>
                <a:latin typeface="Söhne"/>
              </a:rPr>
              <a:t>Toàn</a:t>
            </a:r>
            <a:endParaRPr lang="pt-BR" dirty="0">
              <a:solidFill>
                <a:srgbClr val="0D0D0D"/>
              </a:solidFill>
              <a:latin typeface="Söhne"/>
            </a:endParaRPr>
          </a:p>
          <a:p>
            <a:pPr marL="730885" lvl="1" indent="-304165"/>
            <a:r>
              <a:rPr lang="en-US" dirty="0" err="1">
                <a:solidFill>
                  <a:srgbClr val="0D0D0D"/>
                </a:solidFill>
                <a:latin typeface="Söhne"/>
              </a:rPr>
              <a:t>Biện</a:t>
            </a:r>
            <a:r>
              <a:rPr lang="en-US" dirty="0">
                <a:solidFill>
                  <a:srgbClr val="0D0D0D"/>
                </a:solidFill>
                <a:latin typeface="Söhne"/>
              </a:rPr>
              <a:t> </a:t>
            </a:r>
            <a:r>
              <a:rPr lang="en-US" dirty="0" err="1">
                <a:solidFill>
                  <a:srgbClr val="0D0D0D"/>
                </a:solidFill>
                <a:latin typeface="Söhne"/>
              </a:rPr>
              <a:t>Pháp</a:t>
            </a:r>
            <a:r>
              <a:rPr lang="en-US" dirty="0">
                <a:solidFill>
                  <a:srgbClr val="0D0D0D"/>
                </a:solidFill>
                <a:latin typeface="Söhne"/>
              </a:rPr>
              <a:t> </a:t>
            </a:r>
            <a:r>
              <a:rPr lang="en-US" dirty="0" err="1">
                <a:solidFill>
                  <a:srgbClr val="0D0D0D"/>
                </a:solidFill>
                <a:latin typeface="Söhne"/>
              </a:rPr>
              <a:t>Ngăn</a:t>
            </a:r>
            <a:r>
              <a:rPr lang="en-US" dirty="0">
                <a:solidFill>
                  <a:srgbClr val="0D0D0D"/>
                </a:solidFill>
                <a:latin typeface="Söhne"/>
              </a:rPr>
              <a:t> </a:t>
            </a:r>
            <a:r>
              <a:rPr lang="en-US" dirty="0" err="1">
                <a:solidFill>
                  <a:srgbClr val="0D0D0D"/>
                </a:solidFill>
                <a:latin typeface="Söhne"/>
              </a:rPr>
              <a:t>Chặn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Cải</a:t>
            </a:r>
            <a:r>
              <a:rPr lang="en-US" dirty="0">
                <a:solidFill>
                  <a:srgbClr val="0D0D0D"/>
                </a:solidFill>
                <a:latin typeface="Söhne"/>
              </a:rPr>
              <a:t> </a:t>
            </a:r>
            <a:r>
              <a:rPr lang="en-US" dirty="0" err="1">
                <a:solidFill>
                  <a:srgbClr val="0D0D0D"/>
                </a:solidFill>
                <a:latin typeface="Söhne"/>
              </a:rPr>
              <a:t>Thiện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1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trộn</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sáp</a:t>
            </a:r>
            <a:r>
              <a:rPr lang="en-US" dirty="0"/>
              <a:t> </a:t>
            </a:r>
            <a:r>
              <a:rPr lang="en-US" dirty="0" err="1"/>
              <a:t>nến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gia</a:t>
            </a:r>
            <a:r>
              <a:rPr lang="en-US" dirty="0"/>
              <a:t> </a:t>
            </a:r>
            <a:r>
              <a:rPr lang="en-US" dirty="0" err="1"/>
              <a:t>nhiệt</a:t>
            </a:r>
            <a:r>
              <a:rPr lang="en-US" dirty="0"/>
              <a:t> </a:t>
            </a:r>
            <a:r>
              <a:rPr lang="en-US" dirty="0" err="1"/>
              <a:t>cho</a:t>
            </a:r>
            <a:r>
              <a:rPr lang="en-US" dirty="0"/>
              <a:t> </a:t>
            </a:r>
            <a:r>
              <a:rPr lang="en-US" dirty="0" err="1"/>
              <a:t>hỗn</a:t>
            </a:r>
            <a:r>
              <a:rPr lang="en-US" dirty="0"/>
              <a:t> </a:t>
            </a:r>
            <a:r>
              <a:rPr lang="en-US" dirty="0" err="1"/>
              <a:t>hợp</a:t>
            </a:r>
            <a:r>
              <a:rPr lang="en-US" dirty="0"/>
              <a:t> </a:t>
            </a:r>
            <a:r>
              <a:rPr lang="en-US" dirty="0" err="1"/>
              <a:t>nguyên</a:t>
            </a:r>
            <a:r>
              <a:rPr lang="en-US" dirty="0"/>
              <a:t> </a:t>
            </a:r>
            <a:r>
              <a:rPr lang="en-US" dirty="0" err="1"/>
              <a:t>liệu</a:t>
            </a:r>
            <a:r>
              <a:rPr lang="en-US" dirty="0"/>
              <a:t> </a:t>
            </a:r>
            <a:r>
              <a:rPr lang="en-US" dirty="0" err="1"/>
              <a:t>sản</a:t>
            </a:r>
            <a:r>
              <a:rPr lang="en-US" dirty="0"/>
              <a:t> </a:t>
            </a:r>
            <a:r>
              <a:rPr lang="en-US" dirty="0" err="1"/>
              <a:t>xuất</a:t>
            </a:r>
            <a:r>
              <a:rPr lang="en-US" dirty="0"/>
              <a:t> </a:t>
            </a:r>
            <a:r>
              <a:rPr lang="en-US" dirty="0" err="1"/>
              <a:t>sáp</a:t>
            </a:r>
            <a:r>
              <a:rPr lang="en-US" dirty="0"/>
              <a:t> </a:t>
            </a:r>
            <a:r>
              <a:rPr lang="en-US" dirty="0" err="1"/>
              <a:t>nến</a:t>
            </a:r>
            <a:endParaRPr lang="en-US" dirty="0"/>
          </a:p>
          <a:p>
            <a:pPr marL="304165" indent="-304165">
              <a:buClr>
                <a:schemeClr val="tx1"/>
              </a:buClr>
            </a:pPr>
            <a:r>
              <a:rPr lang="en-US" dirty="0"/>
              <a:t>3. </a:t>
            </a:r>
            <a:r>
              <a:rPr lang="vi-VN" dirty="0"/>
              <a:t>An toàn vệ sinh lao động đối với nhân viên trộn thêm hương liệu và màu sắc cho hỗn hợp nguyên liệu sáp nến</a:t>
            </a:r>
            <a:endParaRPr lang="en-US" dirty="0"/>
          </a:p>
          <a:p>
            <a:pPr marL="304165" indent="-304165">
              <a:buClr>
                <a:schemeClr val="tx1"/>
              </a:buClr>
            </a:pPr>
            <a:r>
              <a:rPr lang="en-US" dirty="0"/>
              <a:t>4. </a:t>
            </a:r>
            <a:r>
              <a:rPr lang="vi-VN" dirty="0"/>
              <a:t>An toàn vệ sinh lao động đối với nhân viên đổ khuôn hỗn hợp nguyên liệu đã được gia nhiệt để tạo thành sáp nến</a:t>
            </a:r>
            <a:endParaRPr lang="en-US" dirty="0"/>
          </a:p>
          <a:p>
            <a:pPr marL="304165" indent="-304165">
              <a:buClr>
                <a:schemeClr val="tx1"/>
              </a:buClr>
            </a:pPr>
            <a:r>
              <a:rPr lang="en-US" dirty="0"/>
              <a:t>5. </a:t>
            </a:r>
            <a:r>
              <a:rPr lang="vi-VN" dirty="0"/>
              <a:t>An toàn vệ sinh lao động đối với nhân viên kiểm tra chất lượng sáp nến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nến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sz="2400" b="1" i="0" dirty="0">
              <a:effectLst/>
              <a:latin typeface="Söhne"/>
            </a:endParaRPr>
          </a:p>
          <a:p>
            <a:pPr algn="l"/>
            <a:r>
              <a:rPr lang="vi-VN" b="0" i="0" dirty="0">
                <a:effectLst/>
                <a:latin typeface="Open Sans" panose="020B0606030504020204" pitchFamily="34" charset="0"/>
              </a:rPr>
              <a:t>Đầu tiên, nguyên liệu chính bao gồm sáp paraffin, màu sắc, và hương thơm được đo lường chính xác theo công thức sản xuất. Sáp paraffin, với đặc tính cháy đều và ổn định, thường là thành phần chính để tạo ra sự đồng nhất trong chất lượng của nến.</a:t>
            </a:r>
          </a:p>
          <a:p>
            <a:pPr algn="l"/>
            <a:r>
              <a:rPr lang="vi-VN" b="0" i="0" dirty="0">
                <a:effectLst/>
                <a:latin typeface="Open Sans" panose="020B0606030504020204" pitchFamily="34" charset="0"/>
              </a:rPr>
              <a:t>Sau đó, quá trình trộn bắt đầu, nơi các thành phần được kết hợp một cách đồng đều trong một bồn trộn đặc biệt.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5DDD324-6662-B851-5AB5-BA5D032C2216}"/>
              </a:ext>
            </a:extLst>
          </p:cNvPr>
          <p:cNvPicPr>
            <a:picLocks noChangeAspect="1"/>
          </p:cNvPicPr>
          <p:nvPr/>
        </p:nvPicPr>
        <p:blipFill>
          <a:blip r:embed="rId3"/>
          <a:stretch>
            <a:fillRect/>
          </a:stretch>
        </p:blipFill>
        <p:spPr>
          <a:xfrm>
            <a:off x="-818356" y="3420604"/>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710592" y="672081"/>
            <a:ext cx="3886199" cy="2133598"/>
          </a:xfrm>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nến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sz="2400" b="1" i="0" dirty="0">
              <a:effectLst/>
              <a:latin typeface="Söhne"/>
            </a:endParaRP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sáp</a:t>
            </a:r>
            <a:r>
              <a:rPr lang="en-US" b="0" i="0" dirty="0">
                <a:effectLst/>
                <a:latin typeface="Open Sans" panose="020B0606030504020204" pitchFamily="34" charset="0"/>
              </a:rPr>
              <a:t> </a:t>
            </a:r>
            <a:r>
              <a:rPr lang="en-US" b="0" i="0" dirty="0" err="1">
                <a:effectLst/>
                <a:latin typeface="Open Sans" panose="020B0606030504020204" pitchFamily="34" charset="0"/>
              </a:rPr>
              <a:t>nến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báo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liên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giữ</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đều</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mức</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sáp</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trạng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CECEFE-DE90-FF36-E8DA-0D4426CB8B11}"/>
              </a:ext>
            </a:extLst>
          </p:cNvPr>
          <p:cNvPicPr>
            <a:picLocks noChangeAspect="1"/>
          </p:cNvPicPr>
          <p:nvPr/>
        </p:nvPicPr>
        <p:blipFill>
          <a:blip r:embed="rId3"/>
          <a:stretch>
            <a:fillRect/>
          </a:stretch>
        </p:blipFill>
        <p:spPr>
          <a:xfrm>
            <a:off x="-818356" y="3420604"/>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nến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sz="2400" b="1" i="0" dirty="0">
              <a:effectLst/>
              <a:latin typeface="Söhne"/>
            </a:endParaRPr>
          </a:p>
          <a:p>
            <a:r>
              <a:rPr lang="vi-VN" b="0" i="0" dirty="0">
                <a:effectLst/>
                <a:latin typeface="Open Sans" panose="020B0606030504020204" pitchFamily="34" charset="0"/>
              </a:rPr>
              <a:t>Tai nạn trong quá trình trộn nguyên liệu để sản xuất sáp nến có thể xuất phát từ nhiều nguyên nhân khác nhau. Một trong những yếu tố chính là thiếu hiểu biết về tính chất và tương tác giữa các nguyên liệu. </a:t>
            </a:r>
            <a:endParaRPr lang="en-US" b="0" i="0" dirty="0">
              <a:effectLst/>
              <a:latin typeface="Open Sans" panose="020B0606030504020204" pitchFamily="34" charset="0"/>
            </a:endParaRPr>
          </a:p>
          <a:p>
            <a:r>
              <a:rPr lang="vi-VN" b="0" i="0" dirty="0">
                <a:effectLst/>
                <a:latin typeface="Open Sans" panose="020B0606030504020204" pitchFamily="34" charset="0"/>
              </a:rPr>
              <a:t>Khi không hiểu rõ về sự tương hợp, có thể xảy ra phản ứng không mong muốn, dẫn đến tai nạn và thậm chí làm ảnh hưởng đến chất lượng sản phẩm.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73FC55-98A7-B2BD-1560-FA93F4BDDE95}"/>
              </a:ext>
            </a:extLst>
          </p:cNvPr>
          <p:cNvPicPr>
            <a:picLocks noChangeAspect="1"/>
          </p:cNvPicPr>
          <p:nvPr/>
        </p:nvPicPr>
        <p:blipFill>
          <a:blip r:embed="rId3"/>
          <a:stretch>
            <a:fillRect/>
          </a:stretch>
        </p:blipFill>
        <p:spPr>
          <a:xfrm>
            <a:off x="-818356" y="3420604"/>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nến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sz="2400" b="1" i="0" dirty="0">
              <a:effectLst/>
              <a:latin typeface="Söhne"/>
            </a:endParaRPr>
          </a:p>
          <a:p>
            <a:r>
              <a:rPr lang="vi-VN" b="0" i="0" dirty="0">
                <a:effectLst/>
                <a:latin typeface="Open Sans" panose="020B0606030504020204" pitchFamily="34" charset="0"/>
              </a:rPr>
              <a:t>Để đảm bảo an toàn lao động trong quá trình trộn nguyên liệu cho sản xuất sáp nến, việc áp dụng các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là huấn luyện an toàn lao động, nơi nhân viên được trang bị kiến thức vững về tính chất của nguyên liệu, cũng như quy trình làm việc và biện pháp an toàn cần thực hiện.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B1796F5-5959-879C-6B55-9B602AD6D2C9}"/>
              </a:ext>
            </a:extLst>
          </p:cNvPr>
          <p:cNvPicPr>
            <a:picLocks noChangeAspect="1"/>
          </p:cNvPicPr>
          <p:nvPr/>
        </p:nvPicPr>
        <p:blipFill>
          <a:blip r:embed="rId3"/>
          <a:stretch>
            <a:fillRect/>
          </a:stretch>
        </p:blipFill>
        <p:spPr>
          <a:xfrm>
            <a:off x="-818356" y="3420604"/>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nguyên liệu để chuẩn bị sản xuất sáp nến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sz="2400" b="1" i="0" dirty="0">
              <a:effectLst/>
              <a:latin typeface="Söhne"/>
            </a:endParaRPr>
          </a:p>
          <a:p>
            <a:pPr algn="l"/>
            <a:r>
              <a:rPr lang="vi-VN" b="0" i="0" dirty="0">
                <a:effectLst/>
                <a:latin typeface="Open Sans" panose="020B0606030504020204" pitchFamily="34" charset="0"/>
              </a:rPr>
              <a:t>Quy định an toàn lao động khi trộn nguyên liệu cho sản xuất sáp nến là rất quan trọng để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tham gia quá trình này cần được huấn luyện vững về các biện pháp an toàn, bao gồm việc sử dụng trang thiết bị bảo hộ cá nhân như mặt nạ, kính bảo hộ, và áo chống hóa chất.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1C9DF75-BD32-0049-9B17-3AA96E75112C}"/>
              </a:ext>
            </a:extLst>
          </p:cNvPr>
          <p:cNvPicPr>
            <a:picLocks noChangeAspect="1"/>
          </p:cNvPicPr>
          <p:nvPr/>
        </p:nvPicPr>
        <p:blipFill>
          <a:blip r:embed="rId3"/>
          <a:stretch>
            <a:fillRect/>
          </a:stretch>
        </p:blipFill>
        <p:spPr>
          <a:xfrm>
            <a:off x="-818356" y="3420604"/>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nguyên liệu để chuẩn bị sản xuất sáp nến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trộn nguyên liệu cho sản xuất sáp nến đòi hỏi sự nhanh nhẹn và kỹ năng phản ứng của nhân viên. Trong trường hợp xảy ra tai nạn, việc đầu tiên là bảo vệ tính mạng và sức khỏe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Họ nên ngừng việc làm ngay lập tức, đồng thời thông báo về tình hình cho đồng đội và quản lý.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F5EABA2-07AA-3C1D-24A2-CD017987EB51}"/>
              </a:ext>
            </a:extLst>
          </p:cNvPr>
          <p:cNvPicPr>
            <a:picLocks noChangeAspect="1"/>
          </p:cNvPicPr>
          <p:nvPr/>
        </p:nvPicPr>
        <p:blipFill>
          <a:blip r:embed="rId3"/>
          <a:stretch>
            <a:fillRect/>
          </a:stretch>
        </p:blipFill>
        <p:spPr>
          <a:xfrm>
            <a:off x="-818356" y="3420604"/>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gia nhiệt cho hỗn hợp nguyên liệu sản xuất sáp nến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r>
              <a:rPr lang="en-US" sz="2000" dirty="0"/>
              <a:t>:</a:t>
            </a:r>
          </a:p>
          <a:p>
            <a:pPr algn="l"/>
            <a:r>
              <a:rPr lang="vi-VN" b="0" i="0" dirty="0">
                <a:effectLst/>
                <a:latin typeface="Open Sans" panose="020B0606030504020204" pitchFamily="34" charset="0"/>
              </a:rPr>
              <a:t>Trong quá trình vận hành lò gia nhiệt cho hỗn hợp nguyên liệu sản xuất sáp nến, có một số đặc điểm quan trọng cần chú ý để đảm bảo quá trình sản xuất diễn ra suôn sẻ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quá trình nấu chảy sáp cần được kiểm soát chặt chẽ để đảm bảo nhiệt độ ổn định và đồng đều trên toàn bộ lò.</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F79DEE0-E0A7-7449-D893-30B3BB34F463}"/>
              </a:ext>
            </a:extLst>
          </p:cNvPr>
          <p:cNvPicPr>
            <a:picLocks noChangeAspect="1"/>
          </p:cNvPicPr>
          <p:nvPr/>
        </p:nvPicPr>
        <p:blipFill>
          <a:blip r:embed="rId3"/>
          <a:stretch>
            <a:fillRect/>
          </a:stretch>
        </p:blipFill>
        <p:spPr>
          <a:xfrm>
            <a:off x="6598468"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lò gia nhiệt cho hỗn hợp nguyên liệu sản xuất sáp nến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r>
              <a:rPr lang="en-US" sz="2000" dirty="0"/>
              <a:t>:</a:t>
            </a:r>
          </a:p>
          <a:p>
            <a:pPr algn="l"/>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gia</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sáp</a:t>
            </a:r>
            <a:r>
              <a:rPr lang="en-US" b="0" i="0" dirty="0">
                <a:effectLst/>
                <a:latin typeface="Open Sans" panose="020B0606030504020204" pitchFamily="34" charset="0"/>
              </a:rPr>
              <a:t> </a:t>
            </a:r>
            <a:r>
              <a:rPr lang="en-US" b="0" i="0" dirty="0" err="1">
                <a:effectLst/>
                <a:latin typeface="Open Sans" panose="020B0606030504020204" pitchFamily="34" charset="0"/>
              </a:rPr>
              <a:t>nến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nhà</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chú</a:t>
            </a:r>
            <a:r>
              <a:rPr lang="en-US" b="0" i="0" dirty="0">
                <a:effectLst/>
                <a:latin typeface="Open Sans" panose="020B0606030504020204" pitchFamily="34" charset="0"/>
              </a:rPr>
              <a:t> ý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nổ</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cháy</a:t>
            </a:r>
            <a:r>
              <a:rPr lang="en-US" b="0" i="0" dirty="0">
                <a:effectLst/>
                <a:latin typeface="Open Sans" panose="020B0606030504020204" pitchFamily="34" charset="0"/>
              </a:rPr>
              <a:t> do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lò</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đặt</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yêu</a:t>
            </a:r>
            <a:r>
              <a:rPr lang="en-US" b="0" i="0" dirty="0">
                <a:effectLst/>
                <a:latin typeface="Open Sans" panose="020B0606030504020204" pitchFamily="34" charset="0"/>
              </a:rPr>
              <a:t> </a:t>
            </a:r>
            <a:r>
              <a:rPr lang="en-US" b="0" i="0" dirty="0" err="1">
                <a:effectLst/>
                <a:latin typeface="Open Sans" panose="020B0606030504020204" pitchFamily="34" charset="0"/>
              </a:rPr>
              <a:t>cầu</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duy</a:t>
            </a:r>
            <a:r>
              <a:rPr lang="en-US" b="0" i="0" dirty="0">
                <a:effectLst/>
                <a:latin typeface="Open Sans" panose="020B0606030504020204" pitchFamily="34" charset="0"/>
              </a:rPr>
              <a:t> </a:t>
            </a:r>
            <a:r>
              <a:rPr lang="en-US" b="0" i="0" dirty="0" err="1">
                <a:effectLst/>
                <a:latin typeface="Open Sans" panose="020B0606030504020204" pitchFamily="34" charset="0"/>
              </a:rPr>
              <a:t>trì</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nguy</a:t>
            </a:r>
            <a:r>
              <a:rPr lang="en-US" b="0" i="0" dirty="0">
                <a:effectLst/>
                <a:latin typeface="Open Sans" panose="020B0606030504020204" pitchFamily="34" charset="0"/>
              </a:rPr>
              <a:t> </a:t>
            </a:r>
            <a:r>
              <a:rPr lang="en-US" b="0" i="0" dirty="0" err="1">
                <a:effectLst/>
                <a:latin typeface="Open Sans" panose="020B0606030504020204" pitchFamily="34" charset="0"/>
              </a:rPr>
              <a:t>hiểm</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994153-A747-327E-DFF1-CDF788F1228A}"/>
              </a:ext>
            </a:extLst>
          </p:cNvPr>
          <p:cNvPicPr>
            <a:picLocks noChangeAspect="1"/>
          </p:cNvPicPr>
          <p:nvPr/>
        </p:nvPicPr>
        <p:blipFill>
          <a:blip r:embed="rId3"/>
          <a:stretch>
            <a:fillRect/>
          </a:stretch>
        </p:blipFill>
        <p:spPr>
          <a:xfrm>
            <a:off x="6598468"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nến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endParaRPr lang="en-US" b="1" i="0" dirty="0">
              <a:effectLst/>
              <a:latin typeface="Open Sans" panose="020B0606030504020204" pitchFamily="34" charset="0"/>
            </a:endParaRPr>
          </a:p>
          <a:p>
            <a:r>
              <a:rPr lang="vi-VN" b="0" i="0" dirty="0">
                <a:effectLst/>
                <a:latin typeface="Open Sans" panose="020B0606030504020204" pitchFamily="34" charset="0"/>
              </a:rPr>
              <a:t>Các tai nạn trong quá trình vận hành lò gia nhiệt cho hỗn hợp nguyên liệu sản xuất sáp nến có thể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sự cố trong hệ thống kiểm soát áp suất. Nếu áp suất tăng đột ngột hoặc không kiểm soát được, có thể xảy ra nổ lò hoặc các vấn đề an toàn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DA107A-FFE6-DE20-816B-79A4F268B904}"/>
              </a:ext>
            </a:extLst>
          </p:cNvPr>
          <p:cNvPicPr>
            <a:picLocks noChangeAspect="1"/>
          </p:cNvPicPr>
          <p:nvPr/>
        </p:nvPicPr>
        <p:blipFill>
          <a:blip r:embed="rId3"/>
          <a:stretch>
            <a:fillRect/>
          </a:stretch>
        </p:blipFill>
        <p:spPr>
          <a:xfrm>
            <a:off x="6598468"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nến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r>
              <a:rPr lang="en-US" sz="2000" dirty="0"/>
              <a:t>:</a:t>
            </a:r>
          </a:p>
          <a:p>
            <a:pPr algn="l">
              <a:buFont typeface="Arial" panose="020B0604020202020204" pitchFamily="34" charset="0"/>
              <a:buChar char="•"/>
            </a:pPr>
            <a:r>
              <a:rPr lang="vi-VN" i="0" dirty="0">
                <a:effectLst/>
                <a:latin typeface="Open Sans" panose="020B0606030504020204" pitchFamily="34" charset="0"/>
              </a:rPr>
              <a:t>Để ngăn chặn và giảm thiểu rủi ro tai nạn khi vận hành lò gia nhiệt cho hỗn hợp nguyên liệu sản xuất sáp nến, việc thực hiện các biện pháp phòng tránh là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Trong quá trình này, hệ thống quan trắc môi trường lao động đóng vai trò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6FC0B33-BA50-72BD-4508-462F461611F4}"/>
              </a:ext>
            </a:extLst>
          </p:cNvPr>
          <p:cNvPicPr>
            <a:picLocks noChangeAspect="1"/>
          </p:cNvPicPr>
          <p:nvPr/>
        </p:nvPicPr>
        <p:blipFill>
          <a:blip r:embed="rId3"/>
          <a:stretch>
            <a:fillRect/>
          </a:stretch>
        </p:blipFill>
        <p:spPr>
          <a:xfrm>
            <a:off x="6598468"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nến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r>
              <a:rPr lang="en-US" sz="2000" dirty="0"/>
              <a:t>:</a:t>
            </a:r>
          </a:p>
          <a:p>
            <a:pPr algn="l"/>
            <a:r>
              <a:rPr lang="vi-VN" b="0" i="0" dirty="0">
                <a:effectLst/>
                <a:latin typeface="Open Sans" panose="020B0606030504020204" pitchFamily="34" charset="0"/>
              </a:rPr>
              <a:t>Quy định an toàn lao động trong quá trình vận hành lò gia nhiệt cho hỗn hợp nguyên liệu sản xuất sáp nến là yếu tố chính để bảo vệ nhân viên và môi trường làm việc.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việc đảm bảo nhân viên được đào tạo về an toàn là quan trọng. Họ cần hiểu rõ về quy trình vận hành, biện pháp phòng tránh tai nạn và sử dụng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76303D6-18D6-73CE-43FB-DD35D50E2DDF}"/>
              </a:ext>
            </a:extLst>
          </p:cNvPr>
          <p:cNvPicPr>
            <a:picLocks noChangeAspect="1"/>
          </p:cNvPicPr>
          <p:nvPr/>
        </p:nvPicPr>
        <p:blipFill>
          <a:blip r:embed="rId3"/>
          <a:stretch>
            <a:fillRect/>
          </a:stretch>
        </p:blipFill>
        <p:spPr>
          <a:xfrm>
            <a:off x="6598468"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lò</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gia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nhiệt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cho</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nguyên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liệu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nến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gia</a:t>
            </a:r>
            <a:r>
              <a:rPr lang="en-US" b="1" i="0" dirty="0">
                <a:effectLst/>
                <a:latin typeface="Open Sans" panose="020B0606030504020204" pitchFamily="34" charset="0"/>
              </a:rPr>
              <a:t> </a:t>
            </a:r>
            <a:r>
              <a:rPr lang="en-US" b="1" i="0" dirty="0" err="1">
                <a:effectLst/>
                <a:latin typeface="Open Sans" panose="020B0606030504020204" pitchFamily="34" charset="0"/>
              </a:rPr>
              <a:t>nhiệt</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sáp</a:t>
            </a:r>
            <a:r>
              <a:rPr lang="en-US" b="1" i="0" dirty="0">
                <a:effectLst/>
                <a:latin typeface="Open Sans" panose="020B0606030504020204" pitchFamily="34" charset="0"/>
              </a:rPr>
              <a:t> </a:t>
            </a:r>
            <a:r>
              <a:rPr lang="en-US" b="1" i="0" dirty="0" err="1">
                <a:effectLst/>
                <a:latin typeface="Open Sans" panose="020B0606030504020204" pitchFamily="34" charset="0"/>
              </a:rPr>
              <a:t>nến</a:t>
            </a:r>
            <a:r>
              <a:rPr lang="en-US" sz="2000" dirty="0"/>
              <a:t>:</a:t>
            </a:r>
          </a:p>
          <a:p>
            <a:pPr algn="l"/>
            <a:r>
              <a:rPr lang="vi-VN" b="0" i="0" dirty="0">
                <a:effectLst/>
                <a:latin typeface="Open Sans" panose="020B0606030504020204" pitchFamily="34" charset="0"/>
              </a:rPr>
              <a:t>Trong trường hợp xảy ra tai nạn khẩn cấp khi vận hành lò gia nhiệt cho hỗn hợp nguyên liệu sản xuất sáp nến, việc xử lý tình huống một cách nhanh chóng và hiệu quả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để phản ứng ngay lập tức khi có dấu hiệu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1CB049F-F131-6B78-4267-83AA8276DCF4}"/>
              </a:ext>
            </a:extLst>
          </p:cNvPr>
          <p:cNvPicPr>
            <a:picLocks noChangeAspect="1"/>
          </p:cNvPicPr>
          <p:nvPr/>
        </p:nvPicPr>
        <p:blipFill>
          <a:blip r:embed="rId3"/>
          <a:stretch>
            <a:fillRect/>
          </a:stretch>
        </p:blipFill>
        <p:spPr>
          <a:xfrm>
            <a:off x="6598468"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Trộn thêm hương liệu và màu sắc cho hỗn hợp nguyên liệu sáp nến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trộn thêm hương liệu và màu sắc cho hỗn hợp nguyên liệu sáp nến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sản xuất nến, quá trình trộn thêm hương liệu và màu sắc vào hỗn hợp nguyên liệu sáp đóng vai trò quan trọng, tạo ra sản phẩm cuối cùng với độ hấp dẫn đặc biệt.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đòi hỏi sự chuyên nghiệp và kỹ thuật chính xác để đảm bảo rằng mỗi chiếc nến không chỉ đẹp mắt mà còn phát hương thơm một cách đồng đều.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9C0CDE1-20E7-89D5-6479-667A77EA958E}"/>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Trộn thêm hương liệu và màu sắc cho hỗn hợp nguyên liệu sáp nến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trộn thêm hương liệu và màu sắc cho hỗn hợp nguyên liệu sáp nến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sản xuất nến, việc trộn thêm hương liệu và màu sắc vào hỗn hợp nguyên liệu sáp có thể đối mặt với nhiều rủi ro tai nạn.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vấn đề thường gặp bao gồm rủi ro cháy nổ khi sử dụng các chất phụ gia hương liệu, đặc biệt là khi xử lý ở nhiệt độ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1349885-BA41-C4D4-D2C8-72DA39A9E88F}"/>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Trộn thêm hương liệu và màu sắc cho hỗn hợp nguyên liệu sáp nến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trộn thêm hương liệu và màu sắc cho hỗn hợp nguyên liệu sáp nến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trong quá trình trộn thêm hương liệu và màu sắc cho hỗn hợp nguyên liệu sáp nến có thể có nhiều nguyên nhân.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hiểu biết vững về tính chất và tương tác của các chất liệu sử dụng. Sự không đồng đều trong lượng chất phụ gia hoặc sáp có thể dẫn đến hiện tượng không mong muốn và tăng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AA3DADC-F449-0994-F5E3-E7AE49C7D4C7}"/>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Trộn thêm hương liệu và màu sắc cho hỗn hợp nguyên liệu sáp nến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trộn thêm hương liệu và màu sắc cho hỗn hợp nguyên liệu sáp nến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giảm thiểu rủi ro tai nạn khi trộn thêm hương liệu và màu sắc cho hỗn hợp nguyên liệu sáp nến, các biện pháp phòng tránh là quan trọng. Đầu tiên, việc tuân thủ nghiêm ngặt các quy tắc an toàn làm việc là chìa khóa. Điều này bao gồm việc sử dụng trang thiết bị bảo vệ cá nhân, như kính bảo hộ và khẩu trang, để ngăn chặn tác động của hương liệu và màu sắc.</a:t>
            </a:r>
          </a:p>
          <a:p>
            <a:pPr algn="l"/>
            <a:r>
              <a:rPr lang="vi-VN" b="0" i="0" dirty="0">
                <a:effectLst/>
                <a:latin typeface="Open Sans" panose="020B0606030504020204" pitchFamily="34" charset="0"/>
              </a:rPr>
              <a:t>Kiểm soát chặt chẽ quy trình sản xuất cũng là một biện pháp quan trọng. Đảm bảo rằng máy móc và hệ thống điều khiển được bảo trì đúng đắn và định kỳ giúp tránh tình trạng nguy hiểm do sự cố kỹ thuật. Quá trình nhiệt độ và áp suất cũng cần được giám sát và kiểm soát để ngăn chặn tình trạng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9447D26-9751-518A-074E-A66DD0E7CF0D}"/>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Trộn thêm hương liệu và màu sắc cho hỗn hợp nguyên liệu sáp nến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trộn thêm hương liệu và màu sắc cho hỗn hợp nguyên liệu sáp nến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đóng vai trò quan trọng trong quá trình trộn thêm hương liệu và màu sắc cho hỗn hợp nguyên liệu sáp nến.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rằng mọi nhân viên có đầy đủ trang thiết bị bảo hộ cá nhân là ưu tiên hàng đầu. Điều này bao gồm kính bảo hộ, khẩu trang, và áo bảo hộ để bảo vệ khỏi các tác động có thể gây nguy hiểm từ hương liệu và màu sắc.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EF93556-7B14-5048-9DC7-61457A2E447B}"/>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Trộn thêm hương liệu và màu sắc cho hỗn hợp nguyên liệu sáp nến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trộn thêm hương liệu và màu sắc cho hỗn hợp nguyên liệu sáp nến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trộn thêm hương liệu và màu sắc cho hỗn hợp nguyên liệu sáp nến, việc chuẩn bị cho tình huống tai nạn khẩn cấp là quan trọng để giảm thiểu thiệt hại và đảm bảo an toàn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mọi người tham gia quá trình sản xuất cần được đào tạo về kế hoạch và quy trình phản ứng trong trường hợp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84B8DA-1552-05B6-4B07-924C610FC7DE}"/>
              </a:ext>
            </a:extLst>
          </p:cNvPr>
          <p:cNvPicPr>
            <a:picLocks noChangeAspect="1"/>
          </p:cNvPicPr>
          <p:nvPr/>
        </p:nvPicPr>
        <p:blipFill>
          <a:blip r:embed="rId3"/>
          <a:stretch>
            <a:fillRect/>
          </a:stretch>
        </p:blipFill>
        <p:spPr>
          <a:xfrm>
            <a:off x="-1696740" y="350100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Đổ khuôn hỗn hợp nguyên liệu đã được gia nhiệt để tạo thành sáp nến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đổ khuôn hỗn hợp nguyên liệu đã được gia nhiệt để tạo thành sáp nến</a:t>
            </a:r>
            <a:r>
              <a:rPr lang="en-US" sz="2400" dirty="0"/>
              <a:t>:</a:t>
            </a:r>
          </a:p>
          <a:p>
            <a:pPr algn="l"/>
            <a:r>
              <a:rPr lang="vi-VN" b="0" i="0" dirty="0">
                <a:solidFill>
                  <a:srgbClr val="4C4F5A"/>
                </a:solidFill>
                <a:effectLst/>
                <a:latin typeface="Open Sans" panose="020B0606030504020204" pitchFamily="34" charset="0"/>
              </a:rPr>
              <a:t>Trong quá trình sản xuất sáp nến, công đoạn đổ khuôn hỗn hợp nguyên liệu đã được gia nhiệt đóng một vai trò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Đặc điểm này phản ánh sự kết hợp chặt chẽ giữa nguyên liệu và quy trình nhiệt độ, tạo ra sản phẩm cuối cùng với chất lượng đồng nhất và đẹp mắt.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Đổ khuôn hỗn hợp nguyên liệu đã được gia nhiệt để tạo thành sáp nến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đổ khuôn hỗn hợp nguyên liệu đã được gia nhiệt để tạo thành sáp nến</a:t>
            </a:r>
            <a:r>
              <a:rPr lang="en-US" sz="2400" dirty="0"/>
              <a:t>:</a:t>
            </a:r>
          </a:p>
          <a:p>
            <a:pPr algn="l"/>
            <a:r>
              <a:rPr lang="vi-VN" b="0" i="0" dirty="0">
                <a:solidFill>
                  <a:srgbClr val="4C4F5A"/>
                </a:solidFill>
                <a:effectLst/>
                <a:latin typeface="Open Sans" panose="020B0606030504020204" pitchFamily="34" charset="0"/>
              </a:rPr>
              <a:t>Trong quá trình đổ khuôn hỗn hợp nguyên liệu đã được gia nhiệt để sản xuất sáp nến, có một số rủi ro về tai nạn mà nhà sản xuất cần chú ý và giảm thiểu.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 cơ chính đó là nguy cơ cháy nổ do sự tiếp xúc của nguyên liệu với nhiệt độ cao.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Đổ khuôn hỗn hợp nguyên liệu đã được gia nhiệt để tạo thành sáp nến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đổ khuôn hỗn hợp nguyên liệu đã được gia nhiệt để tạo thành sáp nến</a:t>
            </a:r>
            <a:r>
              <a:rPr lang="en-US" sz="2400" dirty="0"/>
              <a:t>:</a:t>
            </a:r>
          </a:p>
          <a:p>
            <a:pPr algn="l"/>
            <a:r>
              <a:rPr lang="vi-VN" b="0" i="0" dirty="0">
                <a:solidFill>
                  <a:srgbClr val="4C4F5A"/>
                </a:solidFill>
                <a:effectLst/>
                <a:latin typeface="Open Sans" panose="020B0606030504020204" pitchFamily="34" charset="0"/>
              </a:rPr>
              <a:t>Có một số nguyên nhân chính gây ra tai nạn trong quá trình đổ khuôn hỗn hợp nguyên liệu đã được gia nhiệt để sản xuất sáp nến. Một trong những nguyên nhân quan trọng nhất là không kiểm soát được nhiệt độ.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nhiệt độ quá cao hoặc không đồng đều, có thể gây ra hiện tượng chảy quá mức, cháy nổ, hoặc thậm chí làm thay đổi cấu trúc hóa học của nguyên liệu, ảnh hưởng đến chất lượng sản phẩm.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Đổ khuôn hỗn hợp nguyên liệu đã được gia nhiệt để tạo thành sáp nến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đổ khuôn hỗn hợp nguyên liệu đã được gia nhiệt để tạo thành sáp nến</a:t>
            </a:r>
            <a:r>
              <a:rPr lang="en-US" sz="2400" dirty="0"/>
              <a:t>:</a:t>
            </a:r>
          </a:p>
          <a:p>
            <a:pPr algn="l"/>
            <a:r>
              <a:rPr lang="vi-VN" b="0" i="0" dirty="0">
                <a:solidFill>
                  <a:srgbClr val="4C4F5A"/>
                </a:solidFill>
                <a:effectLst/>
                <a:latin typeface="Open Sans" panose="020B0606030504020204" pitchFamily="34" charset="0"/>
              </a:rPr>
              <a:t>Để ngăn chặn tai nạn trong quá trình đổ khuôn hỗn hợp nguyên liệu đã được gia nhiệt để sản xuất sáp nến, các biện pháp phòng tránh đóng vai trò quan trọng. Đầu tiên và quan trọng nhất là duy trì kiểm soát chặt chẽ về nhiệt độ.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Sử dụng hệ thống kiểm soát tự động và đảm bảo thiết bị đo nhiệt độ hoạt động đúng cách để tránh tình trạng nhiệt độ không ổn định.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Đổ khuôn hỗn hợp nguyên liệu đã được gia nhiệt để tạo thành sáp nến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đổ khuôn hỗn hợp nguyên liệu đã được gia nhiệt để tạo thành sáp nến</a:t>
            </a:r>
            <a:r>
              <a:rPr lang="en-US" sz="2400" dirty="0"/>
              <a:t>:</a:t>
            </a:r>
          </a:p>
          <a:p>
            <a:pPr algn="l"/>
            <a:r>
              <a:rPr lang="vi-VN" b="0" i="0" dirty="0">
                <a:solidFill>
                  <a:srgbClr val="4C4F5A"/>
                </a:solidFill>
                <a:effectLst/>
                <a:latin typeface="Open Sans" panose="020B0606030504020204" pitchFamily="34" charset="0"/>
              </a:rPr>
              <a:t>Quy định an toàn lao động trong quá trình đổ khuôn hỗn hợp nguyên liệu đã được gia nhiệt để sản xuất sáp nến là vô cùng quan trọng để bảo vệ nhân viên và tài sản. </a:t>
            </a:r>
            <a:endParaRPr lang="en-US" dirty="0">
              <a:solidFill>
                <a:srgbClr val="4C4F5A"/>
              </a:solidFill>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rằng tất cả nhân viên đều được đào tạo về an toàn lào động là điều cần thiết. Họ cần biết cách sử dụng đúng trang bị bảo hộ cá nhân, nhận diện nguy cơ và hành động đúng trong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Đổ khuôn hỗn hợp nguyên liệu đã được gia nhiệt để tạo thành sáp nến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đổ khuôn hỗn hợp nguyên liệu đã được gia nhiệt để tạo thành sáp nến</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đổ khuôn hỗn hợp nguyên liệu đã được gia nhiệt để tạo thành sáp nến, quy trình xử lý tình huống đóng vai trò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quan trọng nhất là bình tĩnh và kiểm soát tình hình. Hãy đảm bảo rằng tất cả nhân viên được đào tạo về phương pháp ứng phó với tình huống khẩn cấp và biết cách sử dụng trang thiết bị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sáp nến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kiểm tra chất lượng sáp nến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sáp nến thành phẩm, có một số đặc điểm quan trọng mà những chuyên gia kiểm tra thường chú ý để đảm bảo sản phẩm đáp ứng các tiêu chuẩn chất lượng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quan trọng nhất là độ trong suốt của sáp nến, điều này đặc biệt quan trọng đối với những sản phẩm nến có màu sắc hay hình ảnh in trên bề mặt. Sự trong suốt không chỉ ảnh hưởng đến thị giác mà còn liên quan đến chất lượng tổng thể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E870DD0-B57F-6309-FB82-B66BDCA424FF}"/>
              </a:ext>
            </a:extLst>
          </p:cNvPr>
          <p:cNvPicPr>
            <a:picLocks noChangeAspect="1"/>
          </p:cNvPicPr>
          <p:nvPr/>
        </p:nvPicPr>
        <p:blipFill>
          <a:blip r:embed="rId3"/>
          <a:stretch>
            <a:fillRect/>
          </a:stretch>
        </p:blipFill>
        <p:spPr>
          <a:xfrm>
            <a:off x="-1178395" y="3510385"/>
            <a:ext cx="4680520" cy="4680520"/>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sáp nến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trong quá trình kiểm tra chất lượng sáp nến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sáp nến thành phẩm, có thể xảy ra nhiều dạng tai nạn khác nhau, đòi hỏi sự cảnh báo và quản lý rủi ro từ phía nhân viên và quản lý.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vấn đề phổ biến là tai nạn đốt cháy do sử dụng nguồn nhiệt quá mạnh trong quá trình kiểm tra. Việc này có thể gây cháy nổ hoặc làm hư hại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537090-6997-219E-BE9E-9C4435E9FC4B}"/>
              </a:ext>
            </a:extLst>
          </p:cNvPr>
          <p:cNvPicPr>
            <a:picLocks noChangeAspect="1"/>
          </p:cNvPicPr>
          <p:nvPr/>
        </p:nvPicPr>
        <p:blipFill>
          <a:blip r:embed="rId3"/>
          <a:stretch>
            <a:fillRect/>
          </a:stretch>
        </p:blipFill>
        <p:spPr>
          <a:xfrm>
            <a:off x="-1178395" y="3510385"/>
            <a:ext cx="4680520" cy="4680520"/>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sáp nến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khi kiểm tra chất lượng sáp nến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trong quá trình kiểm tra chất lượng sáp nến thành phẩm có thể xuất phát từ nhiều nguyên nhân khác nhau. Một trong những nguyên nhân chính là thiếu hiểu biết hoặc đào tạo không đầy đủ của nhân viên tham gia kiểm tra.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có thể dẫn đến việc sử dụng thiết bị một cách không an toàn hoặc không thực hiện đúng các quy trình kiểm tra, tăng nguy cơ xảy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4822CE-37A1-ED83-F521-6EE308F4CD3A}"/>
              </a:ext>
            </a:extLst>
          </p:cNvPr>
          <p:cNvPicPr>
            <a:picLocks noChangeAspect="1"/>
          </p:cNvPicPr>
          <p:nvPr/>
        </p:nvPicPr>
        <p:blipFill>
          <a:blip r:embed="rId3"/>
          <a:stretch>
            <a:fillRect/>
          </a:stretch>
        </p:blipFill>
        <p:spPr>
          <a:xfrm>
            <a:off x="-1178395" y="3510385"/>
            <a:ext cx="4680520" cy="4680520"/>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sáp nến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khi kiểm tra chất lượng sáp nến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kiểm tra chất lượng sáp nến thành phẩm, việc thực hiện các biện pháp phòng tránh là vô cùng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cần đảm bảo rằng mọi nhân viên đều được đào tạo đầy đủ về an toàn lao động và quy trình kiểm tra. Điều này giúp tăng cường hiểu biết và ý thức về nguy cơ, giảm thiểu khả năng sử dụng thiết bị không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390B440-0139-FB9E-AFD5-C54D6100DB1E}"/>
              </a:ext>
            </a:extLst>
          </p:cNvPr>
          <p:cNvPicPr>
            <a:picLocks noChangeAspect="1"/>
          </p:cNvPicPr>
          <p:nvPr/>
        </p:nvPicPr>
        <p:blipFill>
          <a:blip r:embed="rId3"/>
          <a:stretch>
            <a:fillRect/>
          </a:stretch>
        </p:blipFill>
        <p:spPr>
          <a:xfrm>
            <a:off x="-1178395" y="3510385"/>
            <a:ext cx="4680520" cy="4680520"/>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sáp nến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kiểm tra chất lượng sáp nến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sáp nến thành phẩm đóng vai trò quan trọng trong việc bảo vệ nhân viên và đảm bảo quá trình sản xuất diễn ra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Mọi nhân viên tham gia kiểm tra cần được đào tạo về các quy tắc an toàn, bao gồm việc sử dụng thiết bị bảo hộ cá nhân đầy đủ và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DC73EB3-6A78-A831-1D51-9286E4D7928A}"/>
              </a:ext>
            </a:extLst>
          </p:cNvPr>
          <p:cNvPicPr>
            <a:picLocks noChangeAspect="1"/>
          </p:cNvPicPr>
          <p:nvPr/>
        </p:nvPicPr>
        <p:blipFill>
          <a:blip r:embed="rId3"/>
          <a:stretch>
            <a:fillRect/>
          </a:stretch>
        </p:blipFill>
        <p:spPr>
          <a:xfrm>
            <a:off x="-1178395" y="3510385"/>
            <a:ext cx="4680520" cy="4680520"/>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tra chất lượng sáp nến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sáp nến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kiểm tra chất lượng sáp nến thành phẩm đòi hỏi sự nhanh nhạy và chuẩn bị kỹ lưỡng từ phía nhân viên và quản lý.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đảm bảo an toàn là ưu tiên hàng đầu. Ngay khi phát hiện sự cố, nhân viên cần tự bảo vệ bằng cách sử dụng thiết bị bảo hộ và rút xa khỏi khu vực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8011AC3-3FCC-B896-D4B4-F58326BA4E24}"/>
              </a:ext>
            </a:extLst>
          </p:cNvPr>
          <p:cNvPicPr>
            <a:picLocks noChangeAspect="1"/>
          </p:cNvPicPr>
          <p:nvPr/>
        </p:nvPicPr>
        <p:blipFill>
          <a:blip r:embed="rId3"/>
          <a:stretch>
            <a:fillRect/>
          </a:stretch>
        </p:blipFill>
        <p:spPr>
          <a:xfrm>
            <a:off x="-1178395" y="3510385"/>
            <a:ext cx="4680520" cy="4680520"/>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208</TotalTime>
  <Words>3759</Words>
  <Application>Microsoft Office PowerPoint</Application>
  <PresentationFormat>Custom</PresentationFormat>
  <Paragraphs>151</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SÁP NẾN</vt:lpstr>
      <vt:lpstr>Một số vụ tai nạn trong  nhà máy sản xuất sáp nến</vt:lpstr>
      <vt:lpstr>Tóm tắt bài học</vt:lpstr>
      <vt:lpstr>Trộn nguyên liệu để chuẩn bị sản xuất sáp nến</vt:lpstr>
      <vt:lpstr>Trộn nguyên liệu để chuẩn bị sản xuất sáp nến</vt:lpstr>
      <vt:lpstr>Trộn nguyên liệu để chuẩn bị sản xuất sáp nến</vt:lpstr>
      <vt:lpstr>Trộn nguyên liệu để chuẩn bị sản xuất sáp nến</vt:lpstr>
      <vt:lpstr>Trộn nguyên liệu để chuẩn bị sản xuất sáp nến</vt:lpstr>
      <vt:lpstr>Trộn nguyên liệu để chuẩn bị sản xuất sáp nến</vt:lpstr>
      <vt:lpstr>Vận hành lò gia nhiệt cho hỗn hợp nguyên liệu sản xuất sáp nến</vt:lpstr>
      <vt:lpstr>Vận hành lò gia nhiệt cho hỗn hợp nguyên liệu sản xuất sáp nến</vt:lpstr>
      <vt:lpstr>Vận hành lò gia nhiệt cho hỗn hợp nguyên liệu sản xuất sáp nến</vt:lpstr>
      <vt:lpstr>Vận hành lò gia nhiệt cho hỗn hợp nguyên liệu sản xuất sáp nến</vt:lpstr>
      <vt:lpstr>Vận hành lò gia nhiệt cho hỗn hợp nguyên liệu sản xuất sáp nến</vt:lpstr>
      <vt:lpstr>Vận hành lò gia nhiệt cho hỗn hợp nguyên liệu sản xuất sáp nến</vt:lpstr>
      <vt:lpstr>Trộn thêm hương liệu và màu sắc cho hỗn hợp nguyên liệu sáp nến</vt:lpstr>
      <vt:lpstr>Trộn thêm hương liệu và màu sắc cho hỗn hợp nguyên liệu sáp nến</vt:lpstr>
      <vt:lpstr>Trộn thêm hương liệu và màu sắc cho hỗn hợp nguyên liệu sáp nến</vt:lpstr>
      <vt:lpstr>Trộn thêm hương liệu và màu sắc cho hỗn hợp nguyên liệu sáp nến</vt:lpstr>
      <vt:lpstr>Trộn thêm hương liệu và màu sắc cho hỗn hợp nguyên liệu sáp nến</vt:lpstr>
      <vt:lpstr>Trộn thêm hương liệu và màu sắc cho hỗn hợp nguyên liệu sáp nến</vt:lpstr>
      <vt:lpstr>Đổ khuôn hỗn hợp nguyên liệu đã được gia nhiệt để tạo thành sáp nến</vt:lpstr>
      <vt:lpstr>Đổ khuôn hỗn hợp nguyên liệu đã được gia nhiệt để tạo thành sáp nến</vt:lpstr>
      <vt:lpstr>Đổ khuôn hỗn hợp nguyên liệu đã được gia nhiệt để tạo thành sáp nến</vt:lpstr>
      <vt:lpstr>Đổ khuôn hỗn hợp nguyên liệu đã được gia nhiệt để tạo thành sáp nến</vt:lpstr>
      <vt:lpstr>Đổ khuôn hỗn hợp nguyên liệu đã được gia nhiệt để tạo thành sáp nến</vt:lpstr>
      <vt:lpstr>Đổ khuôn hỗn hợp nguyên liệu đã được gia nhiệt để tạo thành sáp nến</vt:lpstr>
      <vt:lpstr>Kiểm tra chất lượng sáp nến thành phẩm</vt:lpstr>
      <vt:lpstr>Kiểm tra chất lượng sáp nến thành phẩm</vt:lpstr>
      <vt:lpstr>Kiểm tra chất lượng sáp nến thành phẩm</vt:lpstr>
      <vt:lpstr>Kiểm tra chất lượng sáp nến thành phẩm</vt:lpstr>
      <vt:lpstr>Kiểm tra chất lượng sáp nến thành phẩm</vt:lpstr>
      <vt:lpstr>Kiểm tra chất lượng sáp nến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2024-04-04T06:49:42Z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