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1" d="100"/>
          <a:sy n="111" d="100"/>
        </p:scale>
        <p:origin x="900" y="-99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209601" y="2187963"/>
            <a:ext cx="576803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a:t>
            </a:r>
            <a:br>
              <a:rPr lang="en-US" sz="4800" dirty="0">
                <a:latin typeface="Arial" panose="020B0604020202020204" pitchFamily="34" charset="0"/>
                <a:cs typeface="Arial" panose="020B0604020202020204" pitchFamily="34" charset="0"/>
              </a:rPr>
            </a:br>
            <a:r>
              <a:rPr lang="en-US" sz="4800" dirty="0">
                <a:latin typeface="Arial" panose="020B0604020202020204" pitchFamily="34" charset="0"/>
                <a:cs typeface="Arial" panose="020B0604020202020204" pitchFamily="34" charset="0"/>
              </a:rPr>
              <a:t>THUỐC TRỪ SÂU</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07032363-E940-12FD-E553-12E8A5313400}"/>
              </a:ext>
            </a:extLst>
          </p:cNvPr>
          <p:cNvPicPr>
            <a:picLocks noChangeAspect="1"/>
          </p:cNvPicPr>
          <p:nvPr/>
        </p:nvPicPr>
        <p:blipFill>
          <a:blip r:embed="rId4"/>
          <a:stretch>
            <a:fillRect/>
          </a:stretch>
        </p:blipFill>
        <p:spPr>
          <a:xfrm>
            <a:off x="4437433" y="3789040"/>
            <a:ext cx="3312368" cy="331236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thuốc</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trừ</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sâu</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thuốc trừ sâu, các nhà máy thường phải đối mặt với nhiều nguy cơ và rủi ro liên quan đến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Vụ nổ hóa chất</a:t>
            </a:r>
          </a:p>
          <a:p>
            <a:pPr marL="730885" lvl="1" indent="-304165"/>
            <a:r>
              <a:rPr lang="vi-VN" dirty="0">
                <a:solidFill>
                  <a:srgbClr val="0D0D0D"/>
                </a:solidFill>
                <a:latin typeface="Söhne"/>
              </a:rPr>
              <a:t>Nguy cơ tiếp xúc với chất độc hại</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trong</a:t>
            </a:r>
            <a:r>
              <a:rPr lang="en-US" dirty="0">
                <a:solidFill>
                  <a:srgbClr val="0D0D0D"/>
                </a:solidFill>
                <a:latin typeface="Söhne"/>
              </a:rPr>
              <a:t> </a:t>
            </a:r>
            <a:r>
              <a:rPr lang="en-US" dirty="0" err="1">
                <a:solidFill>
                  <a:srgbClr val="0D0D0D"/>
                </a:solidFill>
                <a:latin typeface="Söhne"/>
              </a:rPr>
              <a:t>quá</a:t>
            </a:r>
            <a:r>
              <a:rPr lang="en-US" dirty="0">
                <a:solidFill>
                  <a:srgbClr val="0D0D0D"/>
                </a:solidFill>
                <a:latin typeface="Söhne"/>
              </a:rPr>
              <a:t> </a:t>
            </a:r>
            <a:r>
              <a:rPr lang="en-US" dirty="0" err="1">
                <a:solidFill>
                  <a:srgbClr val="0D0D0D"/>
                </a:solidFill>
                <a:latin typeface="Söhne"/>
              </a:rPr>
              <a:t>trình</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r>
              <a:rPr lang="en-US" dirty="0">
                <a:solidFill>
                  <a:srgbClr val="0D0D0D"/>
                </a:solidFill>
                <a:latin typeface="Söhne"/>
              </a:rPr>
              <a:t> </a:t>
            </a:r>
            <a:r>
              <a:rPr lang="en-US" dirty="0" err="1">
                <a:solidFill>
                  <a:srgbClr val="0D0D0D"/>
                </a:solidFill>
                <a:latin typeface="Söhne"/>
              </a:rPr>
              <a:t>và</a:t>
            </a:r>
            <a:r>
              <a:rPr lang="en-US" dirty="0">
                <a:solidFill>
                  <a:srgbClr val="0D0D0D"/>
                </a:solidFill>
                <a:latin typeface="Söhne"/>
              </a:rPr>
              <a:t> </a:t>
            </a:r>
            <a:r>
              <a:rPr lang="en-US" dirty="0" err="1">
                <a:solidFill>
                  <a:srgbClr val="0D0D0D"/>
                </a:solidFill>
                <a:latin typeface="Söhne"/>
              </a:rPr>
              <a:t>xử</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t>
            </a:r>
            <a:r>
              <a:rPr lang="en-US" dirty="0" err="1">
                <a:solidFill>
                  <a:srgbClr val="0D0D0D"/>
                </a:solidFill>
                <a:latin typeface="Söhne"/>
              </a:rPr>
              <a:t>hóa</a:t>
            </a:r>
            <a:r>
              <a:rPr lang="en-US" dirty="0">
                <a:solidFill>
                  <a:srgbClr val="0D0D0D"/>
                </a:solidFill>
                <a:latin typeface="Söhne"/>
              </a:rPr>
              <a:t> </a:t>
            </a:r>
            <a:r>
              <a:rPr lang="en-US" dirty="0" err="1">
                <a:solidFill>
                  <a:srgbClr val="0D0D0D"/>
                </a:solidFill>
                <a:latin typeface="Söhne"/>
              </a:rPr>
              <a:t>chất</a:t>
            </a:r>
            <a:endParaRPr lang="pt-BR" dirty="0">
              <a:solidFill>
                <a:srgbClr val="0D0D0D"/>
              </a:solidFill>
              <a:latin typeface="Söhne"/>
            </a:endParaRPr>
          </a:p>
          <a:p>
            <a:pPr marL="730885" lvl="1" indent="-304165"/>
            <a:r>
              <a:rPr lang="vi-VN" dirty="0">
                <a:solidFill>
                  <a:srgbClr val="0D0D0D"/>
                </a:solidFill>
                <a:latin typeface="Söhne"/>
              </a:rPr>
              <a:t>Nguy cơ làm việc dưới áp lực cao</a:t>
            </a:r>
            <a:endParaRPr lang="pt-BR" dirty="0">
              <a:solidFill>
                <a:srgbClr val="0D0D0D"/>
              </a:solidFill>
              <a:latin typeface="Söhne"/>
            </a:endParaRPr>
          </a:p>
          <a:p>
            <a:pPr marL="730885" lvl="1" indent="-304165"/>
            <a:r>
              <a:rPr lang="vi-VN" dirty="0">
                <a:solidFill>
                  <a:srgbClr val="0D0D0D"/>
                </a:solidFill>
                <a:latin typeface="Söhne"/>
              </a:rPr>
              <a:t>Nguy cơ liên quan đến thiết bị và máy móc</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chuyển</a:t>
            </a:r>
            <a:r>
              <a:rPr lang="en-US" dirty="0"/>
              <a:t> </a:t>
            </a:r>
            <a:r>
              <a:rPr lang="en-US" dirty="0" err="1"/>
              <a:t>hóa</a:t>
            </a:r>
            <a:r>
              <a:rPr lang="en-US" dirty="0"/>
              <a:t> </a:t>
            </a:r>
            <a:r>
              <a:rPr lang="en-US" dirty="0" err="1"/>
              <a:t>chất</a:t>
            </a:r>
            <a:r>
              <a:rPr lang="en-US" dirty="0"/>
              <a:t> </a:t>
            </a:r>
            <a:r>
              <a:rPr lang="en-US" dirty="0" err="1"/>
              <a:t>từ</a:t>
            </a:r>
            <a:r>
              <a:rPr lang="en-US" dirty="0"/>
              <a:t> </a:t>
            </a:r>
            <a:r>
              <a:rPr lang="en-US" dirty="0" err="1"/>
              <a:t>kho</a:t>
            </a:r>
            <a:r>
              <a:rPr lang="en-US" dirty="0"/>
              <a:t> </a:t>
            </a:r>
            <a:r>
              <a:rPr lang="en-US" dirty="0" err="1"/>
              <a:t>đến</a:t>
            </a:r>
            <a:r>
              <a:rPr lang="en-US" dirty="0"/>
              <a:t> </a:t>
            </a:r>
            <a:r>
              <a:rPr lang="en-US" dirty="0" err="1"/>
              <a:t>khu</a:t>
            </a:r>
            <a:r>
              <a:rPr lang="en-US" dirty="0"/>
              <a:t> </a:t>
            </a:r>
            <a:r>
              <a:rPr lang="en-US" dirty="0" err="1"/>
              <a:t>vực</a:t>
            </a:r>
            <a:r>
              <a:rPr lang="en-US" dirty="0"/>
              <a:t> </a:t>
            </a:r>
            <a:r>
              <a:rPr lang="en-US" dirty="0" err="1"/>
              <a:t>điều</a:t>
            </a:r>
            <a:r>
              <a:rPr lang="en-US" dirty="0"/>
              <a:t> </a:t>
            </a:r>
            <a:r>
              <a:rPr lang="en-US" dirty="0" err="1"/>
              <a:t>chế</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quá</a:t>
            </a:r>
            <a:r>
              <a:rPr lang="en-US" dirty="0"/>
              <a:t> </a:t>
            </a:r>
            <a:r>
              <a:rPr lang="en-US" dirty="0" err="1"/>
              <a:t>trình</a:t>
            </a:r>
            <a:r>
              <a:rPr lang="en-US" dirty="0"/>
              <a:t> </a:t>
            </a:r>
            <a:r>
              <a:rPr lang="en-US" dirty="0" err="1"/>
              <a:t>trộn</a:t>
            </a:r>
            <a:r>
              <a:rPr lang="en-US" dirty="0"/>
              <a:t> </a:t>
            </a:r>
            <a:r>
              <a:rPr lang="en-US" dirty="0" err="1"/>
              <a:t>hóa</a:t>
            </a:r>
            <a:r>
              <a:rPr lang="en-US" dirty="0"/>
              <a:t> </a:t>
            </a:r>
            <a:r>
              <a:rPr lang="en-US" dirty="0" err="1"/>
              <a:t>chất</a:t>
            </a:r>
            <a:r>
              <a:rPr lang="en-US" dirty="0"/>
              <a:t> </a:t>
            </a:r>
            <a:r>
              <a:rPr lang="en-US" dirty="0" err="1"/>
              <a:t>sản</a:t>
            </a:r>
            <a:r>
              <a:rPr lang="en-US" dirty="0"/>
              <a:t> </a:t>
            </a:r>
            <a:r>
              <a:rPr lang="en-US" dirty="0" err="1"/>
              <a:t>xuất</a:t>
            </a:r>
            <a:r>
              <a:rPr lang="en-US" dirty="0"/>
              <a:t> </a:t>
            </a:r>
            <a:r>
              <a:rPr lang="en-US" dirty="0" err="1"/>
              <a:t>thuốc</a:t>
            </a:r>
            <a:r>
              <a:rPr lang="en-US" dirty="0"/>
              <a:t> </a:t>
            </a:r>
            <a:r>
              <a:rPr lang="en-US" dirty="0" err="1"/>
              <a:t>trừ</a:t>
            </a:r>
            <a:r>
              <a:rPr lang="en-US" dirty="0"/>
              <a:t> </a:t>
            </a:r>
            <a:r>
              <a:rPr lang="en-US" dirty="0" err="1"/>
              <a:t>sâu</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trộn</a:t>
            </a:r>
            <a:r>
              <a:rPr lang="en-US" dirty="0"/>
              <a:t> </a:t>
            </a:r>
            <a:r>
              <a:rPr lang="en-US" dirty="0" err="1"/>
              <a:t>hóa</a:t>
            </a:r>
            <a:r>
              <a:rPr lang="en-US" dirty="0"/>
              <a:t> </a:t>
            </a:r>
            <a:r>
              <a:rPr lang="en-US" dirty="0" err="1"/>
              <a:t>chất</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thuốc</a:t>
            </a:r>
            <a:r>
              <a:rPr lang="en-US" dirty="0"/>
              <a:t> </a:t>
            </a:r>
            <a:r>
              <a:rPr lang="en-US" dirty="0" err="1"/>
              <a:t>trừ</a:t>
            </a:r>
            <a:r>
              <a:rPr lang="en-US" dirty="0"/>
              <a:t> </a:t>
            </a:r>
            <a:r>
              <a:rPr lang="en-US" dirty="0" err="1"/>
              <a:t>sâu</a:t>
            </a:r>
            <a:endParaRPr lang="en-US" dirty="0"/>
          </a:p>
          <a:p>
            <a:pPr marL="304165" indent="-304165">
              <a:buClr>
                <a:schemeClr val="tx1"/>
              </a:buClr>
            </a:pPr>
            <a:r>
              <a:rPr lang="en-US" dirty="0"/>
              <a:t>3. </a:t>
            </a:r>
            <a:r>
              <a:rPr lang="vi-VN" dirty="0"/>
              <a:t>An toàn vệ sinh lao động đối với nhân viên kiểm định chất lượng thuốc trừ sâu</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kho</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khu</a:t>
            </a:r>
            <a:r>
              <a:rPr lang="en-US" b="1" i="0" dirty="0">
                <a:effectLst/>
                <a:latin typeface="Open Sans" panose="020B0606030504020204" pitchFamily="34" charset="0"/>
              </a:rPr>
              <a:t> </a:t>
            </a:r>
            <a:r>
              <a:rPr lang="en-US" b="1" i="0" dirty="0" err="1">
                <a:effectLst/>
                <a:latin typeface="Open Sans" panose="020B0606030504020204" pitchFamily="34" charset="0"/>
              </a:rPr>
              <a:t>vực</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sz="2400" b="1" i="0" dirty="0">
              <a:effectLst/>
              <a:latin typeface="Söhne"/>
            </a:endParaRPr>
          </a:p>
          <a:p>
            <a:r>
              <a:rPr lang="vi-VN" b="0" i="0" dirty="0">
                <a:effectLst/>
                <a:latin typeface="Open Sans" panose="020B0606030504020204" pitchFamily="34" charset="0"/>
              </a:rPr>
              <a:t>Đặc điểm công việc vận chuyển hóa chất từ kho đến khu vực điều chế để chuẩn bị quá trình trộn hóa chất sản xuất thuốc trừ sâu đòi hỏi sự cẩn thận và tuân thủ nghiêm ngặt các quy định an toàn. </a:t>
            </a:r>
            <a:endParaRPr lang="en-US" b="0" i="0" dirty="0">
              <a:effectLst/>
              <a:latin typeface="Open Sans" panose="020B0606030504020204" pitchFamily="34" charset="0"/>
            </a:endParaRPr>
          </a:p>
          <a:p>
            <a:r>
              <a:rPr lang="vi-VN" b="0" i="0" dirty="0">
                <a:effectLst/>
                <a:latin typeface="Open Sans" panose="020B0606030504020204" pitchFamily="34" charset="0"/>
              </a:rPr>
              <a:t>Việc này đặc biệt quan trọng trong ngành công nghiệp hóa chất và dược phẩm vì tính chất nguy hiểm của các loại hóa chất.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035D5466-BCED-1FFD-55F4-E5F754F9DB1C}"/>
              </a:ext>
            </a:extLst>
          </p:cNvPr>
          <p:cNvPicPr>
            <a:picLocks noChangeAspect="1"/>
          </p:cNvPicPr>
          <p:nvPr/>
        </p:nvPicPr>
        <p:blipFill>
          <a:blip r:embed="rId3"/>
          <a:stretch>
            <a:fillRect/>
          </a:stretch>
        </p:blipFill>
        <p:spPr>
          <a:xfrm>
            <a:off x="-746347" y="4191996"/>
            <a:ext cx="3816424" cy="381642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kho</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khu</a:t>
            </a:r>
            <a:r>
              <a:rPr lang="en-US" b="1" i="0" dirty="0">
                <a:effectLst/>
                <a:latin typeface="Open Sans" panose="020B0606030504020204" pitchFamily="34" charset="0"/>
              </a:rPr>
              <a:t> </a:t>
            </a:r>
            <a:r>
              <a:rPr lang="en-US" b="1" i="0" dirty="0" err="1">
                <a:effectLst/>
                <a:latin typeface="Open Sans" panose="020B0606030504020204" pitchFamily="34" charset="0"/>
              </a:rPr>
              <a:t>vực</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từ</a:t>
            </a:r>
            <a:r>
              <a:rPr lang="en-US" b="0" i="0" dirty="0">
                <a:effectLst/>
                <a:latin typeface="Open Sans" panose="020B0606030504020204" pitchFamily="34" charset="0"/>
              </a:rPr>
              <a:t> </a:t>
            </a:r>
            <a:r>
              <a:rPr lang="en-US" b="0" i="0" dirty="0" err="1">
                <a:effectLst/>
                <a:latin typeface="Open Sans" panose="020B0606030504020204" pitchFamily="34" charset="0"/>
              </a:rPr>
              <a:t>kho</a:t>
            </a:r>
            <a:r>
              <a:rPr lang="en-US" b="0" i="0" dirty="0">
                <a:effectLst/>
                <a:latin typeface="Open Sans" panose="020B0606030504020204" pitchFamily="34" charset="0"/>
              </a:rPr>
              <a:t> </a:t>
            </a:r>
            <a:r>
              <a:rPr lang="en-US" b="0" i="0" dirty="0" err="1">
                <a:effectLst/>
                <a:latin typeface="Open Sans" panose="020B0606030504020204" pitchFamily="34" charset="0"/>
              </a:rPr>
              <a:t>đến</a:t>
            </a:r>
            <a:r>
              <a:rPr lang="en-US" b="0" i="0" dirty="0">
                <a:effectLst/>
                <a:latin typeface="Open Sans" panose="020B0606030504020204" pitchFamily="34" charset="0"/>
              </a:rPr>
              <a:t> </a:t>
            </a:r>
            <a:r>
              <a:rPr lang="en-US" b="0" i="0" dirty="0" err="1">
                <a:effectLst/>
                <a:latin typeface="Open Sans" panose="020B0606030504020204" pitchFamily="34" charset="0"/>
              </a:rPr>
              <a:t>khu</a:t>
            </a:r>
            <a:r>
              <a:rPr lang="en-US" b="0" i="0" dirty="0">
                <a:effectLst/>
                <a:latin typeface="Open Sans" panose="020B0606030504020204" pitchFamily="34" charset="0"/>
              </a:rPr>
              <a:t> </a:t>
            </a:r>
            <a:r>
              <a:rPr lang="en-US" b="0" i="0" dirty="0" err="1">
                <a:effectLst/>
                <a:latin typeface="Open Sans" panose="020B0606030504020204" pitchFamily="34" charset="0"/>
              </a:rPr>
              <a:t>vực</a:t>
            </a:r>
            <a:r>
              <a:rPr lang="en-US" b="0" i="0" dirty="0">
                <a:effectLst/>
                <a:latin typeface="Open Sans" panose="020B0606030504020204" pitchFamily="34" charset="0"/>
              </a:rPr>
              <a:t> </a:t>
            </a:r>
            <a:r>
              <a:rPr lang="en-US" b="0" i="0" dirty="0" err="1">
                <a:effectLst/>
                <a:latin typeface="Open Sans" panose="020B0606030504020204" pitchFamily="34" charset="0"/>
              </a:rPr>
              <a:t>điều</a:t>
            </a:r>
            <a:r>
              <a:rPr lang="en-US" b="0" i="0" dirty="0">
                <a:effectLst/>
                <a:latin typeface="Open Sans" panose="020B0606030504020204" pitchFamily="34" charset="0"/>
              </a:rPr>
              <a:t> </a:t>
            </a:r>
            <a:r>
              <a:rPr lang="en-US" b="0" i="0" dirty="0" err="1">
                <a:effectLst/>
                <a:latin typeface="Open Sans" panose="020B0606030504020204" pitchFamily="34" charset="0"/>
              </a:rPr>
              <a:t>chế</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chuẩn</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trộn</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a:t>
            </a:r>
            <a:r>
              <a:rPr lang="en-US" b="0" i="0" dirty="0" err="1">
                <a:effectLst/>
                <a:latin typeface="Open Sans" panose="020B0606030504020204" pitchFamily="34" charset="0"/>
              </a:rPr>
              <a:t>thuốc</a:t>
            </a:r>
            <a:r>
              <a:rPr lang="en-US" b="0" i="0" dirty="0">
                <a:effectLst/>
                <a:latin typeface="Open Sans" panose="020B0606030504020204" pitchFamily="34" charset="0"/>
              </a:rPr>
              <a:t> </a:t>
            </a:r>
            <a:r>
              <a:rPr lang="en-US" b="0" i="0" dirty="0" err="1">
                <a:effectLst/>
                <a:latin typeface="Open Sans" panose="020B0606030504020204" pitchFamily="34" charset="0"/>
              </a:rPr>
              <a:t>trừ</a:t>
            </a:r>
            <a:r>
              <a:rPr lang="en-US" b="0" i="0" dirty="0">
                <a:effectLst/>
                <a:latin typeface="Open Sans" panose="020B0606030504020204" pitchFamily="34" charset="0"/>
              </a:rPr>
              <a:t> </a:t>
            </a:r>
            <a:r>
              <a:rPr lang="en-US" b="0" i="0" dirty="0" err="1">
                <a:effectLst/>
                <a:latin typeface="Open Sans" panose="020B0606030504020204" pitchFamily="34" charset="0"/>
              </a:rPr>
              <a:t>sâu</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dạng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lao</a:t>
            </a:r>
            <a:r>
              <a:rPr lang="en-US" b="0" i="0" dirty="0">
                <a:effectLst/>
                <a:latin typeface="Open Sans" panose="020B0606030504020204" pitchFamily="34" charset="0"/>
              </a:rPr>
              <a:t> </a:t>
            </a:r>
            <a:r>
              <a:rPr lang="en-US" b="0" i="0" dirty="0" err="1">
                <a:effectLst/>
                <a:latin typeface="Open Sans" panose="020B0606030504020204" pitchFamily="34" charset="0"/>
              </a:rPr>
              <a:t>động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p>
          <a:p>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phổ</a:t>
            </a:r>
            <a:r>
              <a:rPr lang="en-US" b="0" i="0" dirty="0">
                <a:effectLst/>
                <a:latin typeface="Open Sans" panose="020B0606030504020204" pitchFamily="34" charset="0"/>
              </a:rPr>
              <a:t> </a:t>
            </a:r>
            <a:r>
              <a:rPr lang="en-US" b="0" i="0" dirty="0" err="1">
                <a:effectLst/>
                <a:latin typeface="Open Sans" panose="020B0606030504020204" pitchFamily="34" charset="0"/>
              </a:rPr>
              <a:t>biến</a:t>
            </a:r>
            <a:r>
              <a:rPr lang="en-US" b="0" i="0" dirty="0">
                <a:effectLst/>
                <a:latin typeface="Open Sans" panose="020B0606030504020204" pitchFamily="34" charset="0"/>
              </a:rPr>
              <a:t> </a:t>
            </a:r>
            <a:r>
              <a:rPr lang="en-US" b="0" i="0" dirty="0" err="1">
                <a:effectLst/>
                <a:latin typeface="Open Sans" panose="020B0606030504020204" pitchFamily="34" charset="0"/>
              </a:rPr>
              <a:t>nhất</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rò</a:t>
            </a:r>
            <a:r>
              <a:rPr lang="en-US" b="0" i="0" dirty="0">
                <a:effectLst/>
                <a:latin typeface="Open Sans" panose="020B0606030504020204" pitchFamily="34" charset="0"/>
              </a:rPr>
              <a:t> </a:t>
            </a:r>
            <a:r>
              <a:rPr lang="en-US" b="0" i="0" dirty="0" err="1">
                <a:effectLst/>
                <a:latin typeface="Open Sans" panose="020B0606030504020204" pitchFamily="34" charset="0"/>
              </a:rPr>
              <a:t>rỉ</a:t>
            </a:r>
            <a:r>
              <a:rPr lang="en-US" b="0" i="0" dirty="0">
                <a:effectLst/>
                <a:latin typeface="Open Sans" panose="020B0606030504020204" pitchFamily="34" charset="0"/>
              </a:rPr>
              <a:t> </a:t>
            </a:r>
            <a:r>
              <a:rPr lang="en-US" b="0" i="0" dirty="0" err="1">
                <a:effectLst/>
                <a:latin typeface="Open Sans" panose="020B0606030504020204" pitchFamily="34" charset="0"/>
              </a:rPr>
              <a:t>hóa</a:t>
            </a:r>
            <a:r>
              <a:rPr lang="en-US" b="0" i="0" dirty="0">
                <a:effectLst/>
                <a:latin typeface="Open Sans" panose="020B0606030504020204" pitchFamily="34" charset="0"/>
              </a:rPr>
              <a:t> </a:t>
            </a:r>
            <a:r>
              <a:rPr lang="en-US" b="0" i="0" dirty="0" err="1">
                <a:effectLst/>
                <a:latin typeface="Open Sans" panose="020B0606030504020204" pitchFamily="34" charset="0"/>
              </a:rPr>
              <a:t>chất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chuyển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DB05974-A0F7-6FDC-B9B1-E4C4DFB6AF10}"/>
              </a:ext>
            </a:extLst>
          </p:cNvPr>
          <p:cNvPicPr>
            <a:picLocks noChangeAspect="1"/>
          </p:cNvPicPr>
          <p:nvPr/>
        </p:nvPicPr>
        <p:blipFill>
          <a:blip r:embed="rId3"/>
          <a:stretch>
            <a:fillRect/>
          </a:stretch>
        </p:blipFill>
        <p:spPr>
          <a:xfrm>
            <a:off x="-746347" y="4191996"/>
            <a:ext cx="3816424" cy="3816424"/>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kho</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khu</a:t>
            </a:r>
            <a:r>
              <a:rPr lang="en-US" b="1" i="0" dirty="0">
                <a:effectLst/>
                <a:latin typeface="Open Sans" panose="020B0606030504020204" pitchFamily="34" charset="0"/>
              </a:rPr>
              <a:t> </a:t>
            </a:r>
            <a:r>
              <a:rPr lang="en-US" b="1" i="0" dirty="0" err="1">
                <a:effectLst/>
                <a:latin typeface="Open Sans" panose="020B0606030504020204" pitchFamily="34" charset="0"/>
              </a:rPr>
              <a:t>vực</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sz="2400" b="1" i="0" dirty="0">
              <a:effectLst/>
              <a:latin typeface="Söhne"/>
            </a:endParaRPr>
          </a:p>
          <a:p>
            <a:r>
              <a:rPr lang="vi-VN" b="0" i="0" dirty="0">
                <a:effectLst/>
                <a:latin typeface="Open Sans" panose="020B0606030504020204" pitchFamily="34" charset="0"/>
              </a:rPr>
              <a:t>Có nhiều nguyên nhân gây ra tai nạn lao động khi vận chuyển hóa chất từ kho đến khu vực điều chế để chuẩn bị quá trình trộn hóa chất sản xuất thuốc trừ sâu. Một trong những nguyên nhân chính là thiếu hiểu biết và đào tạo về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Khi nhân viên không được đào tạo đầy đủ về cách xử lý hóa chất một cách an toàn, họ có thể gặp khó khăn trong việc nhận biết và ứng phó với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3F6B89E-4BA8-1A77-1108-451F542DC2E9}"/>
              </a:ext>
            </a:extLst>
          </p:cNvPr>
          <p:cNvPicPr>
            <a:picLocks noChangeAspect="1"/>
          </p:cNvPicPr>
          <p:nvPr/>
        </p:nvPicPr>
        <p:blipFill>
          <a:blip r:embed="rId3"/>
          <a:stretch>
            <a:fillRect/>
          </a:stretch>
        </p:blipFill>
        <p:spPr>
          <a:xfrm>
            <a:off x="-746347" y="4191996"/>
            <a:ext cx="3816424" cy="3816424"/>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chuyển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hóa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từ</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đến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khu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vực</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điều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kho</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khu</a:t>
            </a:r>
            <a:r>
              <a:rPr lang="en-US" b="1" i="0" dirty="0">
                <a:effectLst/>
                <a:latin typeface="Open Sans" panose="020B0606030504020204" pitchFamily="34" charset="0"/>
              </a:rPr>
              <a:t> </a:t>
            </a:r>
            <a:r>
              <a:rPr lang="en-US" b="1" i="0" dirty="0" err="1">
                <a:effectLst/>
                <a:latin typeface="Open Sans" panose="020B0606030504020204" pitchFamily="34" charset="0"/>
              </a:rPr>
              <a:t>vực</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sz="2400" b="1" i="0" dirty="0">
              <a:effectLst/>
              <a:latin typeface="Söhne"/>
            </a:endParaRPr>
          </a:p>
          <a:p>
            <a:r>
              <a:rPr lang="vi-VN" b="0" i="0" dirty="0">
                <a:effectLst/>
                <a:latin typeface="Open Sans" panose="020B0606030504020204" pitchFamily="34" charset="0"/>
              </a:rPr>
              <a:t>Để phòng tránh tai nạn lao động khi vận chuyển hóa chất từ kho đến khu vực điều chế để chuẩn bị quá trình trộn hóa chất sản xuất thuốc trừ sâu, việc huấn luyện an toàn lao động đóng vai trò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việc đảm bảo rằng tất cả nhân viên tham gia vào quá trình vận chuyển được huấn luyện đầy đủ về các biện pháp an toàn, quy trình xử lý tình huống khẩn cấp, và cách sử dụng trang thiết bị bảo hộ cá nhân.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1D520D0-8534-6391-E221-BAF968A7A975}"/>
              </a:ext>
            </a:extLst>
          </p:cNvPr>
          <p:cNvPicPr>
            <a:picLocks noChangeAspect="1"/>
          </p:cNvPicPr>
          <p:nvPr/>
        </p:nvPicPr>
        <p:blipFill>
          <a:blip r:embed="rId3"/>
          <a:stretch>
            <a:fillRect/>
          </a:stretch>
        </p:blipFill>
        <p:spPr>
          <a:xfrm>
            <a:off x="-746347" y="4191996"/>
            <a:ext cx="3816424" cy="3816424"/>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chuyển hóa chất từ kho đến khu vực điều chế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kho</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khu</a:t>
            </a:r>
            <a:r>
              <a:rPr lang="en-US" b="1" i="0" dirty="0">
                <a:effectLst/>
                <a:latin typeface="Open Sans" panose="020B0606030504020204" pitchFamily="34" charset="0"/>
              </a:rPr>
              <a:t> </a:t>
            </a:r>
            <a:r>
              <a:rPr lang="en-US" b="1" i="0" dirty="0" err="1">
                <a:effectLst/>
                <a:latin typeface="Open Sans" panose="020B0606030504020204" pitchFamily="34" charset="0"/>
              </a:rPr>
              <a:t>vực</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sz="2400" b="1" i="0" dirty="0">
              <a:effectLst/>
              <a:latin typeface="Söhne"/>
            </a:endParaRPr>
          </a:p>
          <a:p>
            <a:pPr algn="l"/>
            <a:r>
              <a:rPr lang="vi-VN" b="0" i="0" dirty="0">
                <a:effectLst/>
                <a:latin typeface="Open Sans" panose="020B0606030504020204" pitchFamily="34" charset="0"/>
              </a:rPr>
              <a:t>Quy định an toàn lao động khi vận chuyển hóa chất từ kho đến khu vực điều chế để chuẩn bị quá trình trộn hóa chất sản xuất thuốc trừ sâu là một phần quan trọng của việc đảm bảo an toàn trong ngành công nghiệp hóa chất và dược phẩm.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tham gia vào quá trình vận chuyển phải được đào tạo đầy đủ về các biện pháp an toàn, quy trình xử lý tình huống khẩn cấp và cách sử dụng trang thiết bị bảo hộ cá nhân.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92ADDAE2-8206-7E1F-E205-0695C041EE51}"/>
              </a:ext>
            </a:extLst>
          </p:cNvPr>
          <p:cNvPicPr>
            <a:picLocks noChangeAspect="1"/>
          </p:cNvPicPr>
          <p:nvPr/>
        </p:nvPicPr>
        <p:blipFill>
          <a:blip r:embed="rId3"/>
          <a:stretch>
            <a:fillRect/>
          </a:stretch>
        </p:blipFill>
        <p:spPr>
          <a:xfrm>
            <a:off x="-746347" y="4191996"/>
            <a:ext cx="3816424" cy="3816424"/>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chuyển hóa chất từ kho đến khu vực điều chế</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từ</a:t>
            </a:r>
            <a:r>
              <a:rPr lang="en-US" b="1" i="0" dirty="0">
                <a:effectLst/>
                <a:latin typeface="Open Sans" panose="020B0606030504020204" pitchFamily="34" charset="0"/>
              </a:rPr>
              <a:t> </a:t>
            </a:r>
            <a:r>
              <a:rPr lang="en-US" b="1" i="0" dirty="0" err="1">
                <a:effectLst/>
                <a:latin typeface="Open Sans" panose="020B0606030504020204" pitchFamily="34" charset="0"/>
              </a:rPr>
              <a:t>kho</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khu</a:t>
            </a:r>
            <a:r>
              <a:rPr lang="en-US" b="1" i="0" dirty="0">
                <a:effectLst/>
                <a:latin typeface="Open Sans" panose="020B0606030504020204" pitchFamily="34" charset="0"/>
              </a:rPr>
              <a:t> </a:t>
            </a:r>
            <a:r>
              <a:rPr lang="en-US" b="1" i="0" dirty="0" err="1">
                <a:effectLst/>
                <a:latin typeface="Open Sans" panose="020B0606030504020204" pitchFamily="34" charset="0"/>
              </a:rPr>
              <a:t>vực</a:t>
            </a:r>
            <a:r>
              <a:rPr lang="en-US" b="1" i="0" dirty="0">
                <a:effectLst/>
                <a:latin typeface="Open Sans" panose="020B0606030504020204" pitchFamily="34" charset="0"/>
              </a:rPr>
              <a:t> </a:t>
            </a:r>
            <a:r>
              <a:rPr lang="en-US" b="1" i="0" dirty="0" err="1">
                <a:effectLst/>
                <a:latin typeface="Open Sans" panose="020B0606030504020204" pitchFamily="34" charset="0"/>
              </a:rPr>
              <a:t>điều</a:t>
            </a:r>
            <a:r>
              <a:rPr lang="en-US" b="1" i="0" dirty="0">
                <a:effectLst/>
                <a:latin typeface="Open Sans" panose="020B0606030504020204" pitchFamily="34" charset="0"/>
              </a:rPr>
              <a:t> </a:t>
            </a:r>
            <a:r>
              <a:rPr lang="en-US" b="1" i="0" dirty="0" err="1">
                <a:effectLst/>
                <a:latin typeface="Open Sans" panose="020B0606030504020204" pitchFamily="34" charset="0"/>
              </a:rPr>
              <a:t>chế</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chuẩn</a:t>
            </a:r>
            <a:r>
              <a:rPr lang="en-US" b="1" i="0" dirty="0">
                <a:effectLst/>
                <a:latin typeface="Open Sans" panose="020B0606030504020204" pitchFamily="34" charset="0"/>
              </a:rPr>
              <a:t> </a:t>
            </a:r>
            <a:r>
              <a:rPr lang="en-US" b="1" i="0" dirty="0" err="1">
                <a:effectLst/>
                <a:latin typeface="Open Sans" panose="020B0606030504020204" pitchFamily="34" charset="0"/>
              </a:rPr>
              <a:t>bị</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chuyển hóa chất từ kho đến khu vực điều chế để chuẩn bị quá trình trộn hóa chất sản xuất thuốc trừ sâu đòi hỏi sự cẩn trọng và kỹ năng quản lý tình huống cao.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đáp ứng nhanh chóng và hiệu quả có thể giảm thiểu thiệt hại và nguy cơ cho sức khỏe con người cũng như môi trường.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3C98FB3-1720-DBFF-12DA-CEB84557EA1E}"/>
              </a:ext>
            </a:extLst>
          </p:cNvPr>
          <p:cNvPicPr>
            <a:picLocks noChangeAspect="1"/>
          </p:cNvPicPr>
          <p:nvPr/>
        </p:nvPicPr>
        <p:blipFill>
          <a:blip r:embed="rId3"/>
          <a:stretch>
            <a:fillRect/>
          </a:stretch>
        </p:blipFill>
        <p:spPr>
          <a:xfrm>
            <a:off x="-746347" y="4191996"/>
            <a:ext cx="3816424" cy="381642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trộn hóa chất để sản xuất thuốc trừ sâu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r>
              <a:rPr lang="en-US" sz="2000" dirty="0"/>
              <a:t>:</a:t>
            </a:r>
          </a:p>
          <a:p>
            <a:pPr algn="l"/>
            <a:r>
              <a:rPr lang="vi-VN" b="0" i="0" dirty="0">
                <a:effectLst/>
                <a:latin typeface="Open Sans" panose="020B0606030504020204" pitchFamily="34" charset="0"/>
              </a:rPr>
              <a:t>Việc vận hành máy trộn hóa chất để sản xuất thuốc trừ sâu đòi hỏi sự chú ý đặc biệt và kỹ năng kỹ thuật cụ thể từ người làm việc. Quy trình này yêu cầu kiến thức vững về các thành phần hóa học và quy trình sản xuất thuốc trừ sâu. </a:t>
            </a:r>
            <a:endParaRPr lang="en-US" b="0" i="0" dirty="0">
              <a:effectLst/>
              <a:latin typeface="Open Sans" panose="020B0606030504020204" pitchFamily="34" charset="0"/>
            </a:endParaRPr>
          </a:p>
          <a:p>
            <a:pPr algn="l"/>
            <a:r>
              <a:rPr lang="vi-VN" b="0" i="0" dirty="0">
                <a:effectLst/>
                <a:latin typeface="Open Sans" panose="020B0606030504020204" pitchFamily="34" charset="0"/>
              </a:rPr>
              <a:t>Người làm việc cần hiểu rõ về tính chất và tương tác của các hợp chất hóa học để đảm bảo sự an toàn và hiệu suất trong quá trình sản xuất.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22FE93D-C059-8586-D0EB-9465574A5EAF}"/>
              </a:ext>
            </a:extLst>
          </p:cNvPr>
          <p:cNvPicPr>
            <a:picLocks noChangeAspect="1"/>
          </p:cNvPicPr>
          <p:nvPr/>
        </p:nvPicPr>
        <p:blipFill>
          <a:blip r:embed="rId3"/>
          <a:stretch>
            <a:fillRect/>
          </a:stretch>
        </p:blipFill>
        <p:spPr>
          <a:xfrm>
            <a:off x="6299249" y="1100543"/>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trộn hóa chất để sản xuất thuốc trừ sâu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r>
              <a:rPr lang="en-US" sz="2000" dirty="0"/>
              <a:t>:</a:t>
            </a:r>
          </a:p>
          <a:p>
            <a:pPr algn="l"/>
            <a:r>
              <a:rPr lang="vi-VN" b="0" i="0" dirty="0">
                <a:effectLst/>
                <a:latin typeface="Open Sans" panose="020B0606030504020204" pitchFamily="34" charset="0"/>
              </a:rPr>
              <a:t>Trong quá trình vận hành máy trộn hóa chất để sản xuất thuốc trừ sâu, có một số dạng tai nạn lao động mà người làm việc cần phải cảnh giác.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tai nạn phổ biến nhất là tai nạn hóa chất, khi các chất hóa học có thể gây ra tổn thương cho người làm việc nếu tiếp xúc trực tiếp hoặc không đúng cách. Điều này có thể dẫn đến bỏng hoặc tác động độc hại đến da và hệ hô hấp.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DD5CD7C-0285-DDA6-7A41-B4CD452D1B6E}"/>
              </a:ext>
            </a:extLst>
          </p:cNvPr>
          <p:cNvPicPr>
            <a:picLocks noChangeAspect="1"/>
          </p:cNvPicPr>
          <p:nvPr/>
        </p:nvPicPr>
        <p:blipFill>
          <a:blip r:embed="rId3"/>
          <a:stretch>
            <a:fillRect/>
          </a:stretch>
        </p:blipFill>
        <p:spPr>
          <a:xfrm>
            <a:off x="6299249" y="1100543"/>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sâu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khi vận hành máy trộn hóa chất để sản xuất thuốc trừ sâu. Một trong những nguyên nhân chính là thiếu hiểu biết và kỹ năng về quy trình an toàn. </a:t>
            </a:r>
            <a:endParaRPr lang="en-US" i="0" dirty="0">
              <a:effectLst/>
              <a:latin typeface="Open Sans" panose="020B0606030504020204" pitchFamily="34" charset="0"/>
            </a:endParaRPr>
          </a:p>
          <a:p>
            <a:r>
              <a:rPr lang="vi-VN" i="0" dirty="0">
                <a:effectLst/>
                <a:latin typeface="Open Sans" panose="020B0606030504020204" pitchFamily="34" charset="0"/>
              </a:rPr>
              <a:t>Người làm việc có thể không được đào tạo đầy đủ về cách sử dụng thiết bị bảo hộ cá nhân, quy trình xử lý hóa chất, và biện pháp phòng ngừa tai nạn.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1EE5D45-A1C0-2E5C-13DC-B14295E8BDE4}"/>
              </a:ext>
            </a:extLst>
          </p:cNvPr>
          <p:cNvPicPr>
            <a:picLocks noChangeAspect="1"/>
          </p:cNvPicPr>
          <p:nvPr/>
        </p:nvPicPr>
        <p:blipFill>
          <a:blip r:embed="rId3"/>
          <a:stretch>
            <a:fillRect/>
          </a:stretch>
        </p:blipFill>
        <p:spPr>
          <a:xfrm>
            <a:off x="6299249" y="1100543"/>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sâu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đảm bảo tuân thủ các quy định về an toàn lao động và quy trình làm việc an toàn là điều cần thiết.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Tất cả nhân viên tham gia vào quá trình sản xuất cần được đào tạo về việc sử dụng thiết bị bảo hộ cá nhân và các biện pháp an toàn khác.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C9E662D-2BBE-597F-4535-4135FBC39BC4}"/>
              </a:ext>
            </a:extLst>
          </p:cNvPr>
          <p:cNvPicPr>
            <a:picLocks noChangeAspect="1"/>
          </p:cNvPicPr>
          <p:nvPr/>
        </p:nvPicPr>
        <p:blipFill>
          <a:blip r:embed="rId3"/>
          <a:stretch>
            <a:fillRect/>
          </a:stretch>
        </p:blipFill>
        <p:spPr>
          <a:xfrm>
            <a:off x="6299249" y="1100543"/>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sâu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r>
              <a:rPr lang="en-US" sz="2000" dirty="0"/>
              <a:t>:</a:t>
            </a:r>
          </a:p>
          <a:p>
            <a:pPr algn="l"/>
            <a:r>
              <a:rPr lang="vi-VN" b="0" i="0" dirty="0">
                <a:effectLst/>
                <a:latin typeface="Open Sans" panose="020B0606030504020204" pitchFamily="34" charset="0"/>
              </a:rPr>
              <a:t>Quy định an toàn lao động khi vận hành máy trộn hóa chất để sản xuất thuốc trừ sâu là một phần quan trọng của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môi trường làm việc này, các nhân viên cần tuân thủ một số quy định cụ thể để đảm bảo an toàn cho bản thân và các đồng nghiệp.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57EB9D3-5E0F-4DEC-0184-D594F366CD87}"/>
              </a:ext>
            </a:extLst>
          </p:cNvPr>
          <p:cNvPicPr>
            <a:picLocks noChangeAspect="1"/>
          </p:cNvPicPr>
          <p:nvPr/>
        </p:nvPicPr>
        <p:blipFill>
          <a:blip r:embed="rId3"/>
          <a:stretch>
            <a:fillRect/>
          </a:stretch>
        </p:blipFill>
        <p:spPr>
          <a:xfrm>
            <a:off x="6299249" y="1100543"/>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Vận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hành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máy</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trộn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hóa</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để</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sản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xuất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thuốc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trừ</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sâu</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trộn</a:t>
            </a:r>
            <a:r>
              <a:rPr lang="en-US" b="1" i="0" dirty="0">
                <a:effectLst/>
                <a:latin typeface="Open Sans" panose="020B0606030504020204" pitchFamily="34" charset="0"/>
              </a:rPr>
              <a:t> </a:t>
            </a:r>
            <a:r>
              <a:rPr lang="en-US" b="1" i="0" dirty="0" err="1">
                <a:effectLst/>
                <a:latin typeface="Open Sans" panose="020B0606030504020204" pitchFamily="34" charset="0"/>
              </a:rPr>
              <a:t>hóa</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thuốc</a:t>
            </a:r>
            <a:r>
              <a:rPr lang="en-US" b="1" i="0" dirty="0">
                <a:effectLst/>
                <a:latin typeface="Open Sans" panose="020B0606030504020204" pitchFamily="34" charset="0"/>
              </a:rPr>
              <a:t> </a:t>
            </a:r>
            <a:r>
              <a:rPr lang="en-US" b="1" i="0" dirty="0" err="1">
                <a:effectLst/>
                <a:latin typeface="Open Sans" panose="020B0606030504020204" pitchFamily="34" charset="0"/>
              </a:rPr>
              <a:t>trừ</a:t>
            </a:r>
            <a:r>
              <a:rPr lang="en-US" b="1" i="0" dirty="0">
                <a:effectLst/>
                <a:latin typeface="Open Sans" panose="020B0606030504020204" pitchFamily="34" charset="0"/>
              </a:rPr>
              <a:t> </a:t>
            </a:r>
            <a:r>
              <a:rPr lang="en-US" b="1" i="0" dirty="0" err="1">
                <a:effectLst/>
                <a:latin typeface="Open Sans" panose="020B0606030504020204" pitchFamily="34" charset="0"/>
              </a:rPr>
              <a:t>sâu</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trộn hóa chất là một kỹ năng quan trọng mà mọi nhân viên cần phải được đào tạo.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việc ứng phó nhanh chóng và hiệu quả có thể giảm thiểu nguy cơ tổn thương và hậu quả nghiêm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4E92D19-7C40-9618-E648-4739CCA04F04}"/>
              </a:ext>
            </a:extLst>
          </p:cNvPr>
          <p:cNvPicPr>
            <a:picLocks noChangeAspect="1"/>
          </p:cNvPicPr>
          <p:nvPr/>
        </p:nvPicPr>
        <p:blipFill>
          <a:blip r:embed="rId3"/>
          <a:stretch>
            <a:fillRect/>
          </a:stretch>
        </p:blipFill>
        <p:spPr>
          <a:xfrm>
            <a:off x="6299249" y="1100543"/>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định chất lượng thuốc trừ sâu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định chất lượng thuốc trừ sâu</a:t>
            </a:r>
          </a:p>
          <a:p>
            <a:pPr algn="l">
              <a:lnSpc>
                <a:spcPct val="120000"/>
              </a:lnSpc>
            </a:pPr>
            <a:r>
              <a:rPr lang="vi-VN" b="0" i="0" dirty="0">
                <a:effectLst/>
                <a:latin typeface="Open Sans" panose="020B0606030504020204" pitchFamily="34" charset="0"/>
              </a:rPr>
              <a:t>Phân tích thành phần: Kiểm tra thành phần hoạt chất và các chất phụ gia để đảm bảo tính chính xác của sản phẩm, đồng thời xác định nồng độ và phân phối của các thành phần này.</a:t>
            </a:r>
          </a:p>
          <a:p>
            <a:pPr algn="l">
              <a:lnSpc>
                <a:spcPct val="120000"/>
              </a:lnSpc>
            </a:pPr>
            <a:r>
              <a:rPr lang="vi-VN" b="0" i="0" dirty="0">
                <a:effectLst/>
                <a:latin typeface="Open Sans" panose="020B0606030504020204" pitchFamily="34" charset="0"/>
              </a:rPr>
              <a:t>Kiểm tra độ tinh khiết: Đánh giá mức độ tinh khiết của các hoạt chất và chất phụ gia để đảm bảo rằng sản phẩm không chứa các chất gây hại hoặc có thể gây ảnh hưởng tiêu cực đến sức khỏe hoặc môi trường.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8F83FD7-10B6-B7F1-1686-B26EAA48556F}"/>
              </a:ext>
            </a:extLst>
          </p:cNvPr>
          <p:cNvPicPr>
            <a:picLocks noChangeAspect="1"/>
          </p:cNvPicPr>
          <p:nvPr/>
        </p:nvPicPr>
        <p:blipFill>
          <a:blip r:embed="rId3"/>
          <a:stretch>
            <a:fillRect/>
          </a:stretch>
        </p:blipFill>
        <p:spPr>
          <a:xfrm>
            <a:off x="-1178396" y="3645024"/>
            <a:ext cx="4833914" cy="483391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định chất lượng thuốc trừ sâu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định chất lượng thuốc trừ sâu</a:t>
            </a:r>
          </a:p>
          <a:p>
            <a:pPr algn="l">
              <a:lnSpc>
                <a:spcPct val="120000"/>
              </a:lnSpc>
            </a:pPr>
            <a:r>
              <a:rPr lang="vi-VN" b="0" i="0" dirty="0">
                <a:effectLst/>
                <a:latin typeface="Open Sans" panose="020B0606030504020204" pitchFamily="34" charset="0"/>
              </a:rPr>
              <a:t>Tiếp xúc với chất độc hại: Nhân viên thường phải làm việc với các hợp chất hóa học độc hại trong quá trình kiểm định. </a:t>
            </a:r>
          </a:p>
          <a:p>
            <a:pPr algn="l">
              <a:lnSpc>
                <a:spcPct val="120000"/>
              </a:lnSpc>
            </a:pPr>
            <a:r>
              <a:rPr lang="vi-VN" b="0" i="0" dirty="0">
                <a:effectLst/>
                <a:latin typeface="Open Sans" panose="020B0606030504020204" pitchFamily="34" charset="0"/>
              </a:rPr>
              <a:t>Tai nạn hóa học: Việc làm việc với các chất hóa học có thể tạo ra nguy cơ cho tai nạn hóa học nếu không tuân thủ các quy trình an toàn. Sự tiếp xúc vô tình hoặc sự cố trong việc xử lý các hóa chất có thể gây ra sự tràn trên da hoặc hít phải các hơi độc hại.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F28BC18-AC4A-7E78-94B9-88EB47E168E4}"/>
              </a:ext>
            </a:extLst>
          </p:cNvPr>
          <p:cNvPicPr>
            <a:picLocks noChangeAspect="1"/>
          </p:cNvPicPr>
          <p:nvPr/>
        </p:nvPicPr>
        <p:blipFill>
          <a:blip r:embed="rId3"/>
          <a:stretch>
            <a:fillRect/>
          </a:stretch>
        </p:blipFill>
        <p:spPr>
          <a:xfrm>
            <a:off x="-1178396" y="3645024"/>
            <a:ext cx="4833914" cy="4833914"/>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định chất lượng thuốc trừ sâu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định chất lượng thuốc trừ sâu</a:t>
            </a:r>
          </a:p>
          <a:p>
            <a:pPr algn="l">
              <a:lnSpc>
                <a:spcPct val="120000"/>
              </a:lnSpc>
            </a:pPr>
            <a:r>
              <a:rPr lang="vi-VN" b="0" i="0" dirty="0">
                <a:effectLst/>
                <a:latin typeface="Open Sans" panose="020B0606030504020204" pitchFamily="34" charset="0"/>
              </a:rPr>
              <a:t>Thiếu huấn luyện và ý thức an toàn: Nhân viên không được đào tạo đầy đủ về an toàn lao động hoặc không có ý thức về nguy cơ và biện pháp phòng ngừa. </a:t>
            </a:r>
          </a:p>
          <a:p>
            <a:pPr algn="l">
              <a:lnSpc>
                <a:spcPct val="120000"/>
              </a:lnSpc>
            </a:pPr>
            <a:r>
              <a:rPr lang="vi-VN" b="0" i="0" dirty="0">
                <a:effectLst/>
                <a:latin typeface="Open Sans" panose="020B0606030504020204" pitchFamily="34" charset="0"/>
              </a:rPr>
              <a:t>Thiếu kiểm soát rủi ro: Quá trình kiểm định có thể bao gồm việc làm việc với các chất hóa học độc hại, sử dụng thiết bị máy móc, và tiếp xúc với các tác nhân gây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7FC28B3-5994-C331-2396-9A2114249C5F}"/>
              </a:ext>
            </a:extLst>
          </p:cNvPr>
          <p:cNvPicPr>
            <a:picLocks noChangeAspect="1"/>
          </p:cNvPicPr>
          <p:nvPr/>
        </p:nvPicPr>
        <p:blipFill>
          <a:blip r:embed="rId3"/>
          <a:stretch>
            <a:fillRect/>
          </a:stretch>
        </p:blipFill>
        <p:spPr>
          <a:xfrm>
            <a:off x="-1178396" y="3645024"/>
            <a:ext cx="4833914" cy="4833914"/>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định chất lượng thuốc trừ sâu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định chất lượng thuốc trừ sâu</a:t>
            </a:r>
          </a:p>
          <a:p>
            <a:pPr algn="l">
              <a:lnSpc>
                <a:spcPct val="120000"/>
              </a:lnSpc>
            </a:pPr>
            <a:r>
              <a:rPr lang="vi-VN" b="0" i="0" dirty="0">
                <a:effectLst/>
                <a:latin typeface="Open Sans" panose="020B0606030504020204" pitchFamily="34" charset="0"/>
              </a:rPr>
              <a:t>Huấn luyện và giáo dục: Cung cấp đầy đủ huấn luyện về an toàn lao động cho nhân viên, bao gồm cả việc nhận biết và ứng phó với các nguy cơ tiềm ẩn trong quá trình kiểm định.</a:t>
            </a:r>
          </a:p>
          <a:p>
            <a:pPr algn="l">
              <a:lnSpc>
                <a:spcPct val="120000"/>
              </a:lnSpc>
            </a:pPr>
            <a:r>
              <a:rPr lang="vi-VN" b="0" i="0" dirty="0">
                <a:effectLst/>
                <a:latin typeface="Open Sans" panose="020B0606030504020204" pitchFamily="34" charset="0"/>
              </a:rPr>
              <a:t>Sử dụng thiết bị bảo hộ cá nhân (PPE): Đảm bảo rằng mọi nhân viên đều được cung cấp và sử dụng đúng các loại PPE phù hợp như mặt nạ, găng tay, áo bảo hộ, và kính bảo hộ.</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BCE7332-1FE8-9246-CB8C-1D7F2C3E3AA7}"/>
              </a:ext>
            </a:extLst>
          </p:cNvPr>
          <p:cNvPicPr>
            <a:picLocks noChangeAspect="1"/>
          </p:cNvPicPr>
          <p:nvPr/>
        </p:nvPicPr>
        <p:blipFill>
          <a:blip r:embed="rId3"/>
          <a:stretch>
            <a:fillRect/>
          </a:stretch>
        </p:blipFill>
        <p:spPr>
          <a:xfrm>
            <a:off x="-1178396" y="3645024"/>
            <a:ext cx="4833914" cy="4833914"/>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định chất lượng thuốc trừ sâu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định chất lượng thuốc trừ sâu</a:t>
            </a:r>
          </a:p>
          <a:p>
            <a:pPr algn="l">
              <a:lnSpc>
                <a:spcPct val="120000"/>
              </a:lnSpc>
            </a:pPr>
            <a:r>
              <a:rPr lang="vi-VN" b="0" i="0" dirty="0">
                <a:effectLst/>
                <a:latin typeface="Open Sans" panose="020B0606030504020204" pitchFamily="34" charset="0"/>
              </a:rPr>
              <a:t>Đào tạo và huấn luyện: Cung cấp đầy đủ đào tạo và huấn luyện về an toàn lao động cho tất cả nhân viên tham gia vào quá trình kiểm định. Điều này bao gồm cả việc nhận biết các nguy cơ tiềm ẩn và biện pháp phòng tránh.</a:t>
            </a:r>
          </a:p>
          <a:p>
            <a:pPr algn="l">
              <a:lnSpc>
                <a:spcPct val="120000"/>
              </a:lnSpc>
            </a:pPr>
            <a:r>
              <a:rPr lang="vi-VN" b="0" i="0" dirty="0">
                <a:effectLst/>
                <a:latin typeface="Open Sans" panose="020B0606030504020204" pitchFamily="34" charset="0"/>
              </a:rPr>
              <a:t>Sử dụng PPE: Yêu cầu tất cả nhân viên sử dụng đúng các loại thiết bị bảo hộ cá nhân (PPE) như mặt nạ, găng tay, áo bảo hộ, và kính bảo hộ tùy theo yêu cầu công việc cụ thể.</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A0A1919D-CDF2-E521-0041-41BB264A9E84}"/>
              </a:ext>
            </a:extLst>
          </p:cNvPr>
          <p:cNvPicPr>
            <a:picLocks noChangeAspect="1"/>
          </p:cNvPicPr>
          <p:nvPr/>
        </p:nvPicPr>
        <p:blipFill>
          <a:blip r:embed="rId3"/>
          <a:stretch>
            <a:fillRect/>
          </a:stretch>
        </p:blipFill>
        <p:spPr>
          <a:xfrm>
            <a:off x="-1178396" y="3645024"/>
            <a:ext cx="4833914" cy="4833914"/>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dirty="0">
                <a:latin typeface="UTM Aptima" panose="02040603050506020204" pitchFamily="18" charset="0"/>
              </a:rPr>
              <a:t>Kiểm định chất lượng thuốc trừ sâu</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định chất lượng thuốc trừ sâu</a:t>
            </a:r>
          </a:p>
          <a:p>
            <a:pPr algn="l">
              <a:lnSpc>
                <a:spcPct val="120000"/>
              </a:lnSpc>
            </a:pPr>
            <a:r>
              <a:rPr lang="vi-VN" b="0" i="0" dirty="0">
                <a:effectLst/>
                <a:latin typeface="Open Sans" panose="020B0606030504020204" pitchFamily="34" charset="0"/>
              </a:rPr>
              <a:t>Đảm bảo sự an toàn: Ngay khi phát hiện tai nạn, đảm bảo rằng mọi người trong khu vực nguy hiểm được di chuyển ra khỏi nguy cơ và được cung cấp sự chăm sóc y tế cần thiết.</a:t>
            </a:r>
          </a:p>
          <a:p>
            <a:pPr algn="l">
              <a:lnSpc>
                <a:spcPct val="120000"/>
              </a:lnSpc>
            </a:pPr>
            <a:r>
              <a:rPr lang="vi-VN" b="0" i="0" dirty="0">
                <a:effectLst/>
                <a:latin typeface="Open Sans" panose="020B0606030504020204" pitchFamily="34" charset="0"/>
              </a:rPr>
              <a:t>Gọi điện thoại cấp cứu: Ngay lập tức gọi điện thoại cho dịch vụ cấp cứu hoặc 911 để yêu cầu sự trợ giúp y tế khẩn cấp. Cung cấp thông tin chi tiết về địa điểm, loại tai nạn và tình trạng của nạn nhân.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EF211D1-490D-B8A5-5837-8F910FBAF610}"/>
              </a:ext>
            </a:extLst>
          </p:cNvPr>
          <p:cNvPicPr>
            <a:picLocks noChangeAspect="1"/>
          </p:cNvPicPr>
          <p:nvPr/>
        </p:nvPicPr>
        <p:blipFill>
          <a:blip r:embed="rId3"/>
          <a:stretch>
            <a:fillRect/>
          </a:stretch>
        </p:blipFill>
        <p:spPr>
          <a:xfrm>
            <a:off x="-1178396" y="3645024"/>
            <a:ext cx="4833914" cy="4833914"/>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200</TotalTime>
  <Words>2395</Words>
  <Application>Microsoft Office PowerPoint</Application>
  <PresentationFormat>Custom</PresentationFormat>
  <Paragraphs>96</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THUỐC TRỪ SÂU</vt:lpstr>
      <vt:lpstr>Một số vụ tai nạn trong nhà máy sản xuất thuốc trừ sâu</vt:lpstr>
      <vt:lpstr>Tóm tắt bài học</vt:lpstr>
      <vt:lpstr>Vận chuyển hóa chất từ kho đến khu vực điều chế</vt:lpstr>
      <vt:lpstr>Vận chuyển hóa chất từ kho đến khu vực điều chế</vt:lpstr>
      <vt:lpstr>Vận chuyển hóa chất từ kho đến khu vực điều chế</vt:lpstr>
      <vt:lpstr>Vận chuyển hóa chất từ kho đến khu vực điều chế</vt:lpstr>
      <vt:lpstr>Vận chuyển hóa chất từ kho đến khu vực điều chế</vt:lpstr>
      <vt:lpstr>Vận chuyển hóa chất từ kho đến khu vực điều chế</vt:lpstr>
      <vt:lpstr>Vận hành máy trộn hóa chất để sản xuất thuốc trừ sâu</vt:lpstr>
      <vt:lpstr>Vận hành máy trộn hóa chất để sản xuất thuốc trừ sâu</vt:lpstr>
      <vt:lpstr>Vận hành máy trộn hóa chất để sản xuất thuốc trừ sâu</vt:lpstr>
      <vt:lpstr>Vận hành máy trộn hóa chất để sản xuất thuốc trừ sâu</vt:lpstr>
      <vt:lpstr>Vận hành máy trộn hóa chất để sản xuất thuốc trừ sâu</vt:lpstr>
      <vt:lpstr>Vận hành máy trộn hóa chất để sản xuất thuốc trừ sâu</vt:lpstr>
      <vt:lpstr>Kiểm định chất lượng thuốc trừ sâu</vt:lpstr>
      <vt:lpstr>Kiểm định chất lượng thuốc trừ sâu</vt:lpstr>
      <vt:lpstr>Kiểm định chất lượng thuốc trừ sâu</vt:lpstr>
      <vt:lpstr>Kiểm định chất lượng thuốc trừ sâu</vt:lpstr>
      <vt:lpstr>Kiểm định chất lượng thuốc trừ sâu</vt:lpstr>
      <vt:lpstr>Kiểm định chất lượng thuốc trừ sâu</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2024-04-11T02:13:36Z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