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THỦY TINH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D962BF7-EBE1-B109-F33E-CF08962DF3BF}"/>
              </a:ext>
            </a:extLst>
          </p:cNvPr>
          <p:cNvPicPr>
            <a:picLocks noChangeAspect="1"/>
          </p:cNvPicPr>
          <p:nvPr/>
        </p:nvPicPr>
        <p:blipFill>
          <a:blip r:embed="rId4"/>
          <a:stretch>
            <a:fillRect/>
          </a:stretch>
        </p:blipFill>
        <p:spPr>
          <a:xfrm>
            <a:off x="4940714" y="4155404"/>
            <a:ext cx="2307395" cy="230739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thủy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tinh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thủy tinh, các nhà máy thường phải đối mặt với nguy cơ tai nạn lao động do tính chất đặc biệt của quy trình sản xuất và các yếu tố môi trường làm việc</a:t>
            </a:r>
            <a:r>
              <a:rPr lang="en-US" sz="2000" dirty="0">
                <a:ea typeface="+mn-lt"/>
                <a:cs typeface="+mn-lt"/>
              </a:rPr>
              <a:t>:</a:t>
            </a:r>
            <a:endParaRPr lang="en-US" dirty="0"/>
          </a:p>
          <a:p>
            <a:pPr marL="730885" lvl="1" indent="-304165"/>
            <a:r>
              <a:rPr lang="pt-BR" i="0" dirty="0">
                <a:solidFill>
                  <a:srgbClr val="0D0D0D"/>
                </a:solidFill>
                <a:effectLst/>
                <a:latin typeface="Söhne"/>
              </a:rPr>
              <a:t>Vụ nổ lò nung</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cắt</a:t>
            </a:r>
            <a:r>
              <a:rPr lang="en-US" dirty="0">
                <a:solidFill>
                  <a:srgbClr val="0D0D0D"/>
                </a:solidFill>
                <a:latin typeface="Söhne"/>
              </a:rPr>
              <a:t> </a:t>
            </a:r>
            <a:r>
              <a:rPr lang="en-US" dirty="0" err="1">
                <a:solidFill>
                  <a:srgbClr val="0D0D0D"/>
                </a:solidFill>
                <a:latin typeface="Söhne"/>
              </a:rPr>
              <a:t>cánh</a:t>
            </a:r>
            <a:r>
              <a:rPr lang="en-US" dirty="0">
                <a:solidFill>
                  <a:srgbClr val="0D0D0D"/>
                </a:solidFill>
                <a:latin typeface="Söhne"/>
              </a:rPr>
              <a:t> </a:t>
            </a:r>
            <a:r>
              <a:rPr lang="en-US" dirty="0" err="1">
                <a:solidFill>
                  <a:srgbClr val="0D0D0D"/>
                </a:solidFill>
                <a:latin typeface="Söhne"/>
              </a:rPr>
              <a:t>tay</a:t>
            </a:r>
            <a:endParaRPr lang="pt-BR" dirty="0">
              <a:solidFill>
                <a:srgbClr val="0D0D0D"/>
              </a:solidFill>
              <a:latin typeface="Söhne"/>
            </a:endParaRPr>
          </a:p>
          <a:p>
            <a:pPr marL="730885" lvl="1" indent="-304165"/>
            <a:r>
              <a:rPr lang="vi-VN" dirty="0">
                <a:solidFill>
                  <a:srgbClr val="0D0D0D"/>
                </a:solidFill>
                <a:latin typeface="Söhne"/>
              </a:rPr>
              <a:t>Nguy cơ bị nhiệt độ cao</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rò</a:t>
            </a:r>
            <a:r>
              <a:rPr lang="en-US" dirty="0">
                <a:solidFill>
                  <a:srgbClr val="0D0D0D"/>
                </a:solidFill>
                <a:latin typeface="Söhne"/>
              </a:rPr>
              <a:t> </a:t>
            </a:r>
            <a:r>
              <a:rPr lang="en-US" dirty="0" err="1">
                <a:solidFill>
                  <a:srgbClr val="0D0D0D"/>
                </a:solidFill>
                <a:latin typeface="Söhne"/>
              </a:rPr>
              <a:t>rỉ</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vi-VN" dirty="0">
                <a:solidFill>
                  <a:srgbClr val="0D0D0D"/>
                </a:solidFill>
                <a:latin typeface="Söhne"/>
              </a:rPr>
              <a:t>Nguy cơ độc hại từ khí thải</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nấu</a:t>
            </a:r>
            <a:r>
              <a:rPr lang="en-US" dirty="0"/>
              <a:t> </a:t>
            </a:r>
            <a:r>
              <a:rPr lang="en-US" dirty="0" err="1"/>
              <a:t>chảy</a:t>
            </a:r>
            <a:r>
              <a:rPr lang="en-US" dirty="0"/>
              <a:t> </a:t>
            </a:r>
            <a:r>
              <a:rPr lang="en-US" dirty="0" err="1"/>
              <a:t>hỗn</a:t>
            </a:r>
            <a:r>
              <a:rPr lang="en-US" dirty="0"/>
              <a:t> </a:t>
            </a:r>
            <a:r>
              <a:rPr lang="en-US" dirty="0" err="1"/>
              <a:t>hợp</a:t>
            </a:r>
            <a:r>
              <a:rPr lang="en-US" dirty="0"/>
              <a:t> </a:t>
            </a:r>
            <a:r>
              <a:rPr lang="en-US" dirty="0" err="1"/>
              <a:t>thủy</a:t>
            </a:r>
            <a:r>
              <a:rPr lang="en-US" dirty="0"/>
              <a:t> </a:t>
            </a:r>
            <a:r>
              <a:rPr lang="en-US" dirty="0" err="1"/>
              <a:t>tinh</a:t>
            </a:r>
            <a:endParaRPr lang="en-US" dirty="0"/>
          </a:p>
          <a:p>
            <a:pPr marL="304165" indent="-304165">
              <a:buClr>
                <a:schemeClr val="tx1"/>
              </a:buClr>
            </a:pPr>
            <a:r>
              <a:rPr lang="en-US" dirty="0"/>
              <a:t>2. </a:t>
            </a:r>
            <a:r>
              <a:rPr lang="vi-VN" dirty="0"/>
              <a:t>An toàn vệ sinh lao động đối với nhân viên đổ hỗn hợp thủy tinh nóng chảy vào khuôn để tạo hình bằng các phương pháp như đùn hoặc kéo</a:t>
            </a:r>
            <a:endParaRPr lang="en-US" dirty="0"/>
          </a:p>
          <a:p>
            <a:pPr marL="304165" indent="-304165">
              <a:buClr>
                <a:schemeClr val="tx1"/>
              </a:buClr>
            </a:pPr>
            <a:r>
              <a:rPr lang="en-US" dirty="0"/>
              <a:t>3. </a:t>
            </a:r>
            <a:r>
              <a:rPr lang="vi-VN" dirty="0"/>
              <a:t>An toàn vệ sinh lao động đối với nhân viên kiểm tra chất lượng sản phẩm thủy tinh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vi-VN" b="0" i="0" dirty="0">
                <a:effectLst/>
                <a:latin typeface="Open Sans" panose="020B0606030504020204" pitchFamily="34" charset="0"/>
              </a:rPr>
              <a:t>Vận hành máy nấu chảy hỗn hợp thủy tinh (glass) đòi hỏi sự chú ý đặc biệt và kiến thức kỹ thuật cụ thể. Quy trình này bao gồm việc điều khiển các tham số như nhiệt độ, áp suất và thời gian nấu chảy để tạo ra sản phẩm thủy tinh chất lượng.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vận hành máy cần phải hiểu rõ các thành phần trong hỗn hợp thủy tinh và cách chúng tương tác trong quá trình nấu chảy.</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03BA9FD-86D2-CFEA-20C1-EF7D90C3414F}"/>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nấu</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do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cháy</a:t>
            </a:r>
            <a:r>
              <a:rPr lang="en-US" b="0" i="0" dirty="0">
                <a:effectLst/>
                <a:latin typeface="Open Sans" panose="020B0606030504020204" pitchFamily="34" charset="0"/>
              </a:rPr>
              <a:t> </a:t>
            </a:r>
            <a:r>
              <a:rPr lang="en-US" b="0" i="0" dirty="0" err="1">
                <a:effectLst/>
                <a:latin typeface="Open Sans" panose="020B0606030504020204" pitchFamily="34" charset="0"/>
              </a:rPr>
              <a:t>nổ</a:t>
            </a:r>
            <a:r>
              <a:rPr lang="en-US" b="0" i="0" dirty="0">
                <a:effectLst/>
                <a:latin typeface="Open Sans" panose="020B0606030504020204" pitchFamily="34" charset="0"/>
              </a:rPr>
              <a:t> do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khiển</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a:t>
            </a:r>
          </a:p>
          <a:p>
            <a:pPr algn="l"/>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kích</a:t>
            </a:r>
            <a:r>
              <a:rPr lang="en-US" b="0" i="0" dirty="0">
                <a:effectLst/>
                <a:latin typeface="Open Sans" panose="020B0606030504020204" pitchFamily="34" charset="0"/>
              </a:rPr>
              <a:t> </a:t>
            </a:r>
            <a:r>
              <a:rPr lang="en-US" b="0" i="0" dirty="0" err="1">
                <a:effectLst/>
                <a:latin typeface="Open Sans" panose="020B0606030504020204" pitchFamily="34" charset="0"/>
              </a:rPr>
              <a:t>nổ</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nấu</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thiệt</a:t>
            </a:r>
            <a:r>
              <a:rPr lang="en-US" b="0" i="0" dirty="0">
                <a:effectLst/>
                <a:latin typeface="Open Sans" panose="020B0606030504020204" pitchFamily="34" charset="0"/>
              </a:rPr>
              <a:t> </a:t>
            </a:r>
            <a:r>
              <a:rPr lang="en-US" b="0" i="0" dirty="0" err="1">
                <a:effectLst/>
                <a:latin typeface="Open Sans" panose="020B0606030504020204" pitchFamily="34" charset="0"/>
              </a:rPr>
              <a:t>hại</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7649DE9-66FA-6B4E-2533-94434504C893}"/>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pPr algn="l"/>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nấu</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p>
          <a:p>
            <a:pPr algn="l"/>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quen</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dễ</a:t>
            </a:r>
            <a:r>
              <a:rPr lang="en-US" b="0" i="0" dirty="0">
                <a:effectLst/>
                <a:latin typeface="Open Sans" panose="020B0606030504020204" pitchFamily="34" charset="0"/>
              </a:rPr>
              <a:t> </a:t>
            </a:r>
            <a:r>
              <a:rPr lang="en-US" b="0" i="0" dirty="0" err="1">
                <a:effectLst/>
                <a:latin typeface="Open Sans" panose="020B0606030504020204" pitchFamily="34" charset="0"/>
              </a:rPr>
              <a:t>dàng</a:t>
            </a:r>
            <a:r>
              <a:rPr lang="en-US" b="0" i="0" dirty="0">
                <a:effectLst/>
                <a:latin typeface="Open Sans" panose="020B0606030504020204" pitchFamily="34" charset="0"/>
              </a:rPr>
              <a:t> </a:t>
            </a:r>
            <a:r>
              <a:rPr lang="en-US" b="0" i="0" dirty="0" err="1">
                <a:effectLst/>
                <a:latin typeface="Open Sans" panose="020B0606030504020204" pitchFamily="34" charset="0"/>
              </a:rPr>
              <a:t>mắc</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30F0AFD-CDFE-0715-1379-F33146ED0F74}"/>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nấu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chảy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thủy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nấu</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thủy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vô</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tổ</a:t>
            </a:r>
            <a:r>
              <a:rPr lang="en-US" b="0" i="0" dirty="0">
                <a:effectLst/>
                <a:latin typeface="Open Sans" panose="020B0606030504020204" pitchFamily="34" charset="0"/>
              </a:rPr>
              <a:t> </a:t>
            </a:r>
            <a:r>
              <a:rPr lang="en-US" b="0" i="0" dirty="0" err="1">
                <a:effectLst/>
                <a:latin typeface="Open Sans" panose="020B0606030504020204" pitchFamily="34" charset="0"/>
              </a:rPr>
              <a:t>chức</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khóa</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chi </a:t>
            </a:r>
            <a:r>
              <a:rPr lang="en-US" b="0" i="0" dirty="0" err="1">
                <a:effectLst/>
                <a:latin typeface="Open Sans" panose="020B0606030504020204" pitchFamily="34" charset="0"/>
              </a:rPr>
              <a:t>tiết</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tất</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tham</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449E2B4-A9B0-9A09-6DF2-59B229FA4F76}"/>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nấu chảy hỗn hợp thủy 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nấu chảy hỗn hợp thủy tinh là cực kỳ quan trọng để đảm bảo sự an toàn cho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mọi người tham gia quá trình sản xuất cần được đào tạo đầy đủ về việc sử dụng trang thiết bị bảo hộ và các quy trình an toàn cụ thể.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E000FD3-E42E-8F1B-BD95-0C034FC4BB2D}"/>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nấu chảy hỗn hợp thủy tinh</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nấu</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thủy</a:t>
            </a:r>
            <a:r>
              <a:rPr lang="en-US" b="1" i="0" dirty="0">
                <a:effectLst/>
                <a:latin typeface="Open Sans" panose="020B0606030504020204" pitchFamily="34" charset="0"/>
              </a:rPr>
              <a:t> </a:t>
            </a:r>
            <a:r>
              <a:rPr lang="en-US" b="1" i="0" dirty="0" err="1">
                <a:effectLst/>
                <a:latin typeface="Open Sans" panose="020B0606030504020204" pitchFamily="34" charset="0"/>
              </a:rPr>
              <a:t>tinh</a:t>
            </a:r>
            <a:endParaRPr lang="en-US" sz="2400" b="1" i="0" dirty="0">
              <a:effectLst/>
              <a:latin typeface="Söhne"/>
            </a:endParaRPr>
          </a:p>
          <a:p>
            <a:pPr algn="l"/>
            <a:r>
              <a:rPr lang="vi-VN" b="0" i="0" dirty="0">
                <a:effectLst/>
                <a:latin typeface="Open Sans" panose="020B0606030504020204" pitchFamily="34" charset="0"/>
              </a:rPr>
              <a:t>Đầu tiên, cần kích hoạt hệ thống cảnh báo và gọi điện thoại báo cáo về tình hình cho các đội cứu hỏa và cứu thương.</a:t>
            </a:r>
          </a:p>
          <a:p>
            <a:pPr algn="l"/>
            <a:r>
              <a:rPr lang="vi-VN" b="0" i="0" dirty="0">
                <a:effectLst/>
                <a:latin typeface="Open Sans" panose="020B0606030504020204" pitchFamily="34" charset="0"/>
              </a:rPr>
              <a:t>Trong khi đó, nhân viên cần phải được hướng dẫn để sử dụng các biện pháp cứu thương cơ bản như cấp cứu sơ cứu, dừng chảy máu, và di chuyển nạn nhân một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7CD1039-A870-7DE3-0FDB-296C49FD96A3}"/>
              </a:ext>
            </a:extLst>
          </p:cNvPr>
          <p:cNvPicPr>
            <a:picLocks noChangeAspect="1"/>
          </p:cNvPicPr>
          <p:nvPr/>
        </p:nvPicPr>
        <p:blipFill>
          <a:blip r:embed="rId3"/>
          <a:stretch>
            <a:fillRect/>
          </a:stretch>
        </p:blipFill>
        <p:spPr>
          <a:xfrm>
            <a:off x="-890363" y="3717032"/>
            <a:ext cx="4685208" cy="46852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Đổ hỗn hợp thủy tinh nóng chảy vào 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đổ hỗn hợp thủy tinh nóng chảy vào khuôn để tạo hình bằng các phương pháp như đùn hoặc kéo</a:t>
            </a:r>
            <a:r>
              <a:rPr lang="en-US" sz="2000" dirty="0"/>
              <a:t>:</a:t>
            </a:r>
          </a:p>
          <a:p>
            <a:pPr algn="l"/>
            <a:r>
              <a:rPr lang="vi-VN" b="0" i="0" dirty="0">
                <a:effectLst/>
                <a:latin typeface="Open Sans" panose="020B0606030504020204" pitchFamily="34" charset="0"/>
              </a:rPr>
              <a:t>Khi đổ hỗn hợp thủy tinh nóng chảy vào khuôn để tạo hình, quá trình này đòi hỏi sự chính xác và kiểm soát kỹ thuật cao. Trước tiên, vật liệu thủy tinh được nung chảy tại nhiệt độ cao trong lò nung. Sau đó, vật liệu nóng chảy được đổ vào khuôn thông qua phương pháp đùn hoặc kéo.</a:t>
            </a:r>
          </a:p>
          <a:p>
            <a:pPr algn="l"/>
            <a:r>
              <a:rPr lang="vi-VN" b="0" i="0" dirty="0">
                <a:effectLst/>
                <a:latin typeface="Open Sans" panose="020B0606030504020204" pitchFamily="34" charset="0"/>
              </a:rPr>
              <a:t>Trong phương pháp đùn, vật liệu thủy tinh nóng chảy được ép qua một khuôn đúc để tạo ra sản phẩm cuối cùng.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4460659-0C4B-7D98-C6BA-314AFC843F37}"/>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Đổ hỗn hợp thủy tinh nóng chảy vào 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đổ hỗn hợp thủy tinh nóng chảy vào khuôn để tạo hình bằng các phương pháp như đùn hoặc kéo</a:t>
            </a:r>
            <a:r>
              <a:rPr lang="en-US" sz="2000" dirty="0"/>
              <a:t>:</a:t>
            </a:r>
          </a:p>
          <a:p>
            <a:pPr algn="l"/>
            <a:r>
              <a:rPr lang="vi-VN" b="0" i="0" dirty="0">
                <a:effectLst/>
                <a:latin typeface="Open Sans" panose="020B0606030504020204" pitchFamily="34" charset="0"/>
              </a:rPr>
              <a:t>Trong quá trình đổ hỗn hợp thủy tinh nóng chảy vào khuôn để tạo hình bằng các phương pháp như đùn hoặc kéo, có một số nguy cơ và tai nạn lao động tiềm ẩn.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hiểm chính là nhiệt độ cao của vật liệu thủy tinh nóng chảy, có thể gây cháy nổ nếu không được xử lý đúng cách. Sự tiếp xúc với vật liệu thủy tinh nóng cũng có thể gây ra bỏng nếu không đeo đồ bảo hộ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985FDFB-037A-5FD7-F13B-09B4D0E40122}"/>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Đổ</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nóng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đổ hỗn hợp thủy tinh nóng chảy vào khuôn để tạo hình bằng các phương pháp như đùn hoặc kéo</a:t>
            </a:r>
          </a:p>
          <a:p>
            <a:r>
              <a:rPr lang="vi-VN" b="0" i="0" dirty="0">
                <a:effectLst/>
                <a:latin typeface="Open Sans" panose="020B0606030504020204" pitchFamily="34" charset="0"/>
              </a:rPr>
              <a:t>Có một số nguyên nhân chính gây ra tai nạn lao động khi đổ hỗn hợp thủy tinh nóng chảy vào khuôn để tạo hình bằng các phương pháp như đùn hoặc kéo.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hoặc đào tạo không đầy đủ về an toàn lao động trong môi trường làm việc nhiệt độ cao và áp suất lớn.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639D6CB-AAF9-BDE6-C63C-E6254710C3FA}"/>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Đổ</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nóng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đổ hỗn hợp thủy tinh nóng chảy vào khuôn để tạo hình bằng các phương pháp như đùn hoặc kéo</a:t>
            </a:r>
            <a:r>
              <a:rPr lang="en-US" sz="2000" dirty="0"/>
              <a:t>:</a:t>
            </a:r>
          </a:p>
          <a:p>
            <a:pPr algn="l">
              <a:buFont typeface="Arial" panose="020B0604020202020204" pitchFamily="34" charset="0"/>
              <a:buChar char="•"/>
            </a:pPr>
            <a:r>
              <a:rPr lang="vi-VN" i="0" dirty="0">
                <a:effectLst/>
                <a:latin typeface="Open Sans" panose="020B0606030504020204" pitchFamily="34" charset="0"/>
              </a:rPr>
              <a:t>Trước hết, việc đảm bảo rằng môi trường làm việc được quan trắc đúng cách là cực kỳ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Quan trắc môi trường lao động có thể bao gồm việc đo nhiệt độ, áp suất, và mức độ độc hại của hơi thủy tinh để đảm bảo rằng chúng không vượt quá ngưỡng an toàn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CCA2A65-1213-975F-F366-D5705BA5EABD}"/>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Đổ</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nóng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đổ hỗn hợp thủy tinh nóng chảy vào khuôn để tạo hình bằng các phương pháp như đùn hoặc kéo</a:t>
            </a:r>
            <a:r>
              <a:rPr lang="en-US" sz="2000" dirty="0"/>
              <a:t>:</a:t>
            </a:r>
          </a:p>
          <a:p>
            <a:pPr algn="l"/>
            <a:r>
              <a:rPr lang="vi-VN" b="0" i="0" dirty="0">
                <a:effectLst/>
                <a:latin typeface="Open Sans" panose="020B0606030504020204" pitchFamily="34" charset="0"/>
              </a:rPr>
              <a:t>Quy định an toàn lao động khi đổ hỗn hợp thủy tinh nóng chảy vào khuôn để tạo hình bằng các phương pháp như đùn hoặc kéo rất quan trọng để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tiên, mọi người tham gia vào quá trình sản xuất thủy tinh cần được đào tạo đầy đủ về các nguy cơ và biện pháp phòng tránh, cũng như việc sử dụng đúng các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40E8781-B7CC-99EA-3916-BCB4A1BF939E}"/>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Đổ</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thủy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nóng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khuôn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đổ hỗn hợp thủy tinh nóng chảy vào khuôn để tạo hình bằng các phương pháp như đùn hoặc kéo</a:t>
            </a:r>
            <a:r>
              <a:rPr lang="en-US" sz="2000" dirty="0"/>
              <a:t>:</a:t>
            </a:r>
          </a:p>
          <a:p>
            <a:pPr algn="l"/>
            <a:r>
              <a:rPr lang="vi-VN" b="0" i="0" dirty="0">
                <a:effectLst/>
                <a:latin typeface="Open Sans" panose="020B0606030504020204" pitchFamily="34" charset="0"/>
              </a:rPr>
              <a:t>Xử lý tình huống tai nạn lao động khẩn cấp trong quá trình đổ hỗn hợp thủy tinh nóng chảy vào khuôn để tạo hình là một quá trình cực kỳ quan trọng và cần phải được thực hiện một cách nhanh chóng và chính xác.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xảy ra tai nạn, việc đầu tiên là đảm bảo an toàn cho tất cả nhân viên bằng cách kích hoạt hệ thống cảnh báo khẩn cấp và yêu cầu mọi người di chuyển ra khỏi vùng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145498-6811-CE07-187F-47A2F85C6D53}"/>
              </a:ext>
            </a:extLst>
          </p:cNvPr>
          <p:cNvPicPr>
            <a:picLocks noChangeAspect="1"/>
          </p:cNvPicPr>
          <p:nvPr/>
        </p:nvPicPr>
        <p:blipFill>
          <a:blip r:embed="rId3"/>
          <a:stretch>
            <a:fillRect/>
          </a:stretch>
        </p:blipFill>
        <p:spPr>
          <a:xfrm>
            <a:off x="6526460" y="1292651"/>
            <a:ext cx="4181152" cy="418115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thực hiện công việc kiểm tra chất lượng sản phẩm thủy tinh thành phẩm, các chuyên viên thường tiến hành một loạt các hoạt động để đảm bảo rằng sản phẩm đáp ứng các tiêu chuẩn chất lượng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quan trọng của công việc này là việc kiểm tra các thông số kỹ thuật của sản phẩm, bao gồm độ dày, kích thước, độ trong suốt, và bề mặt.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EB58E69-399C-52EF-F4EC-76282F2FEC5D}"/>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sản phẩm thủy tinh thành phẩm, có một số dạng tai nạn lao động có thể xảy ra do tính chất của công việc và loại vật liệu là thủy tinh, mà khi không được xử lý cẩn thận có thể gây nguy hiểm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tai nạn cắt và thương tổn da do tiếp xúc với các lưỡi cắt hoặc các mảnh thủy tinh sắc nhọn.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A0D651-6131-E0FE-3877-84D41E5E73C4}"/>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lao động trong quá trình kiểm tra chất lượng sản phẩm thủy tinh thành phẩm. Một trong những nguyên nhân phổ biến nhất là do thiếu hiểu biết và kinh nghiệm của nhân viên trong việc xử lý thủy tinh.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thiếu cẩn thận và quan sát không kỹ càng cũng là một yếu tố quan trọng dẫn đến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D5CE97D-F3E4-94B3-5A82-0C38974D2219}"/>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đảm bảo rằng tất cả nhân viên được đào tạo đầy đủ về an toàn lao động và các quy trình làm việc an toàn. Điều này bao gồm việc hướng dẫn về cách sử dụng trang thiết bị bảo hộ cá nhân như kính bảo hộ, găng tay, và áo chống cắt.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Ngoài ra, việc cung cấp và đảm bảo sử dụng đúng các thiết bị an toàn như máy cắt thủy tinh hoặc bình chứa chất nổ cũng rất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AF8512-5234-C672-0D2C-8AF0D3848BE8}"/>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kiểm tra chất lượng sản phẩm thủy tinh thành phẩm là một phần quan trọng của việc đảm bảo môi trường làm việc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thường bao gồm việc đảm bảo rằng tất cả nhân viên được đào tạo đầy đủ về an toàn lao động và các quy trình làm việc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FE1CB6-2E45-5089-F91F-E922286B4BA1}"/>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thủy tinh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kiểm tra chất lượng sản phẩm thủy tinh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trong quá trình kiểm tra chất lượng sản phẩm thủy tinh, việc xử lý tình huống khẩn cấp là rất quan trọng để đảm bảo sự an toàn và sức khỏe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người điều hành hoặc người quản lý trực tiếp phải đảm bảo an toàn cho nhân viên bằng cách ngừng tất cả các hoạt động kiểm tra và đưa ra cảnh báo cho toàn bộ nhóm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CE22185-A4B4-72C6-B3F6-0CEFA2C458F7}"/>
              </a:ext>
            </a:extLst>
          </p:cNvPr>
          <p:cNvPicPr>
            <a:picLocks noChangeAspect="1"/>
          </p:cNvPicPr>
          <p:nvPr/>
        </p:nvPicPr>
        <p:blipFill>
          <a:blip r:embed="rId3"/>
          <a:stretch>
            <a:fillRect/>
          </a:stretch>
        </p:blipFill>
        <p:spPr>
          <a:xfrm>
            <a:off x="-962372" y="3640335"/>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2301</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THỦY TINH</vt:lpstr>
      <vt:lpstr>Một số vụ tai nạn trong  nhà máy sản xuất thủy tinh</vt:lpstr>
      <vt:lpstr>Tóm tắt bài học</vt:lpstr>
      <vt:lpstr>Vận hành máy nấu chảy hỗn hợp thủy tinh</vt:lpstr>
      <vt:lpstr>Vận hành máy nấu chảy hỗn hợp thủy tinh</vt:lpstr>
      <vt:lpstr>Vận hành máy nấu chảy hỗn hợp thủy tinh</vt:lpstr>
      <vt:lpstr>Vận hành máy nấu chảy hỗn hợp thủy tinh</vt:lpstr>
      <vt:lpstr>Vận hành máy nấu chảy hỗn hợp thủy tinh</vt:lpstr>
      <vt:lpstr>Vận hành máy nấu chảy hỗn hợp thủy tinh</vt:lpstr>
      <vt:lpstr>Đổ hỗn hợp thủy tinh nóng chảy vào khuôn</vt:lpstr>
      <vt:lpstr>Đổ hỗn hợp thủy tinh nóng chảy vào khuôn</vt:lpstr>
      <vt:lpstr>Đổ hỗn hợp thủy tinh nóng chảy vào khuôn</vt:lpstr>
      <vt:lpstr>Đổ hỗn hợp thủy tinh nóng chảy vào khuôn</vt:lpstr>
      <vt:lpstr>Đổ hỗn hợp thủy tinh nóng chảy vào khuôn</vt:lpstr>
      <vt:lpstr>Đổ hỗn hợp thủy tinh nóng chảy vào khuôn</vt:lpstr>
      <vt:lpstr>Kiểm tra chất lượng sản phẩm thủy tinh thành phẩm</vt:lpstr>
      <vt:lpstr>Kiểm tra chất lượng sản phẩm thủy tinh thành phẩm</vt:lpstr>
      <vt:lpstr>Kiểm tra chất lượng sản phẩm thủy tinh thành phẩm</vt:lpstr>
      <vt:lpstr>Kiểm tra chất lượng sản phẩm thủy tinh thành phẩm</vt:lpstr>
      <vt:lpstr>Kiểm tra chất lượng sản phẩm thủy tinh thành phẩm</vt:lpstr>
      <vt:lpstr>Kiểm tra chất lượng sản phẩm thủy tinh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2024-04-06T03:06:25Z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