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762" y="-100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TIỀN GIẤY</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61EB5612-57C1-31CC-E979-12BB7E2FFCF7}"/>
              </a:ext>
            </a:extLst>
          </p:cNvPr>
          <p:cNvPicPr>
            <a:picLocks noChangeAspect="1"/>
          </p:cNvPicPr>
          <p:nvPr/>
        </p:nvPicPr>
        <p:blipFill>
          <a:blip r:embed="rId4"/>
          <a:stretch>
            <a:fillRect/>
          </a:stretch>
        </p:blipFill>
        <p:spPr>
          <a:xfrm>
            <a:off x="5299185" y="4670648"/>
            <a:ext cx="1588864" cy="158886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tiền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giấy</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err="1">
                <a:solidFill>
                  <a:srgbClr val="0D0D0D"/>
                </a:solidFill>
                <a:effectLst/>
                <a:latin typeface="Söhne"/>
              </a:rPr>
              <a:t>Việc</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tiền</a:t>
            </a:r>
            <a:r>
              <a:rPr lang="en-US" b="0" i="0" dirty="0">
                <a:solidFill>
                  <a:srgbClr val="0D0D0D"/>
                </a:solidFill>
                <a:effectLst/>
                <a:latin typeface="Söhne"/>
              </a:rPr>
              <a:t> </a:t>
            </a:r>
            <a:r>
              <a:rPr lang="en-US" b="0" i="0" dirty="0" err="1">
                <a:solidFill>
                  <a:srgbClr val="0D0D0D"/>
                </a:solidFill>
                <a:effectLst/>
                <a:latin typeface="Söhne"/>
              </a:rPr>
              <a:t>giấy</a:t>
            </a:r>
            <a:r>
              <a:rPr lang="en-US" b="0" i="0" dirty="0">
                <a:solidFill>
                  <a:srgbClr val="0D0D0D"/>
                </a:solidFill>
                <a:effectLst/>
                <a:latin typeface="Söhne"/>
              </a:rPr>
              <a:t> </a:t>
            </a:r>
            <a:r>
              <a:rPr lang="en-US" b="0" i="0" dirty="0" err="1">
                <a:solidFill>
                  <a:srgbClr val="0D0D0D"/>
                </a:solidFill>
                <a:effectLst/>
                <a:latin typeface="Söhne"/>
              </a:rPr>
              <a:t>đòi</a:t>
            </a:r>
            <a:r>
              <a:rPr lang="en-US" b="0" i="0" dirty="0">
                <a:solidFill>
                  <a:srgbClr val="0D0D0D"/>
                </a:solidFill>
                <a:effectLst/>
                <a:latin typeface="Söhne"/>
              </a:rPr>
              <a:t> </a:t>
            </a:r>
            <a:r>
              <a:rPr lang="en-US" b="0" i="0" dirty="0" err="1">
                <a:solidFill>
                  <a:srgbClr val="0D0D0D"/>
                </a:solidFill>
                <a:effectLst/>
                <a:latin typeface="Söhne"/>
              </a:rPr>
              <a:t>hỏi</a:t>
            </a:r>
            <a:r>
              <a:rPr lang="en-US" b="0" i="0" dirty="0">
                <a:solidFill>
                  <a:srgbClr val="0D0D0D"/>
                </a:solidFill>
                <a:effectLst/>
                <a:latin typeface="Söhne"/>
              </a:rPr>
              <a:t> </a:t>
            </a:r>
            <a:r>
              <a:rPr lang="en-US" b="0" i="0" dirty="0" err="1">
                <a:solidFill>
                  <a:srgbClr val="0D0D0D"/>
                </a:solidFill>
                <a:effectLst/>
                <a:latin typeface="Söhne"/>
              </a:rPr>
              <a:t>sự</a:t>
            </a:r>
            <a:r>
              <a:rPr lang="en-US" b="0" i="0" dirty="0">
                <a:solidFill>
                  <a:srgbClr val="0D0D0D"/>
                </a:solidFill>
                <a:effectLst/>
                <a:latin typeface="Söhne"/>
              </a:rPr>
              <a:t> </a:t>
            </a:r>
            <a:r>
              <a:rPr lang="en-US" b="0" i="0" dirty="0" err="1">
                <a:solidFill>
                  <a:srgbClr val="0D0D0D"/>
                </a:solidFill>
                <a:effectLst/>
                <a:latin typeface="Söhne"/>
              </a:rPr>
              <a:t>cẩn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tuyệt</a:t>
            </a:r>
            <a:r>
              <a:rPr lang="en-US" b="0" i="0" dirty="0">
                <a:solidFill>
                  <a:srgbClr val="0D0D0D"/>
                </a:solidFill>
                <a:effectLst/>
                <a:latin typeface="Söhne"/>
              </a:rPr>
              <a:t> </a:t>
            </a:r>
            <a:r>
              <a:rPr lang="en-US" b="0" i="0" dirty="0" err="1">
                <a:solidFill>
                  <a:srgbClr val="0D0D0D"/>
                </a:solidFill>
                <a:effectLst/>
                <a:latin typeface="Söhne"/>
              </a:rPr>
              <a:t>đối</a:t>
            </a:r>
            <a:r>
              <a:rPr lang="en-US" b="0" i="0" dirty="0">
                <a:solidFill>
                  <a:srgbClr val="0D0D0D"/>
                </a:solidFill>
                <a:effectLst/>
                <a:latin typeface="Söhne"/>
              </a:rPr>
              <a:t> </a:t>
            </a:r>
            <a:r>
              <a:rPr lang="en-US" b="0" i="0" dirty="0" err="1">
                <a:solidFill>
                  <a:srgbClr val="0D0D0D"/>
                </a:solidFill>
                <a:effectLst/>
                <a:latin typeface="Söhne"/>
              </a:rPr>
              <a:t>vì</a:t>
            </a:r>
            <a:r>
              <a:rPr lang="en-US" b="0" i="0" dirty="0">
                <a:solidFill>
                  <a:srgbClr val="0D0D0D"/>
                </a:solidFill>
                <a:effectLst/>
                <a:latin typeface="Söhne"/>
              </a:rPr>
              <a:t> </a:t>
            </a:r>
            <a:r>
              <a:rPr lang="en-US" b="0" i="0" dirty="0" err="1">
                <a:solidFill>
                  <a:srgbClr val="0D0D0D"/>
                </a:solidFill>
                <a:effectLst/>
                <a:latin typeface="Söhne"/>
              </a:rPr>
              <a:t>tính</a:t>
            </a:r>
            <a:r>
              <a:rPr lang="en-US" b="0" i="0" dirty="0">
                <a:solidFill>
                  <a:srgbClr val="0D0D0D"/>
                </a:solidFill>
                <a:effectLst/>
                <a:latin typeface="Söhne"/>
              </a:rPr>
              <a:t> </a:t>
            </a:r>
            <a:r>
              <a:rPr lang="en-US" b="0" i="0" dirty="0" err="1">
                <a:solidFill>
                  <a:srgbClr val="0D0D0D"/>
                </a:solidFill>
                <a:effectLst/>
                <a:latin typeface="Söhne"/>
              </a:rPr>
              <a:t>chất</a:t>
            </a:r>
            <a:r>
              <a:rPr lang="en-US" b="0" i="0" dirty="0">
                <a:solidFill>
                  <a:srgbClr val="0D0D0D"/>
                </a:solidFill>
                <a:effectLst/>
                <a:latin typeface="Söhne"/>
              </a:rPr>
              <a:t> </a:t>
            </a:r>
            <a:r>
              <a:rPr lang="en-US" b="0" i="0" dirty="0" err="1">
                <a:solidFill>
                  <a:srgbClr val="0D0D0D"/>
                </a:solidFill>
                <a:effectLst/>
                <a:latin typeface="Söhne"/>
              </a:rPr>
              <a:t>đặc</a:t>
            </a:r>
            <a:r>
              <a:rPr lang="en-US" b="0" i="0" dirty="0">
                <a:solidFill>
                  <a:srgbClr val="0D0D0D"/>
                </a:solidFill>
                <a:effectLst/>
                <a:latin typeface="Söhne"/>
              </a:rPr>
              <a:t> </a:t>
            </a:r>
            <a:r>
              <a:rPr lang="en-US" b="0" i="0" dirty="0" err="1">
                <a:solidFill>
                  <a:srgbClr val="0D0D0D"/>
                </a:solidFill>
                <a:effectLst/>
                <a:latin typeface="Söhne"/>
              </a:rPr>
              <a:t>biệt</a:t>
            </a:r>
            <a:r>
              <a:rPr lang="en-US" b="0" i="0" dirty="0">
                <a:solidFill>
                  <a:srgbClr val="0D0D0D"/>
                </a:solidFill>
                <a:effectLst/>
                <a:latin typeface="Söhne"/>
              </a:rPr>
              <a:t> </a:t>
            </a:r>
            <a:r>
              <a:rPr lang="en-US" b="0" i="0" dirty="0" err="1">
                <a:solidFill>
                  <a:srgbClr val="0D0D0D"/>
                </a:solidFill>
                <a:effectLst/>
                <a:latin typeface="Söhne"/>
              </a:rPr>
              <a:t>của</a:t>
            </a:r>
            <a:r>
              <a:rPr lang="en-US" b="0" i="0" dirty="0">
                <a:solidFill>
                  <a:srgbClr val="0D0D0D"/>
                </a:solidFill>
                <a:effectLst/>
                <a:latin typeface="Söhne"/>
              </a:rPr>
              <a:t> </a:t>
            </a:r>
            <a:r>
              <a:rPr lang="en-US" b="0" i="0" dirty="0" err="1">
                <a:solidFill>
                  <a:srgbClr val="0D0D0D"/>
                </a:solidFill>
                <a:effectLst/>
                <a:latin typeface="Söhne"/>
              </a:rPr>
              <a:t>quá</a:t>
            </a:r>
            <a:r>
              <a:rPr lang="en-US" b="0" i="0" dirty="0">
                <a:solidFill>
                  <a:srgbClr val="0D0D0D"/>
                </a:solidFill>
                <a:effectLst/>
                <a:latin typeface="Söhne"/>
              </a:rPr>
              <a:t> </a:t>
            </a:r>
            <a:r>
              <a:rPr lang="en-US" b="0" i="0" dirty="0" err="1">
                <a:solidFill>
                  <a:srgbClr val="0D0D0D"/>
                </a:solidFill>
                <a:effectLst/>
                <a:latin typeface="Söhne"/>
              </a:rPr>
              <a:t>trình</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xuất</a:t>
            </a:r>
            <a:r>
              <a:rPr lang="en-US" b="0" i="0" dirty="0">
                <a:solidFill>
                  <a:srgbClr val="0D0D0D"/>
                </a:solidFill>
                <a:effectLst/>
                <a:latin typeface="Söhne"/>
              </a:rPr>
              <a:t>, </a:t>
            </a:r>
            <a:r>
              <a:rPr lang="en-US" b="0" i="0" dirty="0" err="1">
                <a:solidFill>
                  <a:srgbClr val="0D0D0D"/>
                </a:solidFill>
                <a:effectLst/>
                <a:latin typeface="Söhne"/>
              </a:rPr>
              <a:t>từ</a:t>
            </a:r>
            <a:r>
              <a:rPr lang="en-US" b="0" i="0" dirty="0">
                <a:solidFill>
                  <a:srgbClr val="0D0D0D"/>
                </a:solidFill>
                <a:effectLst/>
                <a:latin typeface="Söhne"/>
              </a:rPr>
              <a:t> </a:t>
            </a:r>
            <a:r>
              <a:rPr lang="en-US" b="0" i="0" dirty="0" err="1">
                <a:solidFill>
                  <a:srgbClr val="0D0D0D"/>
                </a:solidFill>
                <a:effectLst/>
                <a:latin typeface="Söhne"/>
              </a:rPr>
              <a:t>nguyên</a:t>
            </a:r>
            <a:r>
              <a:rPr lang="en-US" b="0" i="0" dirty="0">
                <a:solidFill>
                  <a:srgbClr val="0D0D0D"/>
                </a:solidFill>
                <a:effectLst/>
                <a:latin typeface="Söhne"/>
              </a:rPr>
              <a:t> </a:t>
            </a:r>
            <a:r>
              <a:rPr lang="en-US" b="0" i="0" dirty="0" err="1">
                <a:solidFill>
                  <a:srgbClr val="0D0D0D"/>
                </a:solidFill>
                <a:effectLst/>
                <a:latin typeface="Söhne"/>
              </a:rPr>
              <a:t>liệu</a:t>
            </a:r>
            <a:r>
              <a:rPr lang="en-US" b="0" i="0" dirty="0">
                <a:solidFill>
                  <a:srgbClr val="0D0D0D"/>
                </a:solidFill>
                <a:effectLst/>
                <a:latin typeface="Söhne"/>
              </a:rPr>
              <a:t> </a:t>
            </a:r>
            <a:r>
              <a:rPr lang="en-US" b="0" i="0" dirty="0" err="1">
                <a:solidFill>
                  <a:srgbClr val="0D0D0D"/>
                </a:solidFill>
                <a:effectLst/>
                <a:latin typeface="Söhne"/>
              </a:rPr>
              <a:t>đến</a:t>
            </a:r>
            <a:r>
              <a:rPr lang="en-US" b="0" i="0" dirty="0">
                <a:solidFill>
                  <a:srgbClr val="0D0D0D"/>
                </a:solidFill>
                <a:effectLst/>
                <a:latin typeface="Söhne"/>
              </a:rPr>
              <a:t> </a:t>
            </a:r>
            <a:r>
              <a:rPr lang="en-US" b="0" i="0" dirty="0" err="1">
                <a:solidFill>
                  <a:srgbClr val="0D0D0D"/>
                </a:solidFill>
                <a:effectLst/>
                <a:latin typeface="Söhne"/>
              </a:rPr>
              <a:t>sản</a:t>
            </a:r>
            <a:r>
              <a:rPr lang="en-US" b="0" i="0" dirty="0">
                <a:solidFill>
                  <a:srgbClr val="0D0D0D"/>
                </a:solidFill>
                <a:effectLst/>
                <a:latin typeface="Söhne"/>
              </a:rPr>
              <a:t> </a:t>
            </a:r>
            <a:r>
              <a:rPr lang="en-US" b="0" i="0" dirty="0" err="1">
                <a:solidFill>
                  <a:srgbClr val="0D0D0D"/>
                </a:solidFill>
                <a:effectLst/>
                <a:latin typeface="Söhne"/>
              </a:rPr>
              <a:t>phẩm</a:t>
            </a:r>
            <a:r>
              <a:rPr lang="en-US" b="0" i="0" dirty="0">
                <a:solidFill>
                  <a:srgbClr val="0D0D0D"/>
                </a:solidFill>
                <a:effectLst/>
                <a:latin typeface="Söhne"/>
              </a:rPr>
              <a:t> </a:t>
            </a:r>
            <a:r>
              <a:rPr lang="en-US" b="0" i="0" dirty="0" err="1">
                <a:solidFill>
                  <a:srgbClr val="0D0D0D"/>
                </a:solidFill>
                <a:effectLst/>
                <a:latin typeface="Söhne"/>
              </a:rPr>
              <a:t>cuối</a:t>
            </a:r>
            <a:r>
              <a:rPr lang="en-US" b="0" i="0" dirty="0">
                <a:solidFill>
                  <a:srgbClr val="0D0D0D"/>
                </a:solidFill>
                <a:effectLst/>
                <a:latin typeface="Söhne"/>
              </a:rPr>
              <a:t> </a:t>
            </a:r>
            <a:r>
              <a:rPr lang="en-US" b="0" i="0" dirty="0" err="1">
                <a:solidFill>
                  <a:srgbClr val="0D0D0D"/>
                </a:solidFill>
                <a:effectLst/>
                <a:latin typeface="Söhne"/>
              </a:rPr>
              <a:t>cùng</a:t>
            </a:r>
            <a:r>
              <a:rPr lang="en-US" sz="2000" dirty="0">
                <a:ea typeface="+mn-lt"/>
                <a:cs typeface="+mn-lt"/>
              </a:rPr>
              <a:t>:</a:t>
            </a:r>
            <a:endParaRPr lang="en-US" dirty="0"/>
          </a:p>
          <a:p>
            <a:pPr marL="730885" lvl="1" indent="-304165"/>
            <a:r>
              <a:rPr lang="pt-BR" i="0" dirty="0">
                <a:solidFill>
                  <a:srgbClr val="0D0D0D"/>
                </a:solidFill>
                <a:effectLst/>
                <a:latin typeface="Söhne"/>
              </a:rPr>
              <a:t>Vụ nổ hóa chất</a:t>
            </a: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Nguy cơ hóa chất</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xử</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nguyên</a:t>
            </a:r>
            <a:r>
              <a:rPr lang="en-US" dirty="0">
                <a:solidFill>
                  <a:srgbClr val="0D0D0D"/>
                </a:solidFill>
                <a:latin typeface="Söhne"/>
              </a:rPr>
              <a:t> </a:t>
            </a:r>
            <a:r>
              <a:rPr lang="en-US" dirty="0" err="1">
                <a:solidFill>
                  <a:srgbClr val="0D0D0D"/>
                </a:solidFill>
                <a:latin typeface="Söhne"/>
              </a:rPr>
              <a:t>liệu</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về</a:t>
            </a:r>
            <a:r>
              <a:rPr lang="en-US" dirty="0">
                <a:solidFill>
                  <a:srgbClr val="0D0D0D"/>
                </a:solidFill>
                <a:latin typeface="Söhne"/>
              </a:rPr>
              <a:t> </a:t>
            </a:r>
            <a:r>
              <a:rPr lang="en-US" dirty="0" err="1">
                <a:solidFill>
                  <a:srgbClr val="0D0D0D"/>
                </a:solidFill>
                <a:latin typeface="Söhne"/>
              </a:rPr>
              <a:t>sức</a:t>
            </a:r>
            <a:r>
              <a:rPr lang="en-US" dirty="0">
                <a:solidFill>
                  <a:srgbClr val="0D0D0D"/>
                </a:solidFill>
                <a:latin typeface="Söhne"/>
              </a:rPr>
              <a:t> </a:t>
            </a:r>
            <a:r>
              <a:rPr lang="en-US" dirty="0" err="1">
                <a:solidFill>
                  <a:srgbClr val="0D0D0D"/>
                </a:solidFill>
                <a:latin typeface="Söhne"/>
              </a:rPr>
              <a:t>khỏe</a:t>
            </a:r>
            <a:r>
              <a:rPr lang="en-US" dirty="0">
                <a:solidFill>
                  <a:srgbClr val="0D0D0D"/>
                </a:solidFill>
                <a:latin typeface="Söhne"/>
              </a:rPr>
              <a:t> </a:t>
            </a:r>
            <a:r>
              <a:rPr lang="en-US" dirty="0" err="1">
                <a:solidFill>
                  <a:srgbClr val="0D0D0D"/>
                </a:solidFill>
                <a:latin typeface="Söhne"/>
              </a:rPr>
              <a:t>tinh</a:t>
            </a:r>
            <a:r>
              <a:rPr lang="en-US" dirty="0">
                <a:solidFill>
                  <a:srgbClr val="0D0D0D"/>
                </a:solidFill>
                <a:latin typeface="Söhne"/>
              </a:rPr>
              <a:t> </a:t>
            </a:r>
            <a:r>
              <a:rPr lang="en-US" dirty="0" err="1">
                <a:solidFill>
                  <a:srgbClr val="0D0D0D"/>
                </a:solidFill>
                <a:latin typeface="Söhne"/>
              </a:rPr>
              <a:t>thần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tạo kết cấu cơ bản của tiền giấy</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In </a:t>
            </a:r>
            <a:r>
              <a:rPr lang="en-US" dirty="0" err="1"/>
              <a:t>ấn</a:t>
            </a:r>
            <a:endParaRPr lang="en-US" dirty="0"/>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xử</a:t>
            </a:r>
            <a:r>
              <a:rPr lang="en-US" dirty="0"/>
              <a:t> </a:t>
            </a:r>
            <a:r>
              <a:rPr lang="en-US" dirty="0" err="1"/>
              <a:t>lý</a:t>
            </a:r>
            <a:r>
              <a:rPr lang="en-US" dirty="0"/>
              <a:t> </a:t>
            </a:r>
            <a:r>
              <a:rPr lang="en-US" dirty="0" err="1"/>
              <a:t>bề</a:t>
            </a:r>
            <a:r>
              <a:rPr lang="en-US" dirty="0"/>
              <a:t> </a:t>
            </a:r>
            <a:r>
              <a:rPr lang="en-US" dirty="0" err="1"/>
              <a:t>mặt</a:t>
            </a:r>
            <a:r>
              <a:rPr lang="en-US" dirty="0"/>
              <a:t> </a:t>
            </a:r>
            <a:r>
              <a:rPr lang="en-US" dirty="0" err="1"/>
              <a:t>và</a:t>
            </a:r>
            <a:r>
              <a:rPr lang="en-US" dirty="0"/>
              <a:t> </a:t>
            </a:r>
            <a:r>
              <a:rPr lang="en-US" dirty="0" err="1"/>
              <a:t>hoàn</a:t>
            </a:r>
            <a:r>
              <a:rPr lang="en-US" dirty="0"/>
              <a:t> </a:t>
            </a:r>
            <a:r>
              <a:rPr lang="en-US" dirty="0" err="1"/>
              <a:t>thiện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Tạo kết cấu cơ bản của tiền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tạo kết cấu cơ bản của tiền giấy</a:t>
            </a:r>
            <a:endParaRPr lang="en-US" sz="2400" b="1" i="0" dirty="0">
              <a:effectLst/>
              <a:latin typeface="Söhne"/>
            </a:endParaRPr>
          </a:p>
          <a:p>
            <a:r>
              <a:rPr lang="vi-VN" b="0" i="0" dirty="0">
                <a:effectLst/>
                <a:latin typeface="Open Sans" panose="020B0606030504020204" pitchFamily="34" charset="0"/>
              </a:rPr>
              <a:t>Quá trình tạo kết cấu cơ bản của tiền giấy là một công đoạn quan trọng trong quy trình sản xuất. Trước tiên, bột giấy được lựa chọn kỹ lưỡng và trộn cùng nước và các chất hóa học khác để tạo thành một hỗn hợp chất lượng cao.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yêu cầu sự cẩn trọng và chính xác để đảm bảo tỷ lệ pha trộn chính xác và đồng đều.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9D0043A5-DAE4-626B-483A-BDF5D31A8CC6}"/>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Tạo kết cấu cơ bản của tiền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tạo kết cấu cơ bản của tiền giấy</a:t>
            </a:r>
            <a:endParaRPr lang="en-US" sz="2400" b="1" i="0" dirty="0">
              <a:effectLst/>
              <a:latin typeface="Söhne"/>
            </a:endParaRPr>
          </a:p>
          <a:p>
            <a:r>
              <a:rPr lang="vi-VN" b="0" i="0" dirty="0">
                <a:effectLst/>
                <a:latin typeface="Open Sans" panose="020B0606030504020204" pitchFamily="34" charset="0"/>
              </a:rPr>
              <a:t>Trong quá trình tạo kết cấu cơ bản của tiền giấy, có một số dạng tai nạn lao động có thể xảy ra. Trong công đoạn chế biến nguyên liệu, việc sử dụng các chất hóa học như axit sulfuric và nitric đòi hỏi sự cẩn trọng cao độ để tránh các vụ tai nạn hóa chất do tiếp xúc trực tiếp với da hoặc hít phải các hơi độc hại. </a:t>
            </a:r>
            <a:endParaRPr lang="en-US" b="0" i="0" dirty="0">
              <a:effectLst/>
              <a:latin typeface="Open Sans" panose="020B0606030504020204" pitchFamily="34" charset="0"/>
            </a:endParaRPr>
          </a:p>
          <a:p>
            <a:r>
              <a:rPr lang="vi-VN" b="0" i="0" dirty="0">
                <a:effectLst/>
                <a:latin typeface="Open Sans" panose="020B0606030504020204" pitchFamily="34" charset="0"/>
              </a:rPr>
              <a:t>Ngoài ra, việc xử lý bột giấy có thể gây ra các vụ tai nạn như trượt ngã hoặc va đập do điều kiện làm việc không an toàn.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5958553-EB60-DB78-295E-7D33E8A12647}"/>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Tạo kết cấu cơ bản của tiền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tạo kết cấu cơ bản của tiền giấy</a:t>
            </a:r>
            <a:endParaRPr lang="en-US" sz="2400" b="1" i="0" dirty="0">
              <a:effectLst/>
              <a:latin typeface="Söhne"/>
            </a:endParaRPr>
          </a:p>
          <a:p>
            <a:r>
              <a:rPr lang="vi-VN" b="0" i="0" dirty="0">
                <a:effectLst/>
                <a:latin typeface="Open Sans" panose="020B0606030504020204" pitchFamily="34" charset="0"/>
              </a:rPr>
              <a:t>Có một số nguyên nhân chính gây ra tai nạn lao động trong quá trình tạo kết cấu cơ bản của tiền giấy. Trong công đoạn chế biến nguyên liệu, việc sử dụng các chất hóa học như axit sulfuric và nitric đòi hỏi sự cẩn trọng cao độ từ các nhân viên để tránh tiếp xúc trực tiếp với da và hít phải các hơi độc hại. Sự thiếu hiểu biết về cách sử dụng và bảo quản các chất này có thể dẫn đến các vụ tai nạn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ADD48A4-FF04-BD45-AD84-40FAC5759502}"/>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Tạo kết cấu cơ bản của tiền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tạo kết cấu cơ bản của tiền giấy</a:t>
            </a:r>
            <a:endParaRPr lang="en-US" sz="2400" b="1" i="0" dirty="0">
              <a:effectLst/>
              <a:latin typeface="Söhne"/>
            </a:endParaRPr>
          </a:p>
          <a:p>
            <a:r>
              <a:rPr lang="vi-VN" b="0" i="0" dirty="0">
                <a:effectLst/>
                <a:latin typeface="Open Sans" panose="020B0606030504020204" pitchFamily="34" charset="0"/>
              </a:rPr>
              <a:t>Để phòng tránh tai nạn lao động khi tạo kết cấu cơ bản của tiền giấy, việc thực hiện các biện pháp an toàn lao động là cực kỳ quan trọng. Đầu tiên, việc đảm bảo tất cả nhân viên tham gia vào quá trình sản xuất tiền giấy được huấn luyện an toàn lao động cụ thể.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bao gồm việc hướng dẫn về cách sử dụng các chất hóa học một cách an toàn và đúng cách trong quá trình chế biến nguyên liệu, cũng như cách vận hành máy móc một cách an toàn và hiệu quả trong quá trình ép nén và sấy khô.</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A8F1290-E45A-DA66-A47D-4901CEA04418}"/>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Tạo kết cấu cơ bản của tiền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tạo kết cấu cơ bản của tiền giấy</a:t>
            </a:r>
            <a:endParaRPr lang="en-US" sz="2400" b="1" i="0" dirty="0">
              <a:effectLst/>
              <a:latin typeface="Söhne"/>
            </a:endParaRPr>
          </a:p>
          <a:p>
            <a:pPr algn="l"/>
            <a:r>
              <a:rPr lang="vi-VN" b="0" i="0" dirty="0">
                <a:effectLst/>
                <a:latin typeface="Open Sans" panose="020B0606030504020204" pitchFamily="34" charset="0"/>
              </a:rPr>
              <a:t>Quy định an toàn lao động trong quá trình tạo kết cấu cơ bản của tiền giấy là một phần quan trọng của việc đảm bảo sự an toàn và bảo vệ sức khỏe cho nhân viên. </a:t>
            </a:r>
            <a:endParaRPr lang="en-US" dirty="0">
              <a:latin typeface="Open Sans" panose="020B0606030504020204" pitchFamily="34" charset="0"/>
            </a:endParaRPr>
          </a:p>
          <a:p>
            <a:pPr algn="l"/>
            <a:r>
              <a:rPr lang="vi-VN" b="0" i="0" dirty="0">
                <a:effectLst/>
                <a:latin typeface="Open Sans" panose="020B0606030504020204" pitchFamily="34" charset="0"/>
              </a:rPr>
              <a:t>Trước hết, tất cả nhân viên tham gia vào quá trình sản xuất cần được đào tạo về các biện pháp an toàn lao động cụ thể, bao gồm cách sử dụng các chất hóa học một cách an toàn và đúng cách trong quá trình chế biến nguyên liệu.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346E9A6-D830-A815-FE28-58CD06FDCBCF}"/>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Tạo kết cấu cơ bản của tiền giấy</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tạo kết cấu cơ bản của tiền giấy</a:t>
            </a:r>
            <a:endParaRPr lang="en-US" sz="2400" b="1" i="0" dirty="0">
              <a:effectLst/>
              <a:latin typeface="Söhne"/>
            </a:endParaRPr>
          </a:p>
          <a:p>
            <a:r>
              <a:rPr lang="vi-VN" b="0" i="0" dirty="0">
                <a:effectLst/>
                <a:latin typeface="Open Sans" panose="020B0606030504020204" pitchFamily="34" charset="0"/>
              </a:rPr>
              <a:t>Xử lý tình huống tai nạn lao động khẩn cấp trong quá trình tạo kết cấu cơ bản của tiền giấy là một phần quan trọng của việc đảm bảo an toàn lao động và bảo vệ sức khỏe cho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lao động, việc ứng phó nhanh chóng và hiệu quả là rất quan trọng. Đầu tiên, người quản lý hoặc người làm việc cần đảm bảo an toàn của bản thân và nhân viên xung quanh bằng cách ngưng việc làm ngay lập tức và báo cáo vụ tai nạn cho cấp quản lý cao hơn.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24D42C3-5931-8F9B-B371-04B373360C58}"/>
              </a:ext>
            </a:extLst>
          </p:cNvPr>
          <p:cNvPicPr>
            <a:picLocks noChangeAspect="1"/>
          </p:cNvPicPr>
          <p:nvPr/>
        </p:nvPicPr>
        <p:blipFill>
          <a:blip r:embed="rId3"/>
          <a:stretch>
            <a:fillRect/>
          </a:stretch>
        </p:blipFill>
        <p:spPr>
          <a:xfrm>
            <a:off x="-962372" y="3501008"/>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In 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sz="2000" dirty="0"/>
              <a:t>:</a:t>
            </a:r>
          </a:p>
          <a:p>
            <a:pPr algn="l"/>
            <a:r>
              <a:rPr lang="vi-VN" b="0" i="0" dirty="0">
                <a:effectLst/>
                <a:latin typeface="Open Sans" panose="020B0606030504020204" pitchFamily="34" charset="0"/>
              </a:rPr>
              <a:t>Công việc in ấn trong quá trình sản xuất tiền giấy đóng vai trò cực kỳ quan trọng để tạo ra các tờ tiền với độ chính xác và bảo mật cao. Trong quá trình in ấn, máy in được sử dụng để áp dụng hình ảnh và mẫu tiền lên các tấm giấy đã được chuẩn bị trước đó. </a:t>
            </a:r>
            <a:endParaRPr lang="en-US" dirty="0">
              <a:latin typeface="Open Sans" panose="020B0606030504020204" pitchFamily="34" charset="0"/>
            </a:endParaRPr>
          </a:p>
          <a:p>
            <a:pPr algn="l"/>
            <a:r>
              <a:rPr lang="vi-VN" b="0" i="0" dirty="0">
                <a:effectLst/>
                <a:latin typeface="Open Sans" panose="020B0606030504020204" pitchFamily="34" charset="0"/>
              </a:rPr>
              <a:t>Đây là một công đoạn đòi hỏi sự chính xác và tinh tế để đảm bảo rằng hình ảnh và mẫu tiền được in ra một cách rõ ràng và chính xác trên mỗi tờ tiền.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CAF73CD5-5CBF-0C31-BA0C-3DFA468FCD33}"/>
              </a:ext>
            </a:extLst>
          </p:cNvPr>
          <p:cNvPicPr>
            <a:picLocks noChangeAspect="1"/>
          </p:cNvPicPr>
          <p:nvPr/>
        </p:nvPicPr>
        <p:blipFill>
          <a:blip r:embed="rId3"/>
          <a:stretch>
            <a:fillRect/>
          </a:stretch>
        </p:blipFill>
        <p:spPr>
          <a:xfrm>
            <a:off x="6229051"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In 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sz="2000" dirty="0"/>
              <a:t>:</a:t>
            </a:r>
          </a:p>
          <a:p>
            <a:pPr algn="l"/>
            <a:r>
              <a:rPr lang="vi-VN" b="0" i="0" dirty="0">
                <a:effectLst/>
                <a:latin typeface="Open Sans" panose="020B0606030504020204" pitchFamily="34" charset="0"/>
              </a:rPr>
              <a:t>Trong quá trình in ấn trong sản xuất tiền giấy, mặc dù công việc này thường được thực hiện trong môi trường làm việc cẩn thận và an toàn, nhưng vẫn có một số dạng tai nạn lao động có thể xảy ra. Một trong những nguy cơ chính là tai nạn liên quan đến máy móc và thiết bị in ấn. </a:t>
            </a:r>
            <a:endParaRPr lang="en-US" dirty="0">
              <a:latin typeface="Open Sans" panose="020B0606030504020204" pitchFamily="34" charset="0"/>
            </a:endParaRPr>
          </a:p>
          <a:p>
            <a:pPr algn="l"/>
            <a:r>
              <a:rPr lang="vi-VN" b="0" i="0" dirty="0">
                <a:effectLst/>
                <a:latin typeface="Open Sans" panose="020B0606030504020204" pitchFamily="34" charset="0"/>
              </a:rPr>
              <a:t>Việc vận hành và bảo dưỡng các máy in đòi hỏi sự chú ý và kỹ năng, và sự thiếu cẩn thận có thể dẫn đến các tai nạn như va đập, nghiền nát, hoặc bỏng do tiếp xúc với các bộ phận nhiệt độ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A6341D-FEC5-6F4D-FB0E-C0B021AFA777}"/>
              </a:ext>
            </a:extLst>
          </p:cNvPr>
          <p:cNvPicPr>
            <a:picLocks noChangeAspect="1"/>
          </p:cNvPicPr>
          <p:nvPr/>
        </p:nvPicPr>
        <p:blipFill>
          <a:blip r:embed="rId3"/>
          <a:stretch>
            <a:fillRect/>
          </a:stretch>
        </p:blipFill>
        <p:spPr>
          <a:xfrm>
            <a:off x="6229051"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a:solidFill>
                  <a:schemeClr val="bg1"/>
                </a:solidFill>
                <a:latin typeface="UTM Aptima" panose="02040603050506020204" pitchFamily="18" charset="0"/>
              </a:rPr>
              <a:t>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endParaRPr lang="en-US" b="1" i="0" dirty="0">
              <a:effectLst/>
              <a:latin typeface="Open Sans" panose="020B0606030504020204" pitchFamily="34" charset="0"/>
            </a:endParaRPr>
          </a:p>
          <a:p>
            <a:r>
              <a:rPr lang="vi-VN" i="0" dirty="0">
                <a:effectLst/>
                <a:latin typeface="Open Sans" panose="020B0606030504020204" pitchFamily="34" charset="0"/>
              </a:rPr>
              <a:t>Có một số nguyên nhân chính gây ra tai nạn lao động trong quá trình in ấn của sản xuất tiền giấy. Một trong những nguyên nhân phổ biến là do sự thiếu chú ý và cẩn thận khi vận hành máy in. </a:t>
            </a:r>
            <a:endParaRPr lang="en-US" i="0" dirty="0">
              <a:effectLst/>
              <a:latin typeface="Open Sans" panose="020B0606030504020204" pitchFamily="34" charset="0"/>
            </a:endParaRPr>
          </a:p>
          <a:p>
            <a:r>
              <a:rPr lang="vi-VN" i="0" dirty="0">
                <a:effectLst/>
                <a:latin typeface="Open Sans" panose="020B0606030504020204" pitchFamily="34" charset="0"/>
              </a:rPr>
              <a:t>Việc không tuân thủ đúng quy trình hoặc sử dụng máy móc một cách không đúng cách có thể dẫn đến các tai nạn như va đập, nghiền nát hoặc bỏng do tiếp xúc với các bộ phận nhiệt độ cao của máy in.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C62D2E3-9B52-2A6D-AEC0-19DCA30809FB}"/>
              </a:ext>
            </a:extLst>
          </p:cNvPr>
          <p:cNvPicPr>
            <a:picLocks noChangeAspect="1"/>
          </p:cNvPicPr>
          <p:nvPr/>
        </p:nvPicPr>
        <p:blipFill>
          <a:blip r:embed="rId3"/>
          <a:stretch>
            <a:fillRect/>
          </a:stretch>
        </p:blipFill>
        <p:spPr>
          <a:xfrm>
            <a:off x="6229051"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a:solidFill>
                  <a:schemeClr val="bg1"/>
                </a:solidFill>
                <a:latin typeface="UTM Aptima" panose="02040603050506020204" pitchFamily="18" charset="0"/>
              </a:rPr>
              <a:t>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sz="2000" dirty="0"/>
              <a:t>:</a:t>
            </a:r>
          </a:p>
          <a:p>
            <a:pPr algn="l">
              <a:buFont typeface="Arial" panose="020B0604020202020204" pitchFamily="34" charset="0"/>
              <a:buChar char="•"/>
            </a:pPr>
            <a:r>
              <a:rPr lang="vi-VN" i="0" dirty="0">
                <a:effectLst/>
                <a:latin typeface="Open Sans" panose="020B0606030504020204" pitchFamily="34" charset="0"/>
              </a:rPr>
              <a:t>Để phòng tránh tai nạn lao động khi thực hiện công việc in ấn trong quá trình sản xuất tiền giấy, các biện pháp phòng tránh cần được thực hiện một cách cẩn thận và kỹ lưỡng.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việc đảm bảo rằng tất cả nhân viên được đào tạo và hướng dẫn về an toàn lao động là rất quan trọng. Các nhân viên cần được biết về nguy cơ và biện pháp phòng tránh khi làm việc gần các máy móc in và với các chất hóa học và mực in.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4A8C2B6-02A4-A9B9-2349-9E4A0DD94509}"/>
              </a:ext>
            </a:extLst>
          </p:cNvPr>
          <p:cNvPicPr>
            <a:picLocks noChangeAspect="1"/>
          </p:cNvPicPr>
          <p:nvPr/>
        </p:nvPicPr>
        <p:blipFill>
          <a:blip r:embed="rId3"/>
          <a:stretch>
            <a:fillRect/>
          </a:stretch>
        </p:blipFill>
        <p:spPr>
          <a:xfrm>
            <a:off x="6229051"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a:solidFill>
                  <a:schemeClr val="bg1"/>
                </a:solidFill>
                <a:latin typeface="UTM Aptima" panose="02040603050506020204" pitchFamily="18" charset="0"/>
              </a:rPr>
              <a:t>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sz="2000" dirty="0"/>
              <a:t>:</a:t>
            </a:r>
          </a:p>
          <a:p>
            <a:pPr algn="l"/>
            <a:r>
              <a:rPr lang="vi-VN" b="0" i="0" dirty="0">
                <a:effectLst/>
                <a:latin typeface="Open Sans" panose="020B0606030504020204" pitchFamily="34" charset="0"/>
              </a:rPr>
              <a:t>Trong quá trình in ấn trong sản xuất tiền giấy, việc tuân thủ các quy định an toàn lao động là cực kỳ quan trọng để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quy định an toàn cụ thể có thể bao gồm việc đảm bảo rằng tất cả nhân viên được đào tạo về an toàn lao động và biết cách sử dụng trang thiết bị bảo hộ cá nhân, bao gồm kính bảo hộ, mặt nạ, và găng tay.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A616B1A-18E1-FD6E-C906-F48E92B31AD6}"/>
              </a:ext>
            </a:extLst>
          </p:cNvPr>
          <p:cNvPicPr>
            <a:picLocks noChangeAspect="1"/>
          </p:cNvPicPr>
          <p:nvPr/>
        </p:nvPicPr>
        <p:blipFill>
          <a:blip r:embed="rId3"/>
          <a:stretch>
            <a:fillRect/>
          </a:stretch>
        </p:blipFill>
        <p:spPr>
          <a:xfrm>
            <a:off x="6229051"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a:solidFill>
                  <a:schemeClr val="bg1"/>
                </a:solidFill>
                <a:latin typeface="UTM Aptima" panose="02040603050506020204" pitchFamily="18" charset="0"/>
              </a:rPr>
              <a:t>In </a:t>
            </a:r>
            <a:r>
              <a:rPr lang="en-US" sz="3400" b="1" dirty="0" err="1">
                <a:solidFill>
                  <a:schemeClr val="bg1"/>
                </a:solidFill>
                <a:latin typeface="UTM Aptima" panose="02040603050506020204" pitchFamily="18" charset="0"/>
              </a:rPr>
              <a:t>ấn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In </a:t>
            </a:r>
            <a:r>
              <a:rPr lang="en-US" b="1" i="0" dirty="0" err="1">
                <a:effectLst/>
                <a:latin typeface="Open Sans" panose="020B0606030504020204" pitchFamily="34" charset="0"/>
              </a:rPr>
              <a:t>ấn</a:t>
            </a:r>
            <a:r>
              <a:rPr lang="en-US" sz="2000" dirty="0">
                <a:solidFill>
                  <a:schemeClr val="bg1"/>
                </a:solidFill>
              </a:rPr>
              <a:t>:</a:t>
            </a:r>
          </a:p>
          <a:p>
            <a:pPr algn="l"/>
            <a:r>
              <a:rPr lang="vi-VN" b="0" i="0" dirty="0">
                <a:effectLst/>
                <a:latin typeface="Open Sans" panose="020B0606030504020204" pitchFamily="34" charset="0"/>
              </a:rPr>
              <a:t>Đầu tiên, người quản lý hoặc người làm việc cần ngưng việc làm ngay lập tức và đảm bảo an toàn của bản thân và nhân viên xung quanh.</a:t>
            </a:r>
          </a:p>
          <a:p>
            <a:pPr algn="l"/>
            <a:r>
              <a:rPr lang="vi-VN" b="0" i="0" dirty="0">
                <a:effectLst/>
                <a:latin typeface="Open Sans" panose="020B0606030504020204" pitchFamily="34" charset="0"/>
              </a:rPr>
              <a:t>Tiếp theo, việc triển khai các biện pháp cấp cứu và cứu hộ là cần thiết. Cần phải có sự ứng dụng nhanh chóng của kiến thức cứu thương và sử dụng trang thiết bị cứu thương để cung cấp sự chăm sóc đúng cách cho những người bị nạn.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CC67BEA-097E-C9D4-75A5-A234DE4F620A}"/>
              </a:ext>
            </a:extLst>
          </p:cNvPr>
          <p:cNvPicPr>
            <a:picLocks noChangeAspect="1"/>
          </p:cNvPicPr>
          <p:nvPr/>
        </p:nvPicPr>
        <p:blipFill>
          <a:blip r:embed="rId3"/>
          <a:stretch>
            <a:fillRect/>
          </a:stretch>
        </p:blipFill>
        <p:spPr>
          <a:xfrm>
            <a:off x="6229051"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thiện</a:t>
            </a:r>
            <a:endParaRPr lang="vi-VN" sz="2000" b="1" i="0" dirty="0">
              <a:effectLst/>
              <a:latin typeface="Open Sans" panose="020B0606030504020204" pitchFamily="34" charset="0"/>
            </a:endParaRPr>
          </a:p>
          <a:p>
            <a:pPr algn="l">
              <a:lnSpc>
                <a:spcPct val="120000"/>
              </a:lnSpc>
            </a:pPr>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tiền</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bề</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hoàn</a:t>
            </a:r>
            <a:r>
              <a:rPr lang="en-US" b="0" i="0" dirty="0">
                <a:effectLst/>
                <a:latin typeface="Open Sans" panose="020B0606030504020204" pitchFamily="34" charset="0"/>
              </a:rPr>
              <a:t> </a:t>
            </a:r>
            <a:r>
              <a:rPr lang="en-US" b="0" i="0" dirty="0" err="1">
                <a:effectLst/>
                <a:latin typeface="Open Sans" panose="020B0606030504020204" pitchFamily="34" charset="0"/>
              </a:rPr>
              <a:t>thiện</a:t>
            </a:r>
            <a:r>
              <a:rPr lang="en-US" b="0" i="0" dirty="0">
                <a:effectLst/>
                <a:latin typeface="Open Sans" panose="020B0606030504020204" pitchFamily="34" charset="0"/>
              </a:rPr>
              <a:t> </a:t>
            </a:r>
            <a:r>
              <a:rPr lang="en-US" b="0" i="0" dirty="0" err="1">
                <a:effectLst/>
                <a:latin typeface="Open Sans" panose="020B0606030504020204" pitchFamily="34" charset="0"/>
              </a:rPr>
              <a:t>đóng</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tờ</a:t>
            </a:r>
            <a:r>
              <a:rPr lang="en-US" b="0" i="0" dirty="0">
                <a:effectLst/>
                <a:latin typeface="Open Sans" panose="020B0606030504020204" pitchFamily="34" charset="0"/>
              </a:rPr>
              <a:t> </a:t>
            </a:r>
            <a:r>
              <a:rPr lang="en-US" b="0" i="0" dirty="0" err="1">
                <a:effectLst/>
                <a:latin typeface="Open Sans" panose="020B0606030504020204" pitchFamily="34" charset="0"/>
              </a:rPr>
              <a:t>tiền</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bền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khả</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chống</a:t>
            </a:r>
            <a:r>
              <a:rPr lang="en-US" b="0" i="0" dirty="0">
                <a:effectLst/>
                <a:latin typeface="Open Sans" panose="020B0606030504020204" pitchFamily="34" charset="0"/>
              </a:rPr>
              <a:t> </a:t>
            </a:r>
            <a:r>
              <a:rPr lang="en-US" b="0" i="0" dirty="0" err="1">
                <a:effectLst/>
                <a:latin typeface="Open Sans" panose="020B0606030504020204" pitchFamily="34" charset="0"/>
              </a:rPr>
              <a:t>giả</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công</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mực</a:t>
            </a:r>
            <a:r>
              <a:rPr lang="en-US" b="0" i="0" dirty="0">
                <a:effectLst/>
                <a:latin typeface="Open Sans" panose="020B0606030504020204" pitchFamily="34" charset="0"/>
              </a:rPr>
              <a:t> in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bóng</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a:t>
            </a:r>
            <a:r>
              <a:rPr lang="en-US" b="0" i="0" dirty="0" err="1">
                <a:effectLst/>
                <a:latin typeface="Open Sans" panose="020B0606030504020204" pitchFamily="34" charset="0"/>
              </a:rPr>
              <a:t>bề</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tiền</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chỉ</a:t>
            </a:r>
            <a:r>
              <a:rPr lang="en-US" b="0" i="0" dirty="0">
                <a:effectLst/>
                <a:latin typeface="Open Sans" panose="020B0606030504020204" pitchFamily="34" charset="0"/>
              </a:rPr>
              <a:t> </a:t>
            </a:r>
            <a:r>
              <a:rPr lang="en-US" b="0" i="0" dirty="0" err="1">
                <a:effectLst/>
                <a:latin typeface="Open Sans" panose="020B0606030504020204" pitchFamily="34" charset="0"/>
              </a:rPr>
              <a:t>giúp</a:t>
            </a:r>
            <a:r>
              <a:rPr lang="en-US" b="0" i="0" dirty="0">
                <a:effectLst/>
                <a:latin typeface="Open Sans" panose="020B0606030504020204" pitchFamily="34" charset="0"/>
              </a:rPr>
              <a:t> </a:t>
            </a:r>
            <a:r>
              <a:rPr lang="en-US" b="0" i="0" dirty="0" err="1">
                <a:effectLst/>
                <a:latin typeface="Open Sans" panose="020B0606030504020204" pitchFamily="34" charset="0"/>
              </a:rPr>
              <a:t>tăng</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bền</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tiền</a:t>
            </a:r>
            <a:r>
              <a:rPr lang="en-US" b="0" i="0" dirty="0">
                <a:effectLst/>
                <a:latin typeface="Open Sans" panose="020B0606030504020204" pitchFamily="34" charset="0"/>
              </a:rPr>
              <a:t> </a:t>
            </a:r>
            <a:r>
              <a:rPr lang="en-US" b="0" i="0" dirty="0" err="1">
                <a:effectLst/>
                <a:latin typeface="Open Sans" panose="020B0606030504020204" pitchFamily="34" charset="0"/>
              </a:rPr>
              <a:t>giấy</a:t>
            </a:r>
            <a:r>
              <a:rPr lang="en-US" b="0" i="0" dirty="0">
                <a:effectLst/>
                <a:latin typeface="Open Sans" panose="020B0606030504020204" pitchFamily="34" charset="0"/>
              </a:rPr>
              <a:t> </a:t>
            </a:r>
            <a:r>
              <a:rPr lang="en-US" b="0" i="0" dirty="0" err="1">
                <a:effectLst/>
                <a:latin typeface="Open Sans" panose="020B0606030504020204" pitchFamily="34" charset="0"/>
              </a:rPr>
              <a:t>mà</a:t>
            </a:r>
            <a:r>
              <a:rPr lang="en-US" b="0" i="0" dirty="0">
                <a:effectLst/>
                <a:latin typeface="Open Sans" panose="020B0606030504020204" pitchFamily="34" charset="0"/>
              </a:rPr>
              <a:t> </a:t>
            </a:r>
            <a:r>
              <a:rPr lang="en-US" b="0" i="0" dirty="0" err="1">
                <a:effectLst/>
                <a:latin typeface="Open Sans" panose="020B0606030504020204" pitchFamily="34" charset="0"/>
              </a:rPr>
              <a:t>còn</a:t>
            </a:r>
            <a:r>
              <a:rPr lang="en-US" b="0" i="0" dirty="0">
                <a:effectLst/>
                <a:latin typeface="Open Sans" panose="020B0606030504020204" pitchFamily="34" charset="0"/>
              </a:rPr>
              <a:t> </a:t>
            </a:r>
            <a:r>
              <a:rPr lang="en-US" b="0" i="0" dirty="0" err="1">
                <a:effectLst/>
                <a:latin typeface="Open Sans" panose="020B0606030504020204" pitchFamily="34" charset="0"/>
              </a:rPr>
              <a:t>cải</a:t>
            </a:r>
            <a:r>
              <a:rPr lang="en-US" b="0" i="0" dirty="0">
                <a:effectLst/>
                <a:latin typeface="Open Sans" panose="020B0606030504020204" pitchFamily="34" charset="0"/>
              </a:rPr>
              <a:t> </a:t>
            </a:r>
            <a:r>
              <a:rPr lang="en-US" b="0" i="0" dirty="0" err="1">
                <a:effectLst/>
                <a:latin typeface="Open Sans" panose="020B0606030504020204" pitchFamily="34" charset="0"/>
              </a:rPr>
              <a:t>thiện</a:t>
            </a:r>
            <a:r>
              <a:rPr lang="en-US" b="0" i="0" dirty="0">
                <a:effectLst/>
                <a:latin typeface="Open Sans" panose="020B0606030504020204" pitchFamily="34" charset="0"/>
              </a:rPr>
              <a:t> </a:t>
            </a:r>
            <a:r>
              <a:rPr lang="en-US" b="0" i="0" dirty="0" err="1">
                <a:effectLst/>
                <a:latin typeface="Open Sans" panose="020B0606030504020204" pitchFamily="34" charset="0"/>
              </a:rPr>
              <a:t>khả</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chống</a:t>
            </a:r>
            <a:r>
              <a:rPr lang="en-US" b="0" i="0" dirty="0">
                <a:effectLst/>
                <a:latin typeface="Open Sans" panose="020B0606030504020204" pitchFamily="34" charset="0"/>
              </a:rPr>
              <a:t> </a:t>
            </a:r>
            <a:r>
              <a:rPr lang="en-US" b="0" i="0" dirty="0" err="1">
                <a:effectLst/>
                <a:latin typeface="Open Sans" panose="020B0606030504020204" pitchFamily="34" charset="0"/>
              </a:rPr>
              <a:t>giả</a:t>
            </a:r>
            <a:r>
              <a:rPr lang="en-US" b="0" i="0" dirty="0">
                <a:effectLst/>
                <a:latin typeface="Open Sans" panose="020B0606030504020204" pitchFamily="34" charset="0"/>
              </a:rPr>
              <a:t> </a:t>
            </a:r>
            <a:r>
              <a:rPr lang="en-US" b="0" i="0" dirty="0" err="1">
                <a:effectLst/>
                <a:latin typeface="Open Sans" panose="020B0606030504020204" pitchFamily="34" charset="0"/>
              </a:rPr>
              <a:t>bằng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lớp</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vệ</a:t>
            </a:r>
            <a:r>
              <a:rPr lang="en-US" b="0" i="0" dirty="0">
                <a:effectLst/>
                <a:latin typeface="Open Sans" panose="020B0606030504020204" pitchFamily="34" charset="0"/>
              </a:rPr>
              <a:t> </a:t>
            </a:r>
            <a:r>
              <a:rPr lang="en-US" b="0" i="0" dirty="0" err="1">
                <a:effectLst/>
                <a:latin typeface="Open Sans" panose="020B0606030504020204" pitchFamily="34" charset="0"/>
              </a:rPr>
              <a:t>chống</a:t>
            </a:r>
            <a:r>
              <a:rPr lang="en-US" b="0" i="0" dirty="0">
                <a:effectLst/>
                <a:latin typeface="Open Sans" panose="020B0606030504020204" pitchFamily="34" charset="0"/>
              </a:rPr>
              <a:t> </a:t>
            </a:r>
            <a:r>
              <a:rPr lang="en-US" b="0" i="0" dirty="0" err="1">
                <a:effectLst/>
                <a:latin typeface="Open Sans" panose="020B0606030504020204" pitchFamily="34" charset="0"/>
              </a:rPr>
              <a:t>làm</a:t>
            </a:r>
            <a:r>
              <a:rPr lang="en-US" b="0" i="0" dirty="0">
                <a:effectLst/>
                <a:latin typeface="Open Sans" panose="020B0606030504020204" pitchFamily="34" charset="0"/>
              </a:rPr>
              <a:t> </a:t>
            </a:r>
            <a:r>
              <a:rPr lang="en-US" b="0" i="0" dirty="0" err="1">
                <a:effectLst/>
                <a:latin typeface="Open Sans" panose="020B0606030504020204" pitchFamily="34" charset="0"/>
              </a:rPr>
              <a:t>giả</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A3111A6-302E-65EB-504E-C76A4CB3297D}"/>
              </a:ext>
            </a:extLst>
          </p:cNvPr>
          <p:cNvPicPr>
            <a:picLocks noChangeAspect="1"/>
          </p:cNvPicPr>
          <p:nvPr/>
        </p:nvPicPr>
        <p:blipFill>
          <a:blip r:embed="rId3"/>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các máy xử lý bề mặt và hoàn thiện trong sản xuất tiền giấy, có một số dạng tai nạn lao động có thể xảy ra do các yếu tố khác nhau. Một trong những nguy cơ chính là tai nạn liên quan đến việc vận hành các máy móc và thiết bị trong quá trình áp dụng mực in bảo vệ và các chất làm bóng.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không tuân thủ đúng quy trình hoặc sử dụng máy móc một cách không an toàn có thể dẫn đến các tai nạn như va đập, nghiền nát hoặc bỏng do tiếp xúc với các bộ phận nhiệt độ cao của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F8F129-15F3-2D0A-3881-ABEBB60472F0}"/>
              </a:ext>
            </a:extLst>
          </p:cNvPr>
          <p:cNvPicPr>
            <a:picLocks noChangeAspect="1"/>
          </p:cNvPicPr>
          <p:nvPr/>
        </p:nvPicPr>
        <p:blipFill>
          <a:blip r:embed="rId3"/>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một số nguyên nhân chính có thể gây ra tai nạn lao động khi vận hành các máy xử lý bề mặt và hoàn thiện trong quá trình sản xuất tiền giấy. Một trong những nguyên nhân phổ biến là thiếu hiểu biết hoặc tuân thủ không đúng quy trình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đầy đủ về cách sử dụng máy móc hoặc không tuân thủ các quy tắc an toàn như sử dụng trang bị bảo hộ cá nhân, nguy cơ tai nạn sẽ tăng lên đáng kể.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8EAC9BF-70DD-8F8A-8F9D-8902AC109435}"/>
              </a:ext>
            </a:extLst>
          </p:cNvPr>
          <p:cNvPicPr>
            <a:picLocks noChangeAspect="1"/>
          </p:cNvPicPr>
          <p:nvPr/>
        </p:nvPicPr>
        <p:blipFill>
          <a:blip r:embed="rId3"/>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phòng tránh tai nạn lao động khi vận hành các máy xử lý bề mặt và hoàn thiện trong quá trình sản xuất tiền giấy, có một số biện pháp cụ thể có thể được áp dụng. Đầu tiên, việc đảm bảo rằng tất cả nhân viên được đào tạo và hướng dẫn về quy trình làm việc an toàn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cần bao gồm cách sử dụng máy móc và thiết bị một cách đúng cách, cũng như việc nhận biết và xử lý an toàn các chất hóa học có thể được sử dụng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5460B41-4F93-1F67-DEE3-A0C06A87B353}"/>
              </a:ext>
            </a:extLst>
          </p:cNvPr>
          <p:cNvPicPr>
            <a:picLocks noChangeAspect="1"/>
          </p:cNvPicPr>
          <p:nvPr/>
        </p:nvPicPr>
        <p:blipFill>
          <a:blip r:embed="rId3"/>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là một phần quan trọng trong quá trình vận hành các máy xử lý bề mặt và hoàn thiện trong sản xuất tiền giấy. Đầu tiên, việc đảm bảo rằng tất cả nhân viên được đào tạo đầy đủ về quy trình an toàn và hiểu biết về các nguy cơ tiềm ẩn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này nên bao gồm cách sử dụng máy móc và thiết bị một cách an toàn và hiệu quả, cũng như việc nhận biết và xử lý an toàn các chất hóa học có thể được sử dụng trong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D5AC63C-BF7C-50A1-C4EB-7004F3B0A13C}"/>
              </a:ext>
            </a:extLst>
          </p:cNvPr>
          <p:cNvPicPr>
            <a:picLocks noChangeAspect="1"/>
          </p:cNvPicPr>
          <p:nvPr/>
        </p:nvPicPr>
        <p:blipFill>
          <a:blip r:embed="rId3"/>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Xử</a:t>
            </a:r>
            <a:r>
              <a:rPr lang="en-US" dirty="0">
                <a:latin typeface="UTM Aptima" panose="02040603050506020204" pitchFamily="18" charset="0"/>
              </a:rPr>
              <a:t> </a:t>
            </a:r>
            <a:r>
              <a:rPr lang="en-US" dirty="0" err="1">
                <a:latin typeface="UTM Aptima" panose="02040603050506020204" pitchFamily="18" charset="0"/>
              </a:rPr>
              <a:t>lý</a:t>
            </a:r>
            <a:r>
              <a:rPr lang="en-US" dirty="0">
                <a:latin typeface="UTM Aptima" panose="02040603050506020204" pitchFamily="18" charset="0"/>
              </a:rPr>
              <a:t> </a:t>
            </a:r>
            <a:r>
              <a:rPr lang="en-US" dirty="0" err="1">
                <a:latin typeface="UTM Aptima" panose="02040603050506020204" pitchFamily="18" charset="0"/>
              </a:rPr>
              <a:t>bề</a:t>
            </a:r>
            <a:r>
              <a:rPr lang="en-US" dirty="0">
                <a:latin typeface="UTM Aptima" panose="02040603050506020204" pitchFamily="18" charset="0"/>
              </a:rPr>
              <a:t> </a:t>
            </a:r>
            <a:r>
              <a:rPr lang="en-US" dirty="0" err="1">
                <a:latin typeface="UTM Aptima" panose="02040603050506020204" pitchFamily="18" charset="0"/>
              </a:rPr>
              <a:t>mặt</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thiện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bề</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mặt</a:t>
            </a:r>
            <a:r>
              <a:rPr lang="en-US" sz="2000" b="1" i="0" dirty="0">
                <a:effectLst/>
                <a:latin typeface="Open Sans" panose="020B0606030504020204" pitchFamily="34" charset="0"/>
              </a:rPr>
              <a:t>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a:t>
            </a:r>
            <a:r>
              <a:rPr lang="en-US" sz="2000" b="1" i="0" dirty="0" err="1">
                <a:effectLst/>
                <a:latin typeface="Open Sans" panose="020B0606030504020204" pitchFamily="34" charset="0"/>
              </a:rPr>
              <a:t>hoàn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thiện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lao động khẩn cấp khi vận hành máy xử lý bề mặt và hoàn thiện trong quá trình sản xuất tiền giấy, việc xử lý kịp thời và hiệu quả là rất quan trọng để đảm bảo an toàn cho tất cả nhân viên và giảm thiểu thiệt hại. Đầu tiên và quan trọng nhất, ngay khi có tai nạn xảy ra, việc kích hoạt kế hoạch cứu hộ và cứu thương là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Tất cả nhân viên cần được hướng dẫn về cách thực hiện các biện pháp cứu thương cơ bản và cách thông báo về tai nạn cho người quản lý hoặc nhân viên an toàn lao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4C3E8EE-E9F7-6733-D785-49B845D4EB48}"/>
              </a:ext>
            </a:extLst>
          </p:cNvPr>
          <p:cNvPicPr>
            <a:picLocks noChangeAspect="1"/>
          </p:cNvPicPr>
          <p:nvPr/>
        </p:nvPicPr>
        <p:blipFill>
          <a:blip r:embed="rId3"/>
          <a:stretch>
            <a:fillRect/>
          </a:stretch>
        </p:blipFill>
        <p:spPr>
          <a:xfrm>
            <a:off x="-962372" y="3789040"/>
            <a:ext cx="4689897" cy="4689897"/>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189</TotalTime>
  <Words>2509</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TIỀN GIẤY</vt:lpstr>
      <vt:lpstr>Một số vụ tai nạn trong  nhà máy sản xuất tiền giấy</vt:lpstr>
      <vt:lpstr>Tóm tắt bài học</vt:lpstr>
      <vt:lpstr>Tạo kết cấu cơ bản của tiền giấy</vt:lpstr>
      <vt:lpstr>Tạo kết cấu cơ bản của tiền giấy</vt:lpstr>
      <vt:lpstr>Tạo kết cấu cơ bản của tiền giấy</vt:lpstr>
      <vt:lpstr>Tạo kết cấu cơ bản của tiền giấy</vt:lpstr>
      <vt:lpstr>Tạo kết cấu cơ bản của tiền giấy</vt:lpstr>
      <vt:lpstr>Tạo kết cấu cơ bản của tiền giấy</vt:lpstr>
      <vt:lpstr>In ấn</vt:lpstr>
      <vt:lpstr>In ấn</vt:lpstr>
      <vt:lpstr>In ấn</vt:lpstr>
      <vt:lpstr>In ấn</vt:lpstr>
      <vt:lpstr>In ấn</vt:lpstr>
      <vt:lpstr>In ấn</vt:lpstr>
      <vt:lpstr>Xử lý bề mặt và hoàn thiện</vt:lpstr>
      <vt:lpstr>Xử lý bề mặt và hoàn thiện</vt:lpstr>
      <vt:lpstr>Xử lý bề mặt và hoàn thiện</vt:lpstr>
      <vt:lpstr>Xử lý bề mặt và hoàn thiện</vt:lpstr>
      <vt:lpstr>Xử lý bề mặt và hoàn thiện</vt:lpstr>
      <vt:lpstr>Xử lý bề mặt và hoàn thiện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23</cp:revision>
  <dcterms:created xsi:type="dcterms:W3CDTF">2024-03-23T04:43:33Z</dcterms:created>
  <dcterms:modified xsi:type="dcterms:W3CDTF">2024-05-10T16:17:15Z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