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81609" y="2187963"/>
            <a:ext cx="5624017"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ĐÔNG TRÙNG HẠ THẢO</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9" name="Picture 8">
            <a:extLst>
              <a:ext uri="{FF2B5EF4-FFF2-40B4-BE49-F238E27FC236}">
                <a16:creationId xmlns:a16="http://schemas.microsoft.com/office/drawing/2014/main" id="{0F294300-6060-DFB2-201B-1BCA3C0F7C49}"/>
              </a:ext>
            </a:extLst>
          </p:cNvPr>
          <p:cNvPicPr>
            <a:picLocks noChangeAspect="1"/>
          </p:cNvPicPr>
          <p:nvPr/>
        </p:nvPicPr>
        <p:blipFill>
          <a:blip r:embed="rId4"/>
          <a:stretch>
            <a:fillRect/>
          </a:stretch>
        </p:blipFill>
        <p:spPr>
          <a:xfrm>
            <a:off x="5192742" y="4539341"/>
            <a:ext cx="1803339" cy="1803339"/>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605936"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vi-VN" sz="4000" b="1" dirty="0">
                <a:solidFill>
                  <a:schemeClr val="accent1"/>
                </a:solidFill>
                <a:latin typeface="UTM Aptima" panose="02040603050506020204" pitchFamily="18" charset="0"/>
              </a:rPr>
              <a:t>nhà máy sản xuất đông trùng hạ thảo</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đông trùng hạ thảo (Cordyceps), một số vụ tai nạn lao động đã xảy ra, tạo nên những thách thức đáng kể cho người lao động và doanh nghiệp </a:t>
            </a:r>
            <a:r>
              <a:rPr lang="en-US" sz="2000" dirty="0">
                <a:ea typeface="+mn-lt"/>
                <a:cs typeface="+mn-lt"/>
              </a:rPr>
              <a:t>:</a:t>
            </a:r>
            <a:endParaRPr lang="en-US" dirty="0"/>
          </a:p>
          <a:p>
            <a:pPr marL="730885" lvl="1" indent="-304165"/>
            <a:r>
              <a:rPr lang="en-US" i="0" dirty="0" err="1">
                <a:solidFill>
                  <a:srgbClr val="0D0D0D"/>
                </a:solidFill>
                <a:effectLst/>
                <a:latin typeface="Söhne"/>
              </a:rPr>
              <a:t>Sử</a:t>
            </a:r>
            <a:r>
              <a:rPr lang="en-US" i="0" dirty="0">
                <a:solidFill>
                  <a:srgbClr val="0D0D0D"/>
                </a:solidFill>
                <a:effectLst/>
                <a:latin typeface="Söhne"/>
              </a:rPr>
              <a:t> </a:t>
            </a:r>
            <a:r>
              <a:rPr lang="en-US" i="0" dirty="0" err="1">
                <a:solidFill>
                  <a:srgbClr val="0D0D0D"/>
                </a:solidFill>
                <a:effectLst/>
                <a:latin typeface="Söhne"/>
              </a:rPr>
              <a:t>dụng</a:t>
            </a:r>
            <a:r>
              <a:rPr lang="en-US" i="0" dirty="0">
                <a:solidFill>
                  <a:srgbClr val="0D0D0D"/>
                </a:solidFill>
                <a:effectLst/>
                <a:latin typeface="Söhne"/>
              </a:rPr>
              <a:t> </a:t>
            </a:r>
            <a:r>
              <a:rPr lang="en-US" i="0" dirty="0" err="1">
                <a:solidFill>
                  <a:srgbClr val="0D0D0D"/>
                </a:solidFill>
                <a:effectLst/>
                <a:latin typeface="Söhne"/>
              </a:rPr>
              <a:t>thiết</a:t>
            </a:r>
            <a:r>
              <a:rPr lang="en-US" i="0" dirty="0">
                <a:solidFill>
                  <a:srgbClr val="0D0D0D"/>
                </a:solidFill>
                <a:effectLst/>
                <a:latin typeface="Söhne"/>
              </a:rPr>
              <a:t> </a:t>
            </a:r>
            <a:r>
              <a:rPr lang="en-US" i="0" dirty="0" err="1">
                <a:solidFill>
                  <a:srgbClr val="0D0D0D"/>
                </a:solidFill>
                <a:effectLst/>
                <a:latin typeface="Söhne"/>
              </a:rPr>
              <a:t>bị</a:t>
            </a:r>
            <a:r>
              <a:rPr lang="en-US" i="0" dirty="0">
                <a:solidFill>
                  <a:srgbClr val="0D0D0D"/>
                </a:solidFill>
                <a:effectLst/>
                <a:latin typeface="Söhne"/>
              </a:rPr>
              <a:t> </a:t>
            </a:r>
            <a:r>
              <a:rPr lang="en-US" i="0" dirty="0" err="1">
                <a:solidFill>
                  <a:srgbClr val="0D0D0D"/>
                </a:solidFill>
                <a:effectLst/>
                <a:latin typeface="Söhne"/>
              </a:rPr>
              <a:t>không</a:t>
            </a:r>
            <a:r>
              <a:rPr lang="en-US" i="0" dirty="0">
                <a:solidFill>
                  <a:srgbClr val="0D0D0D"/>
                </a:solidFill>
                <a:effectLst/>
                <a:latin typeface="Söhne"/>
              </a:rPr>
              <a:t> an </a:t>
            </a:r>
            <a:r>
              <a:rPr lang="en-US" i="0" dirty="0" err="1">
                <a:solidFill>
                  <a:srgbClr val="0D0D0D"/>
                </a:solidFill>
                <a:effectLst/>
                <a:latin typeface="Söhne"/>
              </a:rPr>
              <a:t>toàn</a:t>
            </a:r>
            <a:r>
              <a:rPr lang="en-US" i="0" dirty="0">
                <a:solidFill>
                  <a:srgbClr val="0D0D0D"/>
                </a:solidFill>
                <a:effectLst/>
                <a:latin typeface="Söhne"/>
              </a:rPr>
              <a:t> </a:t>
            </a:r>
          </a:p>
          <a:p>
            <a:pPr marL="730885" lvl="1" indent="-304165"/>
            <a:r>
              <a:rPr lang="en-US" dirty="0"/>
              <a:t>Quy </a:t>
            </a:r>
            <a:r>
              <a:rPr lang="en-US" dirty="0" err="1"/>
              <a:t>trình</a:t>
            </a:r>
            <a:r>
              <a:rPr lang="en-US" dirty="0"/>
              <a:t> </a:t>
            </a:r>
            <a:r>
              <a:rPr lang="en-US" dirty="0" err="1"/>
              <a:t>làm</a:t>
            </a:r>
            <a:r>
              <a:rPr lang="en-US" dirty="0"/>
              <a:t> </a:t>
            </a:r>
            <a:r>
              <a:rPr lang="en-US" dirty="0" err="1"/>
              <a:t>việc</a:t>
            </a:r>
            <a:r>
              <a:rPr lang="en-US" dirty="0"/>
              <a:t> </a:t>
            </a:r>
            <a:r>
              <a:rPr lang="en-US" dirty="0" err="1"/>
              <a:t>không</a:t>
            </a:r>
            <a:r>
              <a:rPr lang="en-US" dirty="0"/>
              <a:t> </a:t>
            </a:r>
            <a:r>
              <a:rPr lang="en-US" dirty="0" err="1"/>
              <a:t>đúng</a:t>
            </a:r>
            <a:r>
              <a:rPr lang="en-US" dirty="0"/>
              <a:t> </a:t>
            </a:r>
            <a:r>
              <a:rPr lang="en-US" dirty="0" err="1"/>
              <a:t>đắn</a:t>
            </a:r>
            <a:r>
              <a:rPr lang="en-US" dirty="0"/>
              <a:t> </a:t>
            </a: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làm sạch và loại bỏ tạp chất của đông trùng hạ thảo </a:t>
            </a:r>
            <a:endParaRPr lang="en-US" dirty="0"/>
          </a:p>
          <a:p>
            <a:pPr marL="304165" indent="-304165">
              <a:buClr>
                <a:schemeClr val="tx1"/>
              </a:buClr>
            </a:pPr>
            <a:r>
              <a:rPr lang="en-US" dirty="0">
                <a:latin typeface="UTM Avo" panose="02040603050506020204" pitchFamily="18" charset="0"/>
              </a:rPr>
              <a:t>2</a:t>
            </a:r>
            <a:r>
              <a:rPr lang="vi-VN" dirty="0"/>
              <a:t>. An toàn vệ sinh lao động đối với nhân viên vận hành máy sấy khô đông trùng hạ thảo</a:t>
            </a:r>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nghiền đông trùng hạ thảo</a:t>
            </a:r>
          </a:p>
          <a:p>
            <a:pPr marL="304165" indent="-304165">
              <a:buClr>
                <a:schemeClr val="tx1"/>
              </a:buClr>
            </a:pPr>
            <a:r>
              <a:rPr lang="en-US" dirty="0">
                <a:latin typeface="UTM Avo" panose="02040603050506020204" pitchFamily="18" charset="0"/>
              </a:rPr>
              <a:t>4</a:t>
            </a:r>
            <a:r>
              <a:rPr lang="vi-VN" dirty="0"/>
              <a:t>. An toàn vệ sinh lao động đối với nhân viên vận hành máy chiết đông trùng hạ thảo</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thảo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lgn="l">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endParaRPr lang="en-US" b="1" i="0" dirty="0">
              <a:effectLst/>
              <a:latin typeface="Open Sans" panose="020B0606030504020204" pitchFamily="34" charset="0"/>
            </a:endParaRPr>
          </a:p>
          <a:p>
            <a:r>
              <a:rPr lang="vi-VN" b="0" i="0" dirty="0">
                <a:effectLst/>
                <a:latin typeface="Open Sans" panose="020B0606030504020204" pitchFamily="34" charset="0"/>
              </a:rPr>
              <a:t>Trong quá trình sản xuất đông trùng hạ thảo, công đoạn làm sạch và loại bỏ tạp chất đóng vai trò quan trọng để đảm bảo chất lượng cao của sản phẩm cuối cùng. </a:t>
            </a:r>
            <a:endParaRPr lang="en-US" b="0" i="0" dirty="0">
              <a:effectLst/>
              <a:latin typeface="Open Sans" panose="020B0606030504020204" pitchFamily="34" charset="0"/>
            </a:endParaRPr>
          </a:p>
          <a:p>
            <a:r>
              <a:rPr lang="vi-VN" b="0" i="0" dirty="0">
                <a:effectLst/>
                <a:latin typeface="Open Sans" panose="020B0606030504020204" pitchFamily="34" charset="0"/>
              </a:rPr>
              <a:t>Quy trình này bao gồm nhiều bước cụ thể, bắt đầu từ việc lựa chọn nguyên liệu đầu vào chất lượng cao. Các đợt đông trùng hạ thảo được chọn lọc phải đảm bảo không chứa tạp chất, vi khuẩn hay hóa chất độc hại.</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3EAED146-FA01-0F4A-D12A-1843498B3403}"/>
              </a:ext>
            </a:extLst>
          </p:cNvPr>
          <p:cNvPicPr>
            <a:picLocks noChangeAspect="1"/>
          </p:cNvPicPr>
          <p:nvPr/>
        </p:nvPicPr>
        <p:blipFill>
          <a:blip r:embed="rId3"/>
          <a:stretch>
            <a:fillRect/>
          </a:stretch>
        </p:blipFill>
        <p:spPr>
          <a:xfrm>
            <a:off x="-2059235" y="3066504"/>
            <a:ext cx="5489351" cy="5489351"/>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thảo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endParaRPr lang="en-US" sz="2400" b="1" i="0" dirty="0">
              <a:effectLst/>
              <a:latin typeface="Söhne"/>
            </a:endParaRPr>
          </a:p>
          <a:p>
            <a:r>
              <a:rPr lang="vi-VN" b="0" i="0" dirty="0">
                <a:effectLst/>
                <a:latin typeface="Open Sans" panose="020B0606030504020204" pitchFamily="34" charset="0"/>
              </a:rPr>
              <a:t>Các dạng tai nạn trong quá trình làm sạch và loại bỏ tạp chất của đông trùng hạ thảo (Cordyceps) có thể phát sinh do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Trong quy trình sản xuất, việc sử dụng các chất tẩy rửa mạnh có thể gây ảnh hưởng đến sức khỏe của người thao tác. Sự tiếp xúc trực tiếp với hóa chất có thể gây kích ứng da, mắt hoặc hệ hô hấp, do đó, việc đảm bảo sự an toàn cho nhân viên là yếu tố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EC8D53C-BDBD-05E0-B0CA-281AEF51D9B1}"/>
              </a:ext>
            </a:extLst>
          </p:cNvPr>
          <p:cNvPicPr>
            <a:picLocks noChangeAspect="1"/>
          </p:cNvPicPr>
          <p:nvPr/>
        </p:nvPicPr>
        <p:blipFill>
          <a:blip r:embed="rId3"/>
          <a:stretch>
            <a:fillRect/>
          </a:stretch>
        </p:blipFill>
        <p:spPr>
          <a:xfrm>
            <a:off x="-2059235" y="3066504"/>
            <a:ext cx="5489351" cy="5489351"/>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thảo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endParaRPr lang="en-US" sz="2400" b="1" i="0" dirty="0">
              <a:effectLst/>
              <a:latin typeface="Söhne"/>
            </a:endParaRPr>
          </a:p>
          <a:p>
            <a:r>
              <a:rPr lang="vi-VN" b="0" i="0" dirty="0">
                <a:effectLst/>
                <a:latin typeface="Open Sans" panose="020B0606030504020204" pitchFamily="34" charset="0"/>
              </a:rPr>
              <a:t>Nguyên nhân gây ra tai nạn khi làm sạch và loại bỏ tạp chất của đông trùng hạ thảo (Cordyceps) có thể xuất phát từ một loạt các yếu tố. </a:t>
            </a:r>
            <a:endParaRPr lang="en-US" b="0" i="0" dirty="0">
              <a:effectLst/>
              <a:latin typeface="Open Sans" panose="020B0606030504020204" pitchFamily="34" charset="0"/>
            </a:endParaRPr>
          </a:p>
          <a:p>
            <a:r>
              <a:rPr lang="vi-VN" b="0" i="0" dirty="0">
                <a:effectLst/>
                <a:latin typeface="Open Sans" panose="020B0606030504020204" pitchFamily="34" charset="0"/>
              </a:rPr>
              <a:t>Trong quá trình sản xuất, thiếu hiểu biết về tính chất và đặc điểm của các hóa chất sử dụng có thể dẫn đến sự sơ xuất trong việc lựa chọn và sử dụng chúng. Sự cẩu thả trong việc xử lý hóa chất có thể tạo ra môi trường làm việc không an toàn, làm tăng nguy cơ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4FEB06A-B27D-CDA7-C067-D9C4DB6B9B24}"/>
              </a:ext>
            </a:extLst>
          </p:cNvPr>
          <p:cNvPicPr>
            <a:picLocks noChangeAspect="1"/>
          </p:cNvPicPr>
          <p:nvPr/>
        </p:nvPicPr>
        <p:blipFill>
          <a:blip r:embed="rId3"/>
          <a:stretch>
            <a:fillRect/>
          </a:stretch>
        </p:blipFill>
        <p:spPr>
          <a:xfrm>
            <a:off x="-2059235" y="3066504"/>
            <a:ext cx="5489351" cy="5489351"/>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thảo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endParaRPr lang="en-US" sz="2400" b="1" i="0" dirty="0">
              <a:effectLst/>
              <a:latin typeface="Söhne"/>
            </a:endParaRPr>
          </a:p>
          <a:p>
            <a:r>
              <a:rPr lang="vi-VN" b="0" i="0" dirty="0">
                <a:effectLst/>
                <a:latin typeface="Open Sans" panose="020B0606030504020204" pitchFamily="34" charset="0"/>
              </a:rPr>
              <a:t>Biện pháp phòng tránh tai nạn khi làm sạch và loại bỏ tạp chất của đông trùng hạ thảo (Cordyceps) đặc biệt quan trọng và có thể được thực hiện thông qua việc thực hiện huấn luyện an toàn lao động toàn diện.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và quan trọng nhất là đảm bảo rằng tất cả nhân viên được đào tạo đầy đủ về việc sử dụng hóa chất an toàn và hiệu quả.</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B572575-B77E-684E-EBD8-D88DA539FF14}"/>
              </a:ext>
            </a:extLst>
          </p:cNvPr>
          <p:cNvPicPr>
            <a:picLocks noChangeAspect="1"/>
          </p:cNvPicPr>
          <p:nvPr/>
        </p:nvPicPr>
        <p:blipFill>
          <a:blip r:embed="rId3"/>
          <a:stretch>
            <a:fillRect/>
          </a:stretch>
        </p:blipFill>
        <p:spPr>
          <a:xfrm>
            <a:off x="-2059235" y="3066504"/>
            <a:ext cx="5489351" cy="5489351"/>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thảo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endParaRPr lang="en-US" sz="2400" b="1" i="0" dirty="0">
              <a:effectLst/>
              <a:latin typeface="Söhne"/>
            </a:endParaRPr>
          </a:p>
          <a:p>
            <a:pPr algn="l"/>
            <a:r>
              <a:rPr lang="vi-VN" b="0" i="0" dirty="0">
                <a:effectLst/>
                <a:latin typeface="Open Sans" panose="020B0606030504020204" pitchFamily="34" charset="0"/>
              </a:rPr>
              <a:t>Quy định an toàn lao động khi làm sạch và loại bỏ tạp chất của đông trùng hạ thảo (Cordyceps) là một phần quan trọng của quá trình sản xuất. Các nhà máy và cơ sở sản xuất thường xuyên áp dụng các biện pháp để đảm bảo môi trường làm việc an toàn cho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tham gia quá trình làm sạch và loại bỏ tạp chất cần được đào tạo đầy đủ về các quy định an toàn cụ thể liên quan đến công việc của họ.</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5F3AFCD-F4C2-849E-2BEF-670EA87A6A09}"/>
              </a:ext>
            </a:extLst>
          </p:cNvPr>
          <p:cNvPicPr>
            <a:picLocks noChangeAspect="1"/>
          </p:cNvPicPr>
          <p:nvPr/>
        </p:nvPicPr>
        <p:blipFill>
          <a:blip r:embed="rId3"/>
          <a:stretch>
            <a:fillRect/>
          </a:stretch>
        </p:blipFill>
        <p:spPr>
          <a:xfrm>
            <a:off x="-2059235" y="3066504"/>
            <a:ext cx="5489351" cy="5489351"/>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loại</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bỏ</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tạp</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của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đông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trùng</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hạ</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thảo</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sạch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loại</a:t>
            </a:r>
            <a:r>
              <a:rPr lang="en-US" b="1" i="0" dirty="0">
                <a:effectLst/>
                <a:latin typeface="Open Sans" panose="020B0606030504020204" pitchFamily="34" charset="0"/>
              </a:rPr>
              <a:t> </a:t>
            </a:r>
            <a:r>
              <a:rPr lang="en-US" b="1" i="0" dirty="0" err="1">
                <a:effectLst/>
                <a:latin typeface="Open Sans" panose="020B0606030504020204" pitchFamily="34" charset="0"/>
              </a:rPr>
              <a:t>bỏ</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endParaRPr lang="en-US" sz="2400" b="1" i="0" dirty="0">
              <a:effectLst/>
              <a:latin typeface="Söhne"/>
            </a:endParaRPr>
          </a:p>
          <a:p>
            <a:r>
              <a:rPr lang="vi-VN" b="0" i="0" dirty="0">
                <a:effectLst/>
                <a:latin typeface="Open Sans" panose="020B0606030504020204" pitchFamily="34" charset="0"/>
              </a:rPr>
              <a:t>Xử lý tình huống tai nạn khẩn cấp khi làm sạch và loại bỏ tạp chất của đông trùng hạ thảo (Cordyceps) đòi hỏi sự chuẩn bị và phản ứng nhanh chóng của nhân viên và đội ngũ quản lý. Trong trường hợp xảy ra tai nạn, việc đảm bảo an toàn người lao động là ưu tiên hàng đầu.</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được đào tạo để nhận biết và phản ứng đúng đắn trước mọi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FA4C7E7-3A1B-C420-B996-FB56836B5B9D}"/>
              </a:ext>
            </a:extLst>
          </p:cNvPr>
          <p:cNvPicPr>
            <a:picLocks noChangeAspect="1"/>
          </p:cNvPicPr>
          <p:nvPr/>
        </p:nvPicPr>
        <p:blipFill>
          <a:blip r:embed="rId3"/>
          <a:stretch>
            <a:fillRect/>
          </a:stretch>
        </p:blipFill>
        <p:spPr>
          <a:xfrm>
            <a:off x="-2059235" y="3066504"/>
            <a:ext cx="5489351" cy="5489351"/>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trùng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thảo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r>
              <a:rPr lang="en-US" sz="2000" dirty="0"/>
              <a:t>:</a:t>
            </a:r>
          </a:p>
          <a:p>
            <a:pPr algn="l"/>
            <a:r>
              <a:rPr lang="vi-VN" b="0" i="0" dirty="0">
                <a:effectLst/>
                <a:latin typeface="Open Sans" panose="020B0606030504020204" pitchFamily="34" charset="0"/>
              </a:rPr>
              <a:t>Đầu tiên, việc kiểm soát nhiệt độ là quan trọng nhất trong quá trình sấy khô. Máy sấy cần được điều chỉnh chính xác để đảm bảo rằng nhiệt độ làm khô đông trùng hạ thảo là lý tưởng, giữ cho chất lượng sản phẩm được duy trì.</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đồng đều về nhiệt độ trong toàn bộ quy trình là yếu tố quyết định đối với thành công của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2E71898-6471-400E-845B-409D57462E42}"/>
              </a:ext>
            </a:extLst>
          </p:cNvPr>
          <p:cNvPicPr>
            <a:picLocks noChangeAspect="1"/>
          </p:cNvPicPr>
          <p:nvPr/>
        </p:nvPicPr>
        <p:blipFill>
          <a:blip r:embed="rId3"/>
          <a:stretch>
            <a:fillRect/>
          </a:stretch>
        </p:blipFill>
        <p:spPr>
          <a:xfrm>
            <a:off x="6286643" y="1140085"/>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trùng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thảo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r>
              <a:rPr lang="en-US" sz="2000" dirty="0"/>
              <a:t>:</a:t>
            </a:r>
          </a:p>
          <a:p>
            <a:pPr algn="l"/>
            <a:r>
              <a:rPr lang="vi-VN" b="0" i="0" dirty="0">
                <a:effectLst/>
                <a:latin typeface="Open Sans" panose="020B0606030504020204" pitchFamily="34" charset="0"/>
              </a:rPr>
              <a:t>Quá trình vận hành máy sấy khô đông trùng hạ thảo có thể đối mặt với nhiều rủi ro và tai nạn. Một trong những nguy cơ phổ biến là tai nạn liên quan đến nhiệt độ.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không ổn định hoặc quá cao của nhiệt độ có thể dẫn đến hậu quả nghiêm trọng, như mất chất lượng sản phẩm hoặc thậm chí làm hủy hoại thành phần dinh dưỡng trong Cordyceps</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7188AFC-77AF-A8B6-A51C-61A0F999881E}"/>
              </a:ext>
            </a:extLst>
          </p:cNvPr>
          <p:cNvPicPr>
            <a:picLocks noChangeAspect="1"/>
          </p:cNvPicPr>
          <p:nvPr/>
        </p:nvPicPr>
        <p:blipFill>
          <a:blip r:embed="rId3"/>
          <a:stretch>
            <a:fillRect/>
          </a:stretch>
        </p:blipFill>
        <p:spPr>
          <a:xfrm>
            <a:off x="6286643" y="1140085"/>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trùng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thảo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r>
              <a:rPr lang="en-US" sz="2000" dirty="0"/>
              <a:t>:</a:t>
            </a:r>
          </a:p>
          <a:p>
            <a:pPr algn="l"/>
            <a:r>
              <a:rPr lang="vi-VN" b="0" i="0" dirty="0">
                <a:effectLst/>
                <a:latin typeface="Open Sans" panose="020B0606030504020204" pitchFamily="34" charset="0"/>
              </a:rPr>
              <a:t>Các tai nạn trong quá trình vận hành máy sấy khô đông trùng hạ thảo thường xuất phát từ nhiều nguồn gốc khác nhau. Một trong những nguyên nhân chính là do thiếu hiểu biết và kinh nghiệm của nhân viên vận hành.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không chắc chắn trong việc điều chỉnh và giám sát máy có thể dẫn đến sai sót nghiêm trọng, đặc biệt là trong việc kiểm soát nhiệt độ và thời gian sấy.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2AA9F72-2BD3-CB91-1139-7C71C2B2088B}"/>
              </a:ext>
            </a:extLst>
          </p:cNvPr>
          <p:cNvPicPr>
            <a:picLocks noChangeAspect="1"/>
          </p:cNvPicPr>
          <p:nvPr/>
        </p:nvPicPr>
        <p:blipFill>
          <a:blip r:embed="rId3"/>
          <a:stretch>
            <a:fillRect/>
          </a:stretch>
        </p:blipFill>
        <p:spPr>
          <a:xfrm>
            <a:off x="6286643" y="1140085"/>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trùng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thảo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r>
              <a:rPr lang="en-US" sz="2000" dirty="0"/>
              <a:t>:</a:t>
            </a:r>
          </a:p>
          <a:p>
            <a:pPr algn="l">
              <a:buFont typeface="Arial" panose="020B0604020202020204" pitchFamily="34" charset="0"/>
              <a:buChar char="•"/>
            </a:pPr>
            <a:r>
              <a:rPr lang="vi-VN" i="0" dirty="0">
                <a:effectLst/>
                <a:latin typeface="Open Sans" panose="020B0606030504020204" pitchFamily="34" charset="0"/>
              </a:rPr>
              <a:t>Một biện pháp quan trọng là đảm bảo rằng tất cả nhân viên được đào tạo kỹ thuật và an toàn lao động.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Họ cần hiểu rõ về quy trình vận hành, quy tắc an toàn, và cách xử lý tình huống khẩn cấp. Đồng thời, quan trắc môi trường lao động cũng cần được thực hiện định kỳ để đảm bảo rằng mọi yếu tố nguy cơ đều được kiểm soát.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82143D8-CCE1-FC3D-58F2-4647AB300AC4}"/>
              </a:ext>
            </a:extLst>
          </p:cNvPr>
          <p:cNvPicPr>
            <a:picLocks noChangeAspect="1"/>
          </p:cNvPicPr>
          <p:nvPr/>
        </p:nvPicPr>
        <p:blipFill>
          <a:blip r:embed="rId3"/>
          <a:stretch>
            <a:fillRect/>
          </a:stretch>
        </p:blipFill>
        <p:spPr>
          <a:xfrm>
            <a:off x="6286643" y="1140085"/>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trùng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thảo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r>
              <a:rPr lang="en-US" sz="2000" dirty="0"/>
              <a:t>:</a:t>
            </a:r>
          </a:p>
          <a:p>
            <a:pPr algn="l"/>
            <a:r>
              <a:rPr lang="vi-VN" b="0" i="0" dirty="0">
                <a:effectLst/>
                <a:latin typeface="Open Sans" panose="020B0606030504020204" pitchFamily="34" charset="0"/>
              </a:rPr>
              <a:t>Quy định an toàn lao động khi vận hành máy sấy khô đông trùng hạ thảo (Cordyceps) là một phần quan trọng trong việc đảm bảo môi trường làm việc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Nhân viên thường xuyên phải tuân thủ các quy tắc an toàn nhất định, bao gồm việc sử dụng đầy đủ trang thiết bị bảo hộ cá nhân, như khẩu trang và găng tay, để đảm bảo sự bảo vệ khi tiếp xúc với sản phẩm và máy móc.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EA3258B-8D9F-6D7A-18B5-E42C7808BBAB}"/>
              </a:ext>
            </a:extLst>
          </p:cNvPr>
          <p:cNvPicPr>
            <a:picLocks noChangeAspect="1"/>
          </p:cNvPicPr>
          <p:nvPr/>
        </p:nvPicPr>
        <p:blipFill>
          <a:blip r:embed="rId3"/>
          <a:stretch>
            <a:fillRect/>
          </a:stretch>
        </p:blipFill>
        <p:spPr>
          <a:xfrm>
            <a:off x="6286643" y="1140085"/>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sấy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khô</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đông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trùng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hạ</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thảo</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sấy</a:t>
            </a:r>
            <a:r>
              <a:rPr lang="en-US" b="1" i="0" dirty="0">
                <a:effectLst/>
                <a:latin typeface="Open Sans" panose="020B0606030504020204" pitchFamily="34" charset="0"/>
              </a:rPr>
              <a:t> </a:t>
            </a:r>
            <a:r>
              <a:rPr lang="en-US" b="1" i="0" dirty="0" err="1">
                <a:effectLst/>
                <a:latin typeface="Open Sans" panose="020B0606030504020204" pitchFamily="34" charset="0"/>
              </a:rPr>
              <a:t>khô</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r>
              <a:rPr lang="en-US" sz="2000" dirty="0"/>
              <a:t>:</a:t>
            </a:r>
          </a:p>
          <a:p>
            <a:pPr algn="l"/>
            <a:r>
              <a:rPr lang="vi-VN" b="0" i="0" dirty="0">
                <a:effectLst/>
                <a:latin typeface="Open Sans" panose="020B0606030504020204" pitchFamily="34" charset="0"/>
              </a:rPr>
              <a:t>Nhân viên cần biết cách sử dụng các thiết bị an toàn cá nhân và có kiến thức vững về các biện pháp cứu thương. Trong trường hợp cháy nổ hoặc rò rỉ chất độc hại, việc sơ tán người lao động và ngăn chặn sự lây lan của nguy cơ là quan trọng.</a:t>
            </a:r>
          </a:p>
          <a:p>
            <a:pPr algn="l"/>
            <a:r>
              <a:rPr lang="vi-VN" b="0" i="0" dirty="0">
                <a:effectLst/>
                <a:latin typeface="Open Sans" panose="020B0606030504020204" pitchFamily="34" charset="0"/>
              </a:rPr>
              <a:t>Đồng thời, việc duy trì các thông báo và biển báo an toàn rõ ràng trong khu vực làm việc cũng đóng vai trò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5BFAB54-512C-DC52-62F1-E751C5960F68}"/>
              </a:ext>
            </a:extLst>
          </p:cNvPr>
          <p:cNvPicPr>
            <a:picLocks noChangeAspect="1"/>
          </p:cNvPicPr>
          <p:nvPr/>
        </p:nvPicPr>
        <p:blipFill>
          <a:blip r:embed="rId3"/>
          <a:stretch>
            <a:fillRect/>
          </a:stretch>
        </p:blipFill>
        <p:spPr>
          <a:xfrm>
            <a:off x="6286643" y="1140085"/>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nghiền</a:t>
            </a:r>
            <a:r>
              <a:rPr lang="en-US" dirty="0">
                <a:latin typeface="UTM Aptima" panose="02040603050506020204" pitchFamily="18" charset="0"/>
              </a:rPr>
              <a:t> </a:t>
            </a:r>
            <a:r>
              <a:rPr lang="en-US" dirty="0" err="1">
                <a:latin typeface="UTM Aptima" panose="02040603050506020204" pitchFamily="18" charset="0"/>
              </a:rPr>
              <a:t>đông</a:t>
            </a:r>
            <a:r>
              <a:rPr lang="en-US" dirty="0">
                <a:latin typeface="UTM Aptima" panose="02040603050506020204" pitchFamily="18" charset="0"/>
              </a:rPr>
              <a:t> </a:t>
            </a:r>
            <a:r>
              <a:rPr lang="en-US" dirty="0" err="1">
                <a:latin typeface="UTM Aptima" panose="02040603050506020204" pitchFamily="18" charset="0"/>
              </a:rPr>
              <a:t>trùng</a:t>
            </a:r>
            <a:r>
              <a:rPr lang="en-US" dirty="0">
                <a:latin typeface="UTM Aptima" panose="02040603050506020204" pitchFamily="18" charset="0"/>
              </a:rPr>
              <a:t> </a:t>
            </a:r>
            <a:r>
              <a:rPr lang="en-US" dirty="0" err="1">
                <a:latin typeface="UTM Aptima" panose="02040603050506020204" pitchFamily="18" charset="0"/>
              </a:rPr>
              <a:t>hạ</a:t>
            </a:r>
            <a:r>
              <a:rPr lang="en-US" dirty="0">
                <a:latin typeface="UTM Aptima" panose="02040603050506020204" pitchFamily="18" charset="0"/>
              </a:rPr>
              <a:t> </a:t>
            </a:r>
            <a:r>
              <a:rPr lang="en-US" dirty="0" err="1">
                <a:latin typeface="UTM Aptima" panose="02040603050506020204" pitchFamily="18" charset="0"/>
              </a:rPr>
              <a:t>thảo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nghiền</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hành máy nghiền đông trùng hạ thảo đòi hỏi sự chuyên nghiệp và hiểu biết sâu sắc về quy trình sản xuất cordyceps.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Người làm việc trong lĩnh vực này phải thực hiện nhiều công đoạn cụ thể để đảm bảo chất lượng và hiệu suất tối ưu của sản phẩm cuối cùng.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968E67D-8309-7493-CC9E-1CDE4593C3FC}"/>
              </a:ext>
            </a:extLst>
          </p:cNvPr>
          <p:cNvPicPr>
            <a:picLocks noChangeAspect="1"/>
          </p:cNvPicPr>
          <p:nvPr/>
        </p:nvPicPr>
        <p:blipFill>
          <a:blip r:embed="rId3"/>
          <a:stretch>
            <a:fillRect/>
          </a:stretch>
        </p:blipFill>
        <p:spPr>
          <a:xfrm>
            <a:off x="-962371" y="3019872"/>
            <a:ext cx="4464495" cy="446449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nghiền</a:t>
            </a:r>
            <a:r>
              <a:rPr lang="en-US" dirty="0">
                <a:latin typeface="UTM Aptima" panose="02040603050506020204" pitchFamily="18" charset="0"/>
              </a:rPr>
              <a:t> </a:t>
            </a:r>
            <a:r>
              <a:rPr lang="en-US" dirty="0" err="1">
                <a:latin typeface="UTM Aptima" panose="02040603050506020204" pitchFamily="18" charset="0"/>
              </a:rPr>
              <a:t>đông</a:t>
            </a:r>
            <a:r>
              <a:rPr lang="en-US" dirty="0">
                <a:latin typeface="UTM Aptima" panose="02040603050506020204" pitchFamily="18" charset="0"/>
              </a:rPr>
              <a:t> </a:t>
            </a:r>
            <a:r>
              <a:rPr lang="en-US" dirty="0" err="1">
                <a:latin typeface="UTM Aptima" panose="02040603050506020204" pitchFamily="18" charset="0"/>
              </a:rPr>
              <a:t>trùng</a:t>
            </a:r>
            <a:r>
              <a:rPr lang="en-US" dirty="0">
                <a:latin typeface="UTM Aptima" panose="02040603050506020204" pitchFamily="18" charset="0"/>
              </a:rPr>
              <a:t> </a:t>
            </a:r>
            <a:r>
              <a:rPr lang="en-US" dirty="0" err="1">
                <a:latin typeface="UTM Aptima" panose="02040603050506020204" pitchFamily="18" charset="0"/>
              </a:rPr>
              <a:t>hạ</a:t>
            </a:r>
            <a:r>
              <a:rPr lang="en-US" dirty="0">
                <a:latin typeface="UTM Aptima" panose="02040603050506020204" pitchFamily="18" charset="0"/>
              </a:rPr>
              <a:t> </a:t>
            </a:r>
            <a:r>
              <a:rPr lang="en-US" dirty="0" err="1">
                <a:latin typeface="UTM Aptima" panose="02040603050506020204" pitchFamily="18" charset="0"/>
              </a:rPr>
              <a:t>thảo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nghiền</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nghiền cordyceps, có những rủi ro mà nhân viên cần phải chú ý để đảm bảo an toàn lao động và duy trì hiệu suất của máy.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tai nạn phổ biến bao gồm sự cố kỹ thuật như đứt đai truyền động hoặc hỏng hóc cơ cấu nghiền, điều này có thể xảy ra do quá trình sử dụng máy trong điều kiện năng động.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4A65B40-5BBE-23B6-610A-9BEA5AD4EEED}"/>
              </a:ext>
            </a:extLst>
          </p:cNvPr>
          <p:cNvPicPr>
            <a:picLocks noChangeAspect="1"/>
          </p:cNvPicPr>
          <p:nvPr/>
        </p:nvPicPr>
        <p:blipFill>
          <a:blip r:embed="rId3"/>
          <a:stretch>
            <a:fillRect/>
          </a:stretch>
        </p:blipFill>
        <p:spPr>
          <a:xfrm>
            <a:off x="-962371" y="3019872"/>
            <a:ext cx="4464495" cy="446449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nghiền</a:t>
            </a:r>
            <a:r>
              <a:rPr lang="en-US" dirty="0">
                <a:latin typeface="UTM Aptima" panose="02040603050506020204" pitchFamily="18" charset="0"/>
              </a:rPr>
              <a:t> </a:t>
            </a:r>
            <a:r>
              <a:rPr lang="en-US" dirty="0" err="1">
                <a:latin typeface="UTM Aptima" panose="02040603050506020204" pitchFamily="18" charset="0"/>
              </a:rPr>
              <a:t>đông</a:t>
            </a:r>
            <a:r>
              <a:rPr lang="en-US" dirty="0">
                <a:latin typeface="UTM Aptima" panose="02040603050506020204" pitchFamily="18" charset="0"/>
              </a:rPr>
              <a:t> </a:t>
            </a:r>
            <a:r>
              <a:rPr lang="en-US" dirty="0" err="1">
                <a:latin typeface="UTM Aptima" panose="02040603050506020204" pitchFamily="18" charset="0"/>
              </a:rPr>
              <a:t>trùng</a:t>
            </a:r>
            <a:r>
              <a:rPr lang="en-US" dirty="0">
                <a:latin typeface="UTM Aptima" panose="02040603050506020204" pitchFamily="18" charset="0"/>
              </a:rPr>
              <a:t> </a:t>
            </a:r>
            <a:r>
              <a:rPr lang="en-US" dirty="0" err="1">
                <a:latin typeface="UTM Aptima" panose="02040603050506020204" pitchFamily="18" charset="0"/>
              </a:rPr>
              <a:t>hạ</a:t>
            </a:r>
            <a:r>
              <a:rPr lang="en-US" dirty="0">
                <a:latin typeface="UTM Aptima" panose="02040603050506020204" pitchFamily="18" charset="0"/>
              </a:rPr>
              <a:t> </a:t>
            </a:r>
            <a:r>
              <a:rPr lang="en-US" dirty="0" err="1">
                <a:latin typeface="UTM Aptima" panose="02040603050506020204" pitchFamily="18" charset="0"/>
              </a:rPr>
              <a:t>thảo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nghiền</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khi vận hành máy nghiền đông trùng hạ thảo (Cordyceps) có thể xuất phát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sự thiếu hiểu biết và kinh nghiệm của nhân viên trong quá trình vận hành máy. Việc không hiểu rõ về cách máy hoạt động, cũng như không thực hiện đúng các quy trình an toàn, có thể dẫn đến các tình huống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734A80C-F303-62BD-EB32-9987F5BF3606}"/>
              </a:ext>
            </a:extLst>
          </p:cNvPr>
          <p:cNvPicPr>
            <a:picLocks noChangeAspect="1"/>
          </p:cNvPicPr>
          <p:nvPr/>
        </p:nvPicPr>
        <p:blipFill>
          <a:blip r:embed="rId3"/>
          <a:stretch>
            <a:fillRect/>
          </a:stretch>
        </p:blipFill>
        <p:spPr>
          <a:xfrm>
            <a:off x="-962371" y="3019872"/>
            <a:ext cx="4464495" cy="446449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nghiền</a:t>
            </a:r>
            <a:r>
              <a:rPr lang="en-US" dirty="0">
                <a:latin typeface="UTM Aptima" panose="02040603050506020204" pitchFamily="18" charset="0"/>
              </a:rPr>
              <a:t> </a:t>
            </a:r>
            <a:r>
              <a:rPr lang="en-US" dirty="0" err="1">
                <a:latin typeface="UTM Aptima" panose="02040603050506020204" pitchFamily="18" charset="0"/>
              </a:rPr>
              <a:t>đông</a:t>
            </a:r>
            <a:r>
              <a:rPr lang="en-US" dirty="0">
                <a:latin typeface="UTM Aptima" panose="02040603050506020204" pitchFamily="18" charset="0"/>
              </a:rPr>
              <a:t> </a:t>
            </a:r>
            <a:r>
              <a:rPr lang="en-US" dirty="0" err="1">
                <a:latin typeface="UTM Aptima" panose="02040603050506020204" pitchFamily="18" charset="0"/>
              </a:rPr>
              <a:t>trùng</a:t>
            </a:r>
            <a:r>
              <a:rPr lang="en-US" dirty="0">
                <a:latin typeface="UTM Aptima" panose="02040603050506020204" pitchFamily="18" charset="0"/>
              </a:rPr>
              <a:t> </a:t>
            </a:r>
            <a:r>
              <a:rPr lang="en-US" dirty="0" err="1">
                <a:latin typeface="UTM Aptima" panose="02040603050506020204" pitchFamily="18" charset="0"/>
              </a:rPr>
              <a:t>hạ</a:t>
            </a:r>
            <a:r>
              <a:rPr lang="en-US" dirty="0">
                <a:latin typeface="UTM Aptima" panose="02040603050506020204" pitchFamily="18" charset="0"/>
              </a:rPr>
              <a:t> </a:t>
            </a:r>
            <a:r>
              <a:rPr lang="en-US" dirty="0" err="1">
                <a:latin typeface="UTM Aptima" panose="02040603050506020204" pitchFamily="18" charset="0"/>
              </a:rPr>
              <a:t>thảo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nghiền</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Để đảm bảo an toàn trong quá trình vận hành máy nghiền đông trùng hạ thảo (Cordyceps), việc thực hiện các biện pháp phòng tránh là quan trọng. Đầu tiên, nhân viên cần được đào tạo đầy đủ về quy trình an toàn và sử dụng thiết bị bảo hộ cá nhân.</a:t>
            </a:r>
          </a:p>
          <a:p>
            <a:pPr algn="l"/>
            <a:r>
              <a:rPr lang="vi-VN" b="0" i="0" dirty="0">
                <a:effectLst/>
                <a:latin typeface="Open Sans" panose="020B0606030504020204" pitchFamily="34" charset="0"/>
              </a:rPr>
              <a:t>Việc thực hiện kiểm tra định kỳ và bảo dưỡng đúng đắn cho máy nghiền là một biện pháp quan trọng để phát hiện sớm và ngăn chặn sự cố kỹ thuật.</a:t>
            </a:r>
            <a:r>
              <a:rPr lang="en-US" b="0" i="0" dirty="0">
                <a:effectLst/>
                <a:latin typeface="Open Sans" panose="020B0606030504020204" pitchFamily="34" charset="0"/>
              </a:rPr>
              <a:t>a</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F375EAC-8671-63AD-5BBA-A8B74B851DCD}"/>
              </a:ext>
            </a:extLst>
          </p:cNvPr>
          <p:cNvPicPr>
            <a:picLocks noChangeAspect="1"/>
          </p:cNvPicPr>
          <p:nvPr/>
        </p:nvPicPr>
        <p:blipFill>
          <a:blip r:embed="rId3"/>
          <a:stretch>
            <a:fillRect/>
          </a:stretch>
        </p:blipFill>
        <p:spPr>
          <a:xfrm>
            <a:off x="-962371" y="3019872"/>
            <a:ext cx="4464495" cy="446449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nghiền</a:t>
            </a:r>
            <a:r>
              <a:rPr lang="en-US" dirty="0">
                <a:latin typeface="UTM Aptima" panose="02040603050506020204" pitchFamily="18" charset="0"/>
              </a:rPr>
              <a:t> </a:t>
            </a:r>
            <a:r>
              <a:rPr lang="en-US" dirty="0" err="1">
                <a:latin typeface="UTM Aptima" panose="02040603050506020204" pitchFamily="18" charset="0"/>
              </a:rPr>
              <a:t>đông</a:t>
            </a:r>
            <a:r>
              <a:rPr lang="en-US" dirty="0">
                <a:latin typeface="UTM Aptima" panose="02040603050506020204" pitchFamily="18" charset="0"/>
              </a:rPr>
              <a:t> </a:t>
            </a:r>
            <a:r>
              <a:rPr lang="en-US" dirty="0" err="1">
                <a:latin typeface="UTM Aptima" panose="02040603050506020204" pitchFamily="18" charset="0"/>
              </a:rPr>
              <a:t>trùng</a:t>
            </a:r>
            <a:r>
              <a:rPr lang="en-US" dirty="0">
                <a:latin typeface="UTM Aptima" panose="02040603050506020204" pitchFamily="18" charset="0"/>
              </a:rPr>
              <a:t> </a:t>
            </a:r>
            <a:r>
              <a:rPr lang="en-US" dirty="0" err="1">
                <a:latin typeface="UTM Aptima" panose="02040603050506020204" pitchFamily="18" charset="0"/>
              </a:rPr>
              <a:t>hạ</a:t>
            </a:r>
            <a:r>
              <a:rPr lang="en-US" dirty="0">
                <a:latin typeface="UTM Aptima" panose="02040603050506020204" pitchFamily="18" charset="0"/>
              </a:rPr>
              <a:t> </a:t>
            </a:r>
            <a:r>
              <a:rPr lang="en-US" dirty="0" err="1">
                <a:latin typeface="UTM Aptima" panose="02040603050506020204" pitchFamily="18" charset="0"/>
              </a:rPr>
              <a:t>thảo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nghiền</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nghiền đông trùng hạ thảo (Cordyceps) đặt ra các tiêu chuẩn và biện pháp để bảo vệ sức khỏe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thường xuyên phải đeo đúng trang bị bảo hộ cá nhân như mũ bảo hiểm, găng tay, kính bảo hộ để giảm nguy cơ chấn thương và bảo vệ khỏi vật liệu nghiền.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33FBC86-4B2F-ECDC-9528-039D4C561FB1}"/>
              </a:ext>
            </a:extLst>
          </p:cNvPr>
          <p:cNvPicPr>
            <a:picLocks noChangeAspect="1"/>
          </p:cNvPicPr>
          <p:nvPr/>
        </p:nvPicPr>
        <p:blipFill>
          <a:blip r:embed="rId3"/>
          <a:stretch>
            <a:fillRect/>
          </a:stretch>
        </p:blipFill>
        <p:spPr>
          <a:xfrm>
            <a:off x="-962371" y="3019872"/>
            <a:ext cx="4464495" cy="446449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nghiền</a:t>
            </a:r>
            <a:r>
              <a:rPr lang="en-US" dirty="0">
                <a:latin typeface="UTM Aptima" panose="02040603050506020204" pitchFamily="18" charset="0"/>
              </a:rPr>
              <a:t> </a:t>
            </a:r>
            <a:r>
              <a:rPr lang="en-US" dirty="0" err="1">
                <a:latin typeface="UTM Aptima" panose="02040603050506020204" pitchFamily="18" charset="0"/>
              </a:rPr>
              <a:t>đông</a:t>
            </a:r>
            <a:r>
              <a:rPr lang="en-US" dirty="0">
                <a:latin typeface="UTM Aptima" panose="02040603050506020204" pitchFamily="18" charset="0"/>
              </a:rPr>
              <a:t> </a:t>
            </a:r>
            <a:r>
              <a:rPr lang="en-US" dirty="0" err="1">
                <a:latin typeface="UTM Aptima" panose="02040603050506020204" pitchFamily="18" charset="0"/>
              </a:rPr>
              <a:t>trùng</a:t>
            </a:r>
            <a:r>
              <a:rPr lang="en-US" dirty="0">
                <a:latin typeface="UTM Aptima" panose="02040603050506020204" pitchFamily="18" charset="0"/>
              </a:rPr>
              <a:t> </a:t>
            </a:r>
            <a:r>
              <a:rPr lang="en-US" dirty="0" err="1">
                <a:latin typeface="UTM Aptima" panose="02040603050506020204" pitchFamily="18" charset="0"/>
              </a:rPr>
              <a:t>hạ</a:t>
            </a:r>
            <a:r>
              <a:rPr lang="en-US" dirty="0">
                <a:latin typeface="UTM Aptima" panose="02040603050506020204" pitchFamily="18" charset="0"/>
              </a:rPr>
              <a:t> </a:t>
            </a:r>
            <a:r>
              <a:rPr lang="en-US" dirty="0" err="1">
                <a:latin typeface="UTM Aptima" panose="02040603050506020204" pitchFamily="18" charset="0"/>
              </a:rPr>
              <a:t>thảo</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nghiền</a:t>
            </a:r>
            <a:r>
              <a:rPr lang="en-US" b="1" i="0" dirty="0">
                <a:effectLst/>
                <a:latin typeface="Open Sans" panose="020B0606030504020204" pitchFamily="34" charset="0"/>
              </a:rPr>
              <a:t> </a:t>
            </a:r>
            <a:r>
              <a:rPr lang="en-US" b="1" i="0" dirty="0" err="1">
                <a:effectLst/>
                <a:latin typeface="Open Sans" panose="020B0606030504020204" pitchFamily="34" charset="0"/>
              </a:rPr>
              <a:t>đông</a:t>
            </a:r>
            <a:r>
              <a:rPr lang="en-US" b="1" i="0" dirty="0">
                <a:effectLst/>
                <a:latin typeface="Open Sans" panose="020B0606030504020204" pitchFamily="34" charset="0"/>
              </a:rPr>
              <a:t> </a:t>
            </a:r>
            <a:r>
              <a:rPr lang="en-US" b="1" i="0" dirty="0" err="1">
                <a:effectLst/>
                <a:latin typeface="Open Sans" panose="020B0606030504020204" pitchFamily="34" charset="0"/>
              </a:rPr>
              <a:t>trùng</a:t>
            </a:r>
            <a:r>
              <a:rPr lang="en-US" b="1" i="0" dirty="0">
                <a:effectLst/>
                <a:latin typeface="Open Sans" panose="020B0606030504020204" pitchFamily="34" charset="0"/>
              </a:rPr>
              <a:t> </a:t>
            </a:r>
            <a:r>
              <a:rPr lang="en-US" b="1" i="0" dirty="0" err="1">
                <a:effectLst/>
                <a:latin typeface="Open Sans" panose="020B0606030504020204" pitchFamily="34" charset="0"/>
              </a:rPr>
              <a:t>hạ</a:t>
            </a:r>
            <a:r>
              <a:rPr lang="en-US" b="1" i="0" dirty="0">
                <a:effectLst/>
                <a:latin typeface="Open Sans" panose="020B0606030504020204" pitchFamily="34" charset="0"/>
              </a:rPr>
              <a:t> </a:t>
            </a:r>
            <a:r>
              <a:rPr lang="en-US" b="1" i="0" dirty="0" err="1">
                <a:effectLst/>
                <a:latin typeface="Open Sans" panose="020B0606030504020204" pitchFamily="34" charset="0"/>
              </a:rPr>
              <a:t>thảo</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nghiền đông trùng hạ thảo (Cordyceps) đòi hỏi sự nhanh nhạy và kỹ năng đối ứng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sự cố kỹ thuật, nhân viên cần ngay lập tức tắt máy và đưa ra báo cáo cho bộ phận kỹ thuật để tiến hành kiểm tra và khắc phục.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5F691AE-F58C-FE1D-D41D-F663A3861039}"/>
              </a:ext>
            </a:extLst>
          </p:cNvPr>
          <p:cNvPicPr>
            <a:picLocks noChangeAspect="1"/>
          </p:cNvPicPr>
          <p:nvPr/>
        </p:nvPicPr>
        <p:blipFill>
          <a:blip r:embed="rId3"/>
          <a:stretch>
            <a:fillRect/>
          </a:stretch>
        </p:blipFill>
        <p:spPr>
          <a:xfrm>
            <a:off x="-962371" y="3019872"/>
            <a:ext cx="4464495" cy="446449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đông trùng hạ thảo đã nghiền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trùng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thảo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đã</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nghiền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chai</a:t>
            </a:r>
            <a:r>
              <a:rPr lang="en-US" sz="2400" dirty="0"/>
              <a:t>:</a:t>
            </a:r>
          </a:p>
          <a:p>
            <a:pPr algn="l"/>
            <a:r>
              <a:rPr lang="vi-VN" b="0" i="0" dirty="0">
                <a:solidFill>
                  <a:srgbClr val="4C4F5A"/>
                </a:solidFill>
                <a:effectLst/>
                <a:latin typeface="Open Sans" panose="020B0606030504020204" pitchFamily="34" charset="0"/>
              </a:rPr>
              <a:t>Vận hành máy chiết đông trùng hạ thảo (Cordyceps) để nghiền vào chai đòi hỏi sự chú ý đặc biệt đến một số đặc điểm quan trọng. Quá trình này không chỉ yêu cầu kiến thức sâu rộng về quy trình sản xuất mà còn đòi hỏi sự khéo léo và kỹ thuật cao. Đầu tiên, nhân viên vận hành máy cần phải hiểu rõ về cấu trúc của máy chiết và cách nó hoạt động.</a:t>
            </a:r>
          </a:p>
          <a:p>
            <a:pPr algn="l"/>
            <a:r>
              <a:rPr lang="vi-VN" b="0" i="0" dirty="0">
                <a:solidFill>
                  <a:srgbClr val="4C4F5A"/>
                </a:solidFill>
                <a:effectLst/>
                <a:latin typeface="Open Sans" panose="020B0606030504020204" pitchFamily="34" charset="0"/>
              </a:rPr>
              <a:t>Một khía cạnh quan trọng khác là quản lý nguồn nguyên liệu, đặc biệt là Cordyceps, một loại nấm quý hiếm có giá trị dinh dưỡng cao.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đông trùng hạ thảo đã nghiền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trùng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thảo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đã</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nghiền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chai</a:t>
            </a:r>
            <a:r>
              <a:rPr lang="en-US" sz="2400" dirty="0"/>
              <a:t>:</a:t>
            </a:r>
          </a:p>
          <a:p>
            <a:pPr algn="l"/>
            <a:r>
              <a:rPr lang="vi-VN" b="0" i="0" dirty="0">
                <a:solidFill>
                  <a:srgbClr val="4C4F5A"/>
                </a:solidFill>
                <a:effectLst/>
                <a:latin typeface="Open Sans" panose="020B0606030504020204" pitchFamily="34" charset="0"/>
              </a:rPr>
              <a:t>Trong quá trình vận hành máy chiết đông trùng hạ thảo (Cordyceps) đã nghiền vào chai, có những nguy cơ về các dạng tai nạn cần được đặc biệt chú ý.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rủi ro quan trọng là liên quan đến an toàn lao động, nơi mà nhân viên có thể gặp phải các tai nạn như chấn thương, cắt, hoặc nghiền nát ngón tay nếu không tuân thủ đúng các quy tắc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đông trùng hạ thảo đã nghiền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trùng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thảo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đã</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nghiền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chai</a:t>
            </a:r>
            <a:r>
              <a:rPr lang="en-US" sz="2400" dirty="0"/>
              <a:t>:</a:t>
            </a:r>
          </a:p>
          <a:p>
            <a:pPr algn="l"/>
            <a:r>
              <a:rPr lang="vi-VN" b="0" i="0" dirty="0">
                <a:solidFill>
                  <a:srgbClr val="4C4F5A"/>
                </a:solidFill>
                <a:effectLst/>
                <a:latin typeface="Open Sans" panose="020B0606030504020204" pitchFamily="34" charset="0"/>
              </a:rPr>
              <a:t>Nguyên nhân gây ra tai nạn trong quá trình vận hành máy chiết đông trùng hạ thảo (Cordyceps) đã nghiền vào chai thường xuất phát từ một số yếu tố quan trọng cần được xác định và kiểm soát. Một trong những nguyên nhân chính là thiếu đào tạo và hiểu biết đầy đủ về quy trình làm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không được đào tạo đúng cách có thể không nhận biết được các tình huống nguy hiểm hoặc không biết cách ứng phó khi xảy ra sự cố.</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đông trùng hạ thảo đã nghiền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trùng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thảo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đã</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nghiền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chai</a:t>
            </a:r>
            <a:r>
              <a:rPr lang="en-US" sz="2400" dirty="0"/>
              <a:t>:</a:t>
            </a:r>
          </a:p>
          <a:p>
            <a:pPr algn="l"/>
            <a:r>
              <a:rPr lang="vi-VN" b="0" i="0" dirty="0">
                <a:solidFill>
                  <a:srgbClr val="4C4F5A"/>
                </a:solidFill>
                <a:effectLst/>
                <a:latin typeface="Open Sans" panose="020B0606030504020204" pitchFamily="34" charset="0"/>
              </a:rPr>
              <a:t>Để đảm bảo an toàn và tránh tai nạn khi vận hành máy chiết đông trùng hạ thảo (Cordyceps) đã nghiền vào chai, cần thực hiện một số biện pháp phòng tránh. Trước hết, việc đào tạo nhân viên về an toàn lao động và quy trình làm việc là quan trọng. Nhân viên cần hiểu rõ về các nguy cơ potenial và biết cách ứng phó khi xuất hiện tình huống nguy hiểm.</a:t>
            </a:r>
          </a:p>
          <a:p>
            <a:pPr algn="l"/>
            <a:r>
              <a:rPr lang="vi-VN" b="0" i="0" dirty="0">
                <a:solidFill>
                  <a:srgbClr val="4C4F5A"/>
                </a:solidFill>
                <a:effectLst/>
                <a:latin typeface="Open Sans" panose="020B0606030504020204" pitchFamily="34" charset="0"/>
              </a:rPr>
              <a:t>Bảo dưỡng định kỳ và kiểm tra định kỳ của máy móc là yếu tố quyết định để đảm bảo chúng luôn hoạt động đúng cách. Việc giữ cho máy móc ở trạng thái tốt nhất giúp giảm nguy cơ lỗi kỹ thuật và giữ cho quá trình sản xuất diễn ra ổn định.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đông trùng hạ thảo đã nghiền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trùng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thảo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đã</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nghiền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chai</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chiết đông trùng hạ thảo (Cordyceps) đã nghiền vào chai là một phần quan trọng của quy trình sản xuất.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nhân viên phải được trang bị đầy đủ trang thiết bị bảo vệ cá nhân như mũ bảo hiểm, kính bảo hộ, và găng tay để giảm thiểu rủi ro chấn thương và cắt.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600" b="1" dirty="0">
                <a:latin typeface="UTM Aptima" panose="02040603050506020204" pitchFamily="18" charset="0"/>
              </a:rPr>
              <a:t>Vận hành máy chiết đông trùng hạ thảo đã nghiền vào chai</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chiết</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trùng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thảo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đã</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nghiền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vào</a:t>
            </a:r>
            <a:r>
              <a:rPr lang="en-US" b="1" i="0" dirty="0">
                <a:solidFill>
                  <a:srgbClr val="090E1D"/>
                </a:solidFill>
                <a:effectLst/>
                <a:latin typeface="Open Sans" panose="020B0606030504020204" pitchFamily="34" charset="0"/>
              </a:rPr>
              <a:t> chai</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chiết đông trùng hạ thảo (Cordyceps) đã nghiền vào chai đòi hỏi sự chuẩn bị và phản ứng nhanh chóng của nhân viên.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Trong trường hợp xảy ra tai nạn, việc đầu tiên là bảo vệ tính mạng và sức khỏe của nhân viên bằng cách đảm bảo rằng họ đều đang đeo đầy đủ trang thiết bị bảo hộ cá nhân.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174</TotalTime>
  <Words>3054</Words>
  <Application>Microsoft Office PowerPoint</Application>
  <PresentationFormat>Custom</PresentationFormat>
  <Paragraphs>124</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ĐÔNG TRÙNG HẠ THẢO</vt:lpstr>
      <vt:lpstr>Một số vụ tai nạn trong nhà máy sản xuất đông trùng hạ thảo</vt:lpstr>
      <vt:lpstr>Tóm tắt bài học</vt:lpstr>
      <vt:lpstr>Làm sạch và loại bỏ tạp chất của đông trùng hạ thảo</vt:lpstr>
      <vt:lpstr>Làm sạch và loại bỏ tạp chất của đông trùng hạ thảo</vt:lpstr>
      <vt:lpstr>Làm sạch và loại bỏ tạp chất của đông trùng hạ thảo</vt:lpstr>
      <vt:lpstr>Làm sạch và loại bỏ tạp chất của đông trùng hạ thảo</vt:lpstr>
      <vt:lpstr>Làm sạch và loại bỏ tạp chất của đông trùng hạ thảo</vt:lpstr>
      <vt:lpstr>Làm sạch và loại bỏ tạp chất của đông trùng hạ thảo</vt:lpstr>
      <vt:lpstr>Vận hành máy sấy khô đông trùng hạ thảo</vt:lpstr>
      <vt:lpstr>Vận hành máy sấy khô đông trùng hạ thảo</vt:lpstr>
      <vt:lpstr>Vận hành máy sấy khô đông trùng hạ thảo</vt:lpstr>
      <vt:lpstr>Vận hành máy sấy khô đông trùng hạ thảo</vt:lpstr>
      <vt:lpstr>Vận hành máy sấy khô đông trùng hạ thảo</vt:lpstr>
      <vt:lpstr>Vận hành máy sấy khô đông trùng hạ thảo</vt:lpstr>
      <vt:lpstr>Vận hành máy nghiền đông trùng hạ thảo</vt:lpstr>
      <vt:lpstr>Vận hành máy nghiền đông trùng hạ thảo</vt:lpstr>
      <vt:lpstr>Vận hành máy nghiền đông trùng hạ thảo</vt:lpstr>
      <vt:lpstr>Vận hành máy nghiền đông trùng hạ thảo</vt:lpstr>
      <vt:lpstr>Vận hành máy nghiền đông trùng hạ thảo</vt:lpstr>
      <vt:lpstr>Vận hành máy nghiền đông trùng hạ thảo</vt:lpstr>
      <vt:lpstr>Vận hành máy chiết đông trùng hạ thảo đã nghiền vào chai</vt:lpstr>
      <vt:lpstr>Vận hành máy chiết đông trùng hạ thảo đã nghiền vào chai</vt:lpstr>
      <vt:lpstr>Vận hành máy chiết đông trùng hạ thảo đã nghiền vào chai</vt:lpstr>
      <vt:lpstr>Vận hành máy chiết đông trùng hạ thảo đã nghiền vào chai</vt:lpstr>
      <vt:lpstr>Vận hành máy chiết đông trùng hạ thảo đã nghiền vào chai</vt:lpstr>
      <vt:lpstr>Vận hành máy chiết đông trùng hạ thảo đã nghiền vào chai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20</cp:revision>
  <dcterms:created xsi:type="dcterms:W3CDTF">2024-03-23T04:43:33Z</dcterms:created>
  <dcterms:modified xsi:type="dcterms:W3CDTF">2024-04-02T07:39:58Z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