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26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5/8/2024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5/8/2024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57673" y="2187963"/>
            <a:ext cx="447188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NGÀNH KHÁCH SẠN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54810266-20FB-EF39-8D91-FD99B3D035F5}"/>
              </a:ext>
            </a:extLst>
          </p:cNvPr>
          <p:cNvPicPr>
            <a:picLocks noChangeAspect="1"/>
          </p:cNvPicPr>
          <p:nvPr/>
        </p:nvPicPr>
        <p:blipFill>
          <a:blip r:embed="rId4"/>
          <a:stretch>
            <a:fillRect/>
          </a:stretch>
        </p:blipFill>
        <p:spPr>
          <a:xfrm>
            <a:off x="3712664" y="2924944"/>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khách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sạn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làm việc trong ngành khách sạn, nhân viên có thể phải đối mặt với nhiều nguy cơ tai nạn lao động</a:t>
            </a:r>
            <a:r>
              <a:rPr lang="en-US" sz="2000" dirty="0">
                <a:ea typeface="+mn-lt"/>
                <a:cs typeface="+mn-lt"/>
              </a:rPr>
              <a:t>:</a:t>
            </a:r>
            <a:endParaRPr lang="en-US" dirty="0"/>
          </a:p>
          <a:p>
            <a:pPr marL="730885" lvl="1" indent="-304165"/>
            <a:r>
              <a:rPr lang="pt-BR" i="0" dirty="0">
                <a:solidFill>
                  <a:srgbClr val="0D0D0D"/>
                </a:solidFill>
                <a:effectLst/>
                <a:latin typeface="Söhne"/>
              </a:rPr>
              <a:t>Di chuyển hàng hóa nặng</a:t>
            </a:r>
          </a:p>
          <a:p>
            <a:pPr marL="730885" lvl="1" indent="-304165"/>
            <a:r>
              <a:rPr lang="en-US" dirty="0" err="1">
                <a:solidFill>
                  <a:srgbClr val="0D0D0D"/>
                </a:solidFill>
                <a:latin typeface="Söhne"/>
              </a:rPr>
              <a:t>Hỏa</a:t>
            </a:r>
            <a:r>
              <a:rPr lang="en-US" dirty="0">
                <a:solidFill>
                  <a:srgbClr val="0D0D0D"/>
                </a:solidFill>
                <a:latin typeface="Söhne"/>
              </a:rPr>
              <a:t> </a:t>
            </a:r>
            <a:r>
              <a:rPr lang="en-US" dirty="0" err="1">
                <a:solidFill>
                  <a:srgbClr val="0D0D0D"/>
                </a:solidFill>
                <a:latin typeface="Söhne"/>
              </a:rPr>
              <a:t>hoạn</a:t>
            </a:r>
            <a:endParaRPr lang="pt-BR" dirty="0">
              <a:solidFill>
                <a:srgbClr val="0D0D0D"/>
              </a:solidFill>
              <a:latin typeface="Söhne"/>
            </a:endParaRPr>
          </a:p>
          <a:p>
            <a:pPr marL="730885" lvl="1" indent="-304165"/>
            <a:r>
              <a:rPr lang="en-US" dirty="0" err="1">
                <a:solidFill>
                  <a:srgbClr val="0D0D0D"/>
                </a:solidFill>
                <a:latin typeface="Söhne"/>
              </a:rPr>
              <a:t>Sử</a:t>
            </a:r>
            <a:r>
              <a:rPr lang="en-US" dirty="0">
                <a:solidFill>
                  <a:srgbClr val="0D0D0D"/>
                </a:solidFill>
                <a:latin typeface="Söhne"/>
              </a:rPr>
              <a:t> </a:t>
            </a:r>
            <a:r>
              <a:rPr lang="en-US" dirty="0" err="1">
                <a:solidFill>
                  <a:srgbClr val="0D0D0D"/>
                </a:solidFill>
                <a:latin typeface="Söhne"/>
              </a:rPr>
              <a:t>dụng</a:t>
            </a:r>
            <a:r>
              <a:rPr lang="en-US" dirty="0">
                <a:solidFill>
                  <a:srgbClr val="0D0D0D"/>
                </a:solidFill>
                <a:latin typeface="Söhne"/>
              </a:rPr>
              <a:t> </a:t>
            </a:r>
            <a:r>
              <a:rPr lang="en-US" dirty="0" err="1">
                <a:solidFill>
                  <a:srgbClr val="0D0D0D"/>
                </a:solidFill>
                <a:latin typeface="Söhne"/>
              </a:rPr>
              <a:t>các</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làm</a:t>
            </a:r>
            <a:r>
              <a:rPr lang="en-US" dirty="0">
                <a:solidFill>
                  <a:srgbClr val="0D0D0D"/>
                </a:solidFill>
                <a:latin typeface="Söhne"/>
              </a:rPr>
              <a:t> </a:t>
            </a:r>
            <a:r>
              <a:rPr lang="en-US" dirty="0" err="1">
                <a:solidFill>
                  <a:srgbClr val="0D0D0D"/>
                </a:solidFill>
                <a:latin typeface="Söhne"/>
              </a:rPr>
              <a:t>sạch</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r>
              <a:rPr lang="en-US" dirty="0">
                <a:solidFill>
                  <a:srgbClr val="0D0D0D"/>
                </a:solidFill>
                <a:latin typeface="Söhne"/>
              </a:rPr>
              <a:t> </a:t>
            </a:r>
            <a:r>
              <a:rPr lang="en-US" dirty="0" err="1">
                <a:solidFill>
                  <a:srgbClr val="0D0D0D"/>
                </a:solidFill>
                <a:latin typeface="Söhne"/>
              </a:rPr>
              <a:t>khác</a:t>
            </a:r>
            <a:r>
              <a:rPr lang="en-US" dirty="0">
                <a:solidFill>
                  <a:srgbClr val="0D0D0D"/>
                </a:solidFill>
                <a:latin typeface="Söhne"/>
              </a:rPr>
              <a:t> </a:t>
            </a:r>
            <a:r>
              <a:rPr lang="en-US" dirty="0" err="1">
                <a:solidFill>
                  <a:srgbClr val="0D0D0D"/>
                </a:solidFill>
                <a:latin typeface="Söhne"/>
              </a:rPr>
              <a:t>có</a:t>
            </a:r>
            <a:r>
              <a:rPr lang="en-US" dirty="0">
                <a:solidFill>
                  <a:srgbClr val="0D0D0D"/>
                </a:solidFill>
                <a:latin typeface="Söhne"/>
              </a:rPr>
              <a:t> </a:t>
            </a:r>
            <a:r>
              <a:rPr lang="en-US" dirty="0" err="1">
                <a:solidFill>
                  <a:srgbClr val="0D0D0D"/>
                </a:solidFill>
                <a:latin typeface="Söhne"/>
              </a:rPr>
              <a:t>thể</a:t>
            </a:r>
            <a:r>
              <a:rPr lang="en-US" dirty="0">
                <a:solidFill>
                  <a:srgbClr val="0D0D0D"/>
                </a:solidFill>
                <a:latin typeface="Söhne"/>
              </a:rPr>
              <a:t> </a:t>
            </a:r>
            <a:r>
              <a:rPr lang="en-US" dirty="0" err="1">
                <a:solidFill>
                  <a:srgbClr val="0D0D0D"/>
                </a:solidFill>
                <a:latin typeface="Söhne"/>
              </a:rPr>
              <a:t>gây</a:t>
            </a:r>
            <a:r>
              <a:rPr lang="en-US" dirty="0">
                <a:solidFill>
                  <a:srgbClr val="0D0D0D"/>
                </a:solidFill>
                <a:latin typeface="Söhne"/>
              </a:rPr>
              <a:t> </a:t>
            </a:r>
            <a:r>
              <a:rPr lang="en-US" dirty="0" err="1">
                <a:solidFill>
                  <a:srgbClr val="0D0D0D"/>
                </a:solidFill>
                <a:latin typeface="Söhne"/>
              </a:rPr>
              <a:t>kích</a:t>
            </a:r>
            <a:r>
              <a:rPr lang="en-US" dirty="0">
                <a:solidFill>
                  <a:srgbClr val="0D0D0D"/>
                </a:solidFill>
                <a:latin typeface="Söhne"/>
              </a:rPr>
              <a:t> </a:t>
            </a:r>
            <a:r>
              <a:rPr lang="en-US" dirty="0" err="1">
                <a:solidFill>
                  <a:srgbClr val="0D0D0D"/>
                </a:solidFill>
                <a:latin typeface="Söhne"/>
              </a:rPr>
              <a:t>ứng</a:t>
            </a:r>
            <a:r>
              <a:rPr lang="en-US" dirty="0">
                <a:solidFill>
                  <a:srgbClr val="0D0D0D"/>
                </a:solidFill>
                <a:latin typeface="Söhne"/>
              </a:rPr>
              <a:t> da</a:t>
            </a:r>
            <a:endParaRPr lang="pt-BR"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buồng</a:t>
            </a:r>
            <a:r>
              <a:rPr lang="en-US" dirty="0"/>
              <a:t> </a:t>
            </a:r>
            <a:r>
              <a:rPr lang="en-US" dirty="0" err="1"/>
              <a:t>phòng</a:t>
            </a:r>
            <a:r>
              <a:rPr lang="en-US" dirty="0"/>
              <a:t> </a:t>
            </a:r>
            <a:r>
              <a:rPr lang="en-US" dirty="0" err="1"/>
              <a:t>trong</a:t>
            </a:r>
            <a:r>
              <a:rPr lang="en-US" dirty="0"/>
              <a:t> </a:t>
            </a:r>
            <a:r>
              <a:rPr lang="en-US" dirty="0" err="1"/>
              <a:t>khách</a:t>
            </a:r>
            <a:r>
              <a:rPr lang="en-US" dirty="0"/>
              <a:t> </a:t>
            </a:r>
            <a:r>
              <a:rPr lang="en-US" dirty="0" err="1"/>
              <a:t>sạn</a:t>
            </a:r>
            <a:endParaRPr lang="en-US" dirty="0"/>
          </a:p>
          <a:p>
            <a:pPr marL="304165" indent="-304165">
              <a:buClr>
                <a:schemeClr val="tx1"/>
              </a:buClr>
            </a:pPr>
            <a:r>
              <a:rPr lang="en-US" dirty="0"/>
              <a:t>2. </a:t>
            </a:r>
            <a:r>
              <a:rPr lang="vi-VN" dirty="0"/>
              <a:t>An toàn vệ sinh lao động đối với nhân viên bảo dưỡng và sửa chữa các thiết bị và cơ sở hạ tầng của khách sạn</a:t>
            </a:r>
            <a:endParaRPr lang="en-US" dirty="0"/>
          </a:p>
          <a:p>
            <a:pPr marL="304165" indent="-304165">
              <a:buClr>
                <a:schemeClr val="tx1"/>
              </a:buClr>
            </a:pPr>
            <a:r>
              <a:rPr lang="en-US" dirty="0"/>
              <a:t>3. </a:t>
            </a:r>
            <a:r>
              <a:rPr lang="vi-VN" dirty="0"/>
              <a:t>An toàn vệ sinh lao động đối với nhân viên tư vấn du lịch của khách sạn có nhiệm vụ cung cấp thông tin về điểm đến và hoạt động du lịch địa phương</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phục</a:t>
            </a:r>
            <a:r>
              <a:rPr lang="en-US" dirty="0"/>
              <a:t> </a:t>
            </a:r>
            <a:r>
              <a:rPr lang="en-US" dirty="0" err="1"/>
              <a:t>vụ</a:t>
            </a:r>
            <a:r>
              <a:rPr lang="en-US" dirty="0"/>
              <a:t> </a:t>
            </a:r>
            <a:r>
              <a:rPr lang="en-US" dirty="0" err="1"/>
              <a:t>thức</a:t>
            </a:r>
            <a:r>
              <a:rPr lang="en-US" dirty="0"/>
              <a:t> </a:t>
            </a:r>
            <a:r>
              <a:rPr lang="en-US" dirty="0" err="1"/>
              <a:t>ăn</a:t>
            </a:r>
            <a:r>
              <a:rPr lang="en-US" dirty="0"/>
              <a:t> </a:t>
            </a:r>
            <a:r>
              <a:rPr lang="en-US" dirty="0" err="1"/>
              <a:t>cho</a:t>
            </a:r>
            <a:r>
              <a:rPr lang="en-US" dirty="0"/>
              <a:t> </a:t>
            </a:r>
            <a:r>
              <a:rPr lang="en-US" dirty="0" err="1"/>
              <a:t>khách</a:t>
            </a:r>
            <a:r>
              <a:rPr lang="en-US" dirty="0"/>
              <a:t> </a:t>
            </a:r>
            <a:r>
              <a:rPr lang="en-US" dirty="0" err="1"/>
              <a:t>hàng</a:t>
            </a:r>
            <a:r>
              <a:rPr lang="en-US" dirty="0"/>
              <a:t> </a:t>
            </a:r>
            <a:r>
              <a:rPr lang="en-US" dirty="0" err="1"/>
              <a:t>trong</a:t>
            </a:r>
            <a:r>
              <a:rPr lang="en-US" dirty="0"/>
              <a:t> </a:t>
            </a:r>
            <a:r>
              <a:rPr lang="en-US" dirty="0" err="1"/>
              <a:t>khách</a:t>
            </a:r>
            <a:r>
              <a:rPr lang="en-US" dirty="0"/>
              <a:t> </a:t>
            </a:r>
            <a:r>
              <a:rPr lang="en-US" dirty="0" err="1"/>
              <a:t>sạn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buồng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phòng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buồng</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khách</a:t>
            </a:r>
            <a:r>
              <a:rPr lang="en-US" b="1" i="0" dirty="0">
                <a:effectLst/>
                <a:latin typeface="Open Sans" panose="020B0606030504020204" pitchFamily="34" charset="0"/>
              </a:rPr>
              <a:t> </a:t>
            </a:r>
            <a:r>
              <a:rPr lang="en-US" b="1" i="0" dirty="0" err="1">
                <a:effectLst/>
                <a:latin typeface="Open Sans" panose="020B0606030504020204" pitchFamily="34" charset="0"/>
              </a:rPr>
              <a:t>sạn</a:t>
            </a:r>
            <a:endParaRPr lang="en-US" sz="2400" b="1" i="0" dirty="0">
              <a:effectLst/>
              <a:latin typeface="Söhne"/>
            </a:endParaRPr>
          </a:p>
          <a:p>
            <a:r>
              <a:rPr lang="vi-VN" b="0" i="0" dirty="0">
                <a:effectLst/>
                <a:latin typeface="Open Sans" panose="020B0606030504020204" pitchFamily="34" charset="0"/>
              </a:rPr>
              <a:t>Công việc của họ bao gồm làm sạch, thay ga giường, dọn dẹp phòng tắm, hút bụi, lau kính, và sắp xếp lại đồ đạc theo trật tự. Họ cũng phải kiểm tra và báo cáo bất kỳ hỏng hóc hoặc thiếu sót nào trong phòng đề xuất sửa chữa hoặc cung cấp thêm vật dụng cần thiết. </a:t>
            </a:r>
            <a:endParaRPr lang="en-US" b="0" i="0" dirty="0">
              <a:effectLst/>
              <a:latin typeface="Open Sans" panose="020B0606030504020204" pitchFamily="34" charset="0"/>
            </a:endParaRPr>
          </a:p>
          <a:p>
            <a:r>
              <a:rPr lang="vi-VN" b="0" i="0" dirty="0">
                <a:effectLst/>
                <a:latin typeface="Open Sans" panose="020B0606030504020204" pitchFamily="34" charset="0"/>
              </a:rPr>
              <a:t>Khả năng làm việc độc lập và theo sự chỉ đạo cũng là một yêu cầu cần thiết cho công việc này, vì họ thường phải hoàn thành công việc của mình mà không cần sự giám sát trực tiếp.</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5DD8B883-1652-F493-BF83-2AAFCC22234E}"/>
              </a:ext>
            </a:extLst>
          </p:cNvPr>
          <p:cNvPicPr>
            <a:picLocks noChangeAspect="1"/>
          </p:cNvPicPr>
          <p:nvPr/>
        </p:nvPicPr>
        <p:blipFill>
          <a:blip r:embed="rId3"/>
          <a:stretch>
            <a:fillRect/>
          </a:stretch>
        </p:blipFill>
        <p:spPr>
          <a:xfrm>
            <a:off x="-746347" y="3721720"/>
            <a:ext cx="4680520" cy="4680520"/>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buồng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phòng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buồng</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khách</a:t>
            </a:r>
            <a:r>
              <a:rPr lang="en-US" b="1" i="0" dirty="0">
                <a:effectLst/>
                <a:latin typeface="Open Sans" panose="020B0606030504020204" pitchFamily="34" charset="0"/>
              </a:rPr>
              <a:t> </a:t>
            </a:r>
            <a:r>
              <a:rPr lang="en-US" b="1" i="0" dirty="0" err="1">
                <a:effectLst/>
                <a:latin typeface="Open Sans" panose="020B0606030504020204" pitchFamily="34" charset="0"/>
              </a:rPr>
              <a:t>sạn</a:t>
            </a:r>
            <a:endParaRPr lang="en-US" sz="2400" b="1" i="0" dirty="0">
              <a:effectLst/>
              <a:latin typeface="Söhne"/>
            </a:endParaRPr>
          </a:p>
          <a:p>
            <a:r>
              <a:rPr lang="vi-VN" b="0" i="0" dirty="0">
                <a:effectLst/>
                <a:latin typeface="Open Sans" panose="020B0606030504020204" pitchFamily="34" charset="0"/>
              </a:rPr>
              <a:t>Trong quá trình làm việc, nhân viên buồng phòng trong khách sạn có thể gặp phải nhiều dạng tai nạn lao động. Một trong những tai nạn phổ biến nhất là té ngã hoặc trượt chân khi di chuyển trên sàn nhà hoặc bị vướng phải đồ đạc không đặt đúng cách trong phòng.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có thể gây ra chấn thương như vết thương mạch máu, gãy xương hoặc chấn thương mạnh mẽ khác.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E22271E-41D3-927A-10B7-955DD60B74A4}"/>
              </a:ext>
            </a:extLst>
          </p:cNvPr>
          <p:cNvPicPr>
            <a:picLocks noChangeAspect="1"/>
          </p:cNvPicPr>
          <p:nvPr/>
        </p:nvPicPr>
        <p:blipFill>
          <a:blip r:embed="rId3"/>
          <a:stretch>
            <a:fillRect/>
          </a:stretch>
        </p:blipFill>
        <p:spPr>
          <a:xfrm>
            <a:off x="-746347" y="3721720"/>
            <a:ext cx="4680520" cy="4680520"/>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buồng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phòng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buồng</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khách</a:t>
            </a:r>
            <a:r>
              <a:rPr lang="en-US" b="1" i="0" dirty="0">
                <a:effectLst/>
                <a:latin typeface="Open Sans" panose="020B0606030504020204" pitchFamily="34" charset="0"/>
              </a:rPr>
              <a:t> </a:t>
            </a:r>
            <a:r>
              <a:rPr lang="en-US" b="1" i="0" dirty="0" err="1">
                <a:effectLst/>
                <a:latin typeface="Open Sans" panose="020B0606030504020204" pitchFamily="34" charset="0"/>
              </a:rPr>
              <a:t>sạn</a:t>
            </a:r>
            <a:endParaRPr lang="en-US" sz="2400" b="1" i="0" dirty="0">
              <a:effectLst/>
              <a:latin typeface="Söhne"/>
            </a:endParaRPr>
          </a:p>
          <a:p>
            <a:r>
              <a:rPr lang="vi-VN" b="0" i="0" dirty="0">
                <a:effectLst/>
                <a:latin typeface="Open Sans" panose="020B0606030504020204" pitchFamily="34" charset="0"/>
              </a:rPr>
              <a:t>Có nhiều nguyên nhân gây ra tai nạn lao động khi nhân viên buồng phòng làm việc trong khách sạn.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chính là môi trường làm việc không an toàn, bao gồm sàn nhà trơn trượt, không gian hẹp, và việc di chuyển nhanh chóng trong các khu vực chật hẹp như phòng tắm.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37822EB-4F36-4C83-2B2B-BA730753D91F}"/>
              </a:ext>
            </a:extLst>
          </p:cNvPr>
          <p:cNvPicPr>
            <a:picLocks noChangeAspect="1"/>
          </p:cNvPicPr>
          <p:nvPr/>
        </p:nvPicPr>
        <p:blipFill>
          <a:blip r:embed="rId3"/>
          <a:stretch>
            <a:fillRect/>
          </a:stretch>
        </p:blipFill>
        <p:spPr>
          <a:xfrm>
            <a:off x="-746347" y="3721720"/>
            <a:ext cx="4680520" cy="4680520"/>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Nhân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viên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buồng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phòng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trong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buồng</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khách</a:t>
            </a:r>
            <a:r>
              <a:rPr lang="en-US" b="1" i="0" dirty="0">
                <a:effectLst/>
                <a:latin typeface="Open Sans" panose="020B0606030504020204" pitchFamily="34" charset="0"/>
              </a:rPr>
              <a:t> </a:t>
            </a:r>
            <a:r>
              <a:rPr lang="en-US" b="1" i="0" dirty="0" err="1">
                <a:effectLst/>
                <a:latin typeface="Open Sans" panose="020B0606030504020204" pitchFamily="34" charset="0"/>
              </a:rPr>
              <a:t>sạn</a:t>
            </a:r>
            <a:endParaRPr lang="en-US" sz="2400" b="1" i="0" dirty="0">
              <a:effectLst/>
              <a:latin typeface="Söhne"/>
            </a:endParaRPr>
          </a:p>
          <a:p>
            <a:r>
              <a:rPr lang="vi-VN" b="0" i="0" dirty="0">
                <a:effectLst/>
                <a:latin typeface="Open Sans" panose="020B0606030504020204" pitchFamily="34" charset="0"/>
              </a:rPr>
              <a:t>Để giảm thiểu nguy cơ tai nạn lao động khi nhân viên buồng phòng làm việc trong khách sạn, việc thực hiện các biện pháp phòng tránh là rất quan trọng. Đầu tiên và quan trọng nhất là cung cấp huấn luyện an toàn lao động đầy đủ và định kỳ cho tất cả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bao gồm việc hướng dẫn về cách sử dụng đúng các dụng cụ và thiết bị làm việc, như máy hút bụi và dụng cụ làm sạch, cũng như cách sử dụng đúng các thiết bị bảo hộ cá nhân như găng tay và giày chống trơn trượt.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F7116FE-B2CF-0786-5C0A-39EA833C1122}"/>
              </a:ext>
            </a:extLst>
          </p:cNvPr>
          <p:cNvPicPr>
            <a:picLocks noChangeAspect="1"/>
          </p:cNvPicPr>
          <p:nvPr/>
        </p:nvPicPr>
        <p:blipFill>
          <a:blip r:embed="rId3"/>
          <a:stretch>
            <a:fillRect/>
          </a:stretch>
        </p:blipFill>
        <p:spPr>
          <a:xfrm>
            <a:off x="-746347" y="3721720"/>
            <a:ext cx="4680520" cy="4680520"/>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Nhân viên buồng phòng trong khách sạn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buồng</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khách</a:t>
            </a:r>
            <a:r>
              <a:rPr lang="en-US" b="1" i="0" dirty="0">
                <a:effectLst/>
                <a:latin typeface="Open Sans" panose="020B0606030504020204" pitchFamily="34" charset="0"/>
              </a:rPr>
              <a:t> </a:t>
            </a:r>
            <a:r>
              <a:rPr lang="en-US" b="1" i="0" dirty="0" err="1">
                <a:effectLst/>
                <a:latin typeface="Open Sans" panose="020B0606030504020204" pitchFamily="34" charset="0"/>
              </a:rPr>
              <a:t>sạn</a:t>
            </a:r>
            <a:endParaRPr lang="en-US" sz="2400" b="1" i="0" dirty="0">
              <a:effectLst/>
              <a:latin typeface="Söhne"/>
            </a:endParaRPr>
          </a:p>
          <a:p>
            <a:pPr algn="l"/>
            <a:r>
              <a:rPr lang="vi-VN" b="0" i="0" dirty="0">
                <a:effectLst/>
                <a:latin typeface="Open Sans" panose="020B0606030504020204" pitchFamily="34" charset="0"/>
              </a:rPr>
              <a:t>Quy định an toàn lao động khi nhân viên buồng phòng làm việc trong khách sạn là rất quan trọng để đảm bảo môi trường làm việc an toàn và giảm thiểu nguy cơ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đảm bảo rằng tất cả nhân viên đều được đào tạo về an toàn lao động đầy đủ và định kỳ, bao gồm cả việc sử dụng đúng các thiết bị bảo hộ cá nhân như găng tay và giày chống trơn trượt.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75697F3-C2A3-D4C1-03DE-E3A3127E8E6B}"/>
              </a:ext>
            </a:extLst>
          </p:cNvPr>
          <p:cNvPicPr>
            <a:picLocks noChangeAspect="1"/>
          </p:cNvPicPr>
          <p:nvPr/>
        </p:nvPicPr>
        <p:blipFill>
          <a:blip r:embed="rId3"/>
          <a:stretch>
            <a:fillRect/>
          </a:stretch>
        </p:blipFill>
        <p:spPr>
          <a:xfrm>
            <a:off x="-746347" y="3721720"/>
            <a:ext cx="4680520" cy="4680520"/>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Nhân viên buồng phòng trong khách sạn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viên</a:t>
            </a:r>
            <a:r>
              <a:rPr lang="en-US" b="1" i="0" dirty="0">
                <a:effectLst/>
                <a:latin typeface="Open Sans" panose="020B0606030504020204" pitchFamily="34" charset="0"/>
              </a:rPr>
              <a:t> </a:t>
            </a:r>
            <a:r>
              <a:rPr lang="en-US" b="1" i="0" dirty="0" err="1">
                <a:effectLst/>
                <a:latin typeface="Open Sans" panose="020B0606030504020204" pitchFamily="34" charset="0"/>
              </a:rPr>
              <a:t>buồng</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khách</a:t>
            </a:r>
            <a:r>
              <a:rPr lang="en-US" b="1" i="0" dirty="0">
                <a:effectLst/>
                <a:latin typeface="Open Sans" panose="020B0606030504020204" pitchFamily="34" charset="0"/>
              </a:rPr>
              <a:t> </a:t>
            </a:r>
            <a:r>
              <a:rPr lang="en-US" b="1" i="0" dirty="0" err="1">
                <a:effectLst/>
                <a:latin typeface="Open Sans" panose="020B0606030504020204" pitchFamily="34" charset="0"/>
              </a:rPr>
              <a:t>sạn</a:t>
            </a:r>
            <a:endParaRPr lang="en-US" sz="2400" b="1" i="0" dirty="0">
              <a:effectLst/>
              <a:latin typeface="Söhne"/>
            </a:endParaRPr>
          </a:p>
          <a:p>
            <a:r>
              <a:rPr lang="vi-VN" b="0" i="0" dirty="0">
                <a:effectLst/>
                <a:latin typeface="Open Sans" panose="020B0606030504020204" pitchFamily="34" charset="0"/>
              </a:rPr>
              <a:t>Xử lý tình huống tai nạn lao động khẩn cấp là một phần quan trọng của việc đảm bảo an toàn lao động cho nhân viên buồng phòng trong khách sạn.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ứng phó nhanh chóng và hiệu quả là rất quan trọng. Đầu tiên, ngay khi phát hiện tai nạn, nhân viên phải báo cáo ngay cho quản lý hoặc người có thẩm quyền cao nhất trong khách sạn.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7DCE6CF-B375-3608-CAD2-E6EDBA3B2722}"/>
              </a:ext>
            </a:extLst>
          </p:cNvPr>
          <p:cNvPicPr>
            <a:picLocks noChangeAspect="1"/>
          </p:cNvPicPr>
          <p:nvPr/>
        </p:nvPicPr>
        <p:blipFill>
          <a:blip r:embed="rId3"/>
          <a:stretch>
            <a:fillRect/>
          </a:stretch>
        </p:blipFill>
        <p:spPr>
          <a:xfrm>
            <a:off x="-746347" y="3721720"/>
            <a:ext cx="4680520" cy="4680520"/>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 các thiết bị và cơ sở hạ tầng của khách sạn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bảo dưỡng và sửa chữa các thiết bị và cơ sở hạ tầng của khách sạn</a:t>
            </a:r>
            <a:r>
              <a:rPr lang="en-US" sz="2000" dirty="0"/>
              <a:t>:</a:t>
            </a:r>
          </a:p>
          <a:p>
            <a:pPr algn="l"/>
            <a:r>
              <a:rPr lang="vi-VN" b="0" i="0" dirty="0">
                <a:effectLst/>
                <a:latin typeface="Open Sans" panose="020B0606030504020204" pitchFamily="34" charset="0"/>
              </a:rPr>
              <a:t>Kiến thức đa ngành: Nhân viên bảo dưỡng cần có kiến thức vững về nhiều lĩnh vực như cơ điện, điện tử, cơ khí, điều hòa không khí, v.v. để xử lý các vấn đề đa dạng liên quan đến thiết bị và hạ tầng khách sạn.</a:t>
            </a:r>
          </a:p>
          <a:p>
            <a:pPr algn="l"/>
            <a:r>
              <a:rPr lang="vi-VN" b="0" i="0" dirty="0">
                <a:effectLst/>
                <a:latin typeface="Open Sans" panose="020B0606030504020204" pitchFamily="34" charset="0"/>
              </a:rPr>
              <a:t>Kỹ năng sửa chữa đa dạng: Tính đa dạng của thiết bị và cơ sở hạ tầng đòi hỏi nhân viên bảo dưỡng phải có kỹ năng sửa chữa linh hoạt và sáng tạo để xử lý các sự cố từ những hệ thống phức tạp đến những vấn đề nhỏ hơn.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C032416-FE28-6F8D-E152-3852EBC89FAA}"/>
              </a:ext>
            </a:extLst>
          </p:cNvPr>
          <p:cNvPicPr>
            <a:picLocks noChangeAspect="1"/>
          </p:cNvPicPr>
          <p:nvPr/>
        </p:nvPicPr>
        <p:blipFill>
          <a:blip r:embed="rId3"/>
          <a:stretch>
            <a:fillRect/>
          </a:stretch>
        </p:blipFill>
        <p:spPr>
          <a:xfrm>
            <a:off x="7318548" y="1988840"/>
            <a:ext cx="3164173" cy="316417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 các thiết bị và cơ sở hạ tầng của khách sạn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bảo dưỡng và sửa chữa các thiết bị và cơ sở hạ tầng của khách sạn</a:t>
            </a:r>
            <a:r>
              <a:rPr lang="en-US" sz="2000" dirty="0"/>
              <a:t>:</a:t>
            </a:r>
          </a:p>
          <a:p>
            <a:pPr algn="l"/>
            <a:r>
              <a:rPr lang="vi-VN" b="0" i="0" dirty="0">
                <a:effectLst/>
                <a:latin typeface="Open Sans" panose="020B0606030504020204" pitchFamily="34" charset="0"/>
              </a:rPr>
              <a:t>Trong số đó, một số dạng tai nạn phổ biến là do sơ suất trong quá trình vận hành các máy móc và thiết bị cơ khí, điện, hoặc điều hòa không khí. Việc làm việc với các dụng cụ cắt, mài, hoặc hàn cũng có thể gây ra các tai nạn đáng tiếc nếu không tuân thủ đúng các quy trình an toàn.</a:t>
            </a:r>
          </a:p>
          <a:p>
            <a:pPr algn="l"/>
            <a:r>
              <a:rPr lang="vi-VN" b="0" i="0" dirty="0">
                <a:effectLst/>
                <a:latin typeface="Open Sans" panose="020B0606030504020204" pitchFamily="34" charset="0"/>
              </a:rPr>
              <a:t>Ngoài ra, việc làm việc ở độ cao và trong môi trường khói bụi cũng tăng nguy cơ tai nạn, bao gồm rơi từ độ cao, trượt chân, hoặc ngạt khí do hít phải khói hoặc hơi độc hại.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F94BDBD-B3E5-A579-CB94-660203A21C3C}"/>
              </a:ext>
            </a:extLst>
          </p:cNvPr>
          <p:cNvPicPr>
            <a:picLocks noChangeAspect="1"/>
          </p:cNvPicPr>
          <p:nvPr/>
        </p:nvPicPr>
        <p:blipFill>
          <a:blip r:embed="rId3"/>
          <a:stretch>
            <a:fillRect/>
          </a:stretch>
        </p:blipFill>
        <p:spPr>
          <a:xfrm>
            <a:off x="7318548" y="1988840"/>
            <a:ext cx="3164173" cy="316417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 các thiết bị và cơ sở hạ tầng của khách sạn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bảo dưỡng và sửa chữa các thiết bị và cơ sở hạ tầng của khách sạn</a:t>
            </a:r>
            <a:endParaRPr lang="en-US" b="1" i="0" dirty="0">
              <a:effectLst/>
              <a:latin typeface="Open Sans" panose="020B0606030504020204" pitchFamily="34" charset="0"/>
            </a:endParaRPr>
          </a:p>
          <a:p>
            <a:r>
              <a:rPr lang="vi-VN" i="0" dirty="0">
                <a:effectLst/>
                <a:latin typeface="Open Sans" panose="020B0606030504020204" pitchFamily="34" charset="0"/>
              </a:rPr>
              <a:t>Một trong những nguyên nhân chính là thiếu kiến thức và kỹ năng cần thiết. Khi nhân viên không đủ hiểu biết về cách vận hành và sửa chữa các thiết bị, họ có thể gặp khó khăn trong việc nhận diện và xử lý các vấn đề một cách an toàn.</a:t>
            </a:r>
          </a:p>
          <a:p>
            <a:r>
              <a:rPr lang="vi-VN" i="0" dirty="0">
                <a:effectLst/>
                <a:latin typeface="Open Sans" panose="020B0606030504020204" pitchFamily="34" charset="0"/>
              </a:rPr>
              <a:t>Sơ suất và thiếu cẩn thận cũng là nguyên nhân phổ biến gây ra tai nạn. Việc làm việc trong điều kiện áp lực thời gian hoặc quen với công việc có thể khiến nhân viên trở nên lơ đễnh và làm giảm sự tập trung, dẫn đến những sai sót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D6F949A-1E3D-EC73-897D-D63610F6AEDE}"/>
              </a:ext>
            </a:extLst>
          </p:cNvPr>
          <p:cNvPicPr>
            <a:picLocks noChangeAspect="1"/>
          </p:cNvPicPr>
          <p:nvPr/>
        </p:nvPicPr>
        <p:blipFill>
          <a:blip r:embed="rId3"/>
          <a:stretch>
            <a:fillRect/>
          </a:stretch>
        </p:blipFill>
        <p:spPr>
          <a:xfrm>
            <a:off x="7318548" y="1988840"/>
            <a:ext cx="3164173" cy="316417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 các thiết bị và cơ sở hạ tầng của khách sạn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bảo dưỡng và sửa chữa các thiết bị và cơ sở hạ tầng của khách sạn</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lao động khi bảo dưỡng và sửa chữa các thiết bị và cơ sở hạ tầng của khách sạn, việc áp dụng biện pháp phòng tránh là rất quan trọng. Một trong những biện pháp quan trọng là quan trắc môi trường lao động định kỳ.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Bằng cách này, các yếu tố môi trường như chất độc hại, áp suất, nhiệt độ, độ ẩm và ô nhiễm không khí được đo lường và kiểm soát để giảm thiểu nguy cơ tai nạn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854BF88-E87E-43E8-D010-E1D2677CC349}"/>
              </a:ext>
            </a:extLst>
          </p:cNvPr>
          <p:cNvPicPr>
            <a:picLocks noChangeAspect="1"/>
          </p:cNvPicPr>
          <p:nvPr/>
        </p:nvPicPr>
        <p:blipFill>
          <a:blip r:embed="rId3"/>
          <a:stretch>
            <a:fillRect/>
          </a:stretch>
        </p:blipFill>
        <p:spPr>
          <a:xfrm>
            <a:off x="7318548" y="1988840"/>
            <a:ext cx="3164173" cy="316417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 các thiết bị và cơ sở hạ tầng của khách sạn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bảo dưỡng và sửa chữa các thiết bị và cơ sở hạ tầng của khách sạn</a:t>
            </a:r>
            <a:r>
              <a:rPr lang="en-US" sz="2000" dirty="0"/>
              <a:t>:</a:t>
            </a:r>
          </a:p>
          <a:p>
            <a:pPr algn="l"/>
            <a:r>
              <a:rPr lang="vi-VN" b="0" i="0" dirty="0">
                <a:effectLst/>
                <a:latin typeface="Open Sans" panose="020B0606030504020204" pitchFamily="34" charset="0"/>
              </a:rPr>
              <a:t>Đào tạo an toàn: Tất cả nhân viên được yêu cầu tham gia các khóa đào tạo về an toàn lao động, bao gồm cách sử dụng đúng dụng cụ bảo hộ lao động và các biện pháp phòng ngừa tai nạn.</a:t>
            </a:r>
          </a:p>
          <a:p>
            <a:pPr algn="l"/>
            <a:r>
              <a:rPr lang="vi-VN" b="0" i="0" dirty="0">
                <a:effectLst/>
                <a:latin typeface="Open Sans" panose="020B0606030504020204" pitchFamily="34" charset="0"/>
              </a:rPr>
              <a:t>Sử dụng dụng cụ bảo hộ: Mọi nhân viên phải sử dụng đầy đủ và đúng cách các dụng cụ bảo hộ lao động như mũ bảo hiểm, găng tay, kính bảo hộ, và giày bảo hộ khi làm việc ở các khu vực có nguy cơ.</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28ABAA8-B6DC-6794-03B4-14A995BFDD16}"/>
              </a:ext>
            </a:extLst>
          </p:cNvPr>
          <p:cNvPicPr>
            <a:picLocks noChangeAspect="1"/>
          </p:cNvPicPr>
          <p:nvPr/>
        </p:nvPicPr>
        <p:blipFill>
          <a:blip r:embed="rId3"/>
          <a:stretch>
            <a:fillRect/>
          </a:stretch>
        </p:blipFill>
        <p:spPr>
          <a:xfrm>
            <a:off x="7318548" y="1988840"/>
            <a:ext cx="3164173" cy="316417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Bảo dưỡng và sửa chữa các thiết bị và cơ sở hạ tầng của khách sạn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bảo dưỡng và sửa chữa các thiết bị và cơ sở hạ tầng của khách sạn</a:t>
            </a:r>
            <a:r>
              <a:rPr lang="en-US" sz="2000" dirty="0">
                <a:solidFill>
                  <a:schemeClr val="bg1"/>
                </a:solidFill>
              </a:rPr>
              <a:t>:</a:t>
            </a:r>
          </a:p>
          <a:p>
            <a:pPr algn="l"/>
            <a:r>
              <a:rPr lang="vi-VN" b="0" i="0" dirty="0">
                <a:effectLst/>
                <a:latin typeface="Open Sans" panose="020B0606030504020204" pitchFamily="34" charset="0"/>
              </a:rPr>
              <a:t>Gọi cấp cứu: Ngay khi xảy ra tai nạn, người làm việc phải gọi cấp cứu ngay lập tức để đảm bảo việc cứu chữa được thực hiện kịp thời và hiệu quả.</a:t>
            </a:r>
          </a:p>
          <a:p>
            <a:pPr algn="l"/>
            <a:r>
              <a:rPr lang="vi-VN" b="0" i="0" dirty="0">
                <a:effectLst/>
                <a:latin typeface="Open Sans" panose="020B0606030504020204" pitchFamily="34" charset="0"/>
              </a:rPr>
              <a:t>Bảo vệ hiện trường: Trong trường hợp tai nạn làm cho hiện trường trở nên nguy hiểm, việc bảo vệ hiện trường và ngăn chặn nhân viên khác tiếp cận khu vực nguy hiểm là cực kỳ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7BFE317-4DF9-3F02-D81D-7BCC58144E2A}"/>
              </a:ext>
            </a:extLst>
          </p:cNvPr>
          <p:cNvPicPr>
            <a:picLocks noChangeAspect="1"/>
          </p:cNvPicPr>
          <p:nvPr/>
        </p:nvPicPr>
        <p:blipFill>
          <a:blip r:embed="rId3"/>
          <a:stretch>
            <a:fillRect/>
          </a:stretch>
        </p:blipFill>
        <p:spPr>
          <a:xfrm>
            <a:off x="7318548" y="1988840"/>
            <a:ext cx="3164173" cy="316417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tư vấn du lịch của khách sạn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tư vấn du lịch của khách sạn có nhiệm vụ cung cấp thông tin về điểm đến và hoạt động du lịch địa phương</a:t>
            </a:r>
          </a:p>
          <a:p>
            <a:pPr algn="l">
              <a:lnSpc>
                <a:spcPct val="120000"/>
              </a:lnSpc>
            </a:pPr>
            <a:r>
              <a:rPr lang="vi-VN" b="0" i="0" dirty="0">
                <a:effectLst/>
                <a:latin typeface="Open Sans" panose="020B0606030504020204" pitchFamily="34" charset="0"/>
              </a:rPr>
              <a:t>Vai trò của một nhân viên tư vấn du lịch, hay còn được gọi là concierge, trong một khách sạn không chỉ đơn giản là cung cấp thông tin về điểm đến và hoạt động du lịch địa phương mà còn là một phần không thể thiếu trong việc tạo ra trải nghiệm đặc biệt cho khách hàng.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của họ bao gồm việc tư vấn và đáp ứng mọi nhu cầu và mong muốn của khách hàng liên quan đến du lịch và khám phá địa phương.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F0998AB-0658-77EA-05F0-83F3BC449DB7}"/>
              </a:ext>
            </a:extLst>
          </p:cNvPr>
          <p:cNvPicPr>
            <a:picLocks noChangeAspect="1"/>
          </p:cNvPicPr>
          <p:nvPr/>
        </p:nvPicPr>
        <p:blipFill>
          <a:blip r:embed="rId3"/>
          <a:stretch>
            <a:fillRect/>
          </a:stretch>
        </p:blipFill>
        <p:spPr>
          <a:xfrm>
            <a:off x="-170283" y="4837844"/>
            <a:ext cx="2592288" cy="259228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tư vấn du lịch của khách sạn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tư vấn du lịch của khách sạn có nhiệm vụ cung cấp thông tin về điểm đến và hoạt động du lịch địa phương</a:t>
            </a:r>
          </a:p>
          <a:p>
            <a:pPr algn="l">
              <a:lnSpc>
                <a:spcPct val="120000"/>
              </a:lnSpc>
            </a:pPr>
            <a:r>
              <a:rPr lang="vi-VN" b="0" i="0" dirty="0">
                <a:effectLst/>
                <a:latin typeface="Open Sans" panose="020B0606030504020204" pitchFamily="34" charset="0"/>
              </a:rPr>
              <a:t>Tai nạn về sức khỏe: Do tính chất phải làm việc liên tục trong môi trường khách sạn, concierge có thể phải đối mặt với nguy cơ căng thẳng và mệt mỏi. Điều này có thể dẫn đến các vấn đề về sức khỏe như đau lưng, đau cổ, hoặc căng thẳng tinh thần.</a:t>
            </a:r>
          </a:p>
          <a:p>
            <a:pPr algn="l">
              <a:lnSpc>
                <a:spcPct val="120000"/>
              </a:lnSpc>
            </a:pPr>
            <a:r>
              <a:rPr lang="vi-VN" b="0" i="0" dirty="0">
                <a:effectLst/>
                <a:latin typeface="Open Sans" panose="020B0606030504020204" pitchFamily="34" charset="0"/>
              </a:rPr>
              <a:t>Tai nạn về vận động: Công việc di chuyển liên tục để phục vụ khách hàng có thể dẫn đến tai nạn về vận động như trượt ngã, té ngã khi di chuyển nhanh trên các bậc cầu thang hoặc trong các khu vực trơn trượt.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4398C3D-2381-81E7-2DA2-E86D7C14AC70}"/>
              </a:ext>
            </a:extLst>
          </p:cNvPr>
          <p:cNvPicPr>
            <a:picLocks noChangeAspect="1"/>
          </p:cNvPicPr>
          <p:nvPr/>
        </p:nvPicPr>
        <p:blipFill>
          <a:blip r:embed="rId3"/>
          <a:stretch>
            <a:fillRect/>
          </a:stretch>
        </p:blipFill>
        <p:spPr>
          <a:xfrm>
            <a:off x="-170283" y="4837844"/>
            <a:ext cx="2592288" cy="259228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tư vấn du lịch của khách sạn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tư vấn du lịch của khách sạn có nhiệm vụ cung cấp thông tin về điểm đến và hoạt động du lịch địa phương</a:t>
            </a:r>
          </a:p>
          <a:p>
            <a:pPr algn="l">
              <a:lnSpc>
                <a:spcPct val="120000"/>
              </a:lnSpc>
            </a:pPr>
            <a:r>
              <a:rPr lang="vi-VN" b="0" i="0" dirty="0">
                <a:effectLst/>
                <a:latin typeface="Open Sans" panose="020B0606030504020204" pitchFamily="34" charset="0"/>
              </a:rPr>
              <a:t>Tính chất công việc đa dạng và động: Công việc của concierge đòi hỏi phải di chuyển liên tục giữa các nhiệm vụ khác nhau như đưa đón khách hàng, tổ chức các hoạt động du lịch, và cung cấp dịch vụ tư vấn. </a:t>
            </a:r>
          </a:p>
          <a:p>
            <a:pPr algn="l">
              <a:lnSpc>
                <a:spcPct val="120000"/>
              </a:lnSpc>
            </a:pPr>
            <a:r>
              <a:rPr lang="vi-VN" b="0" i="0" dirty="0">
                <a:effectLst/>
                <a:latin typeface="Open Sans" panose="020B0606030504020204" pitchFamily="34" charset="0"/>
              </a:rPr>
              <a:t>Yêu cầu về thời gian và áp lực: Nhân viên concierge thường phải hoạt động trong một môi trường công việc có áp lực cao và yêu cầu phải hoàn thành nhiều nhiệm vụ trong thời gian ngắn.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9DE0E86-1B26-2A0E-15B4-66FE43CA3636}"/>
              </a:ext>
            </a:extLst>
          </p:cNvPr>
          <p:cNvPicPr>
            <a:picLocks noChangeAspect="1"/>
          </p:cNvPicPr>
          <p:nvPr/>
        </p:nvPicPr>
        <p:blipFill>
          <a:blip r:embed="rId3"/>
          <a:stretch>
            <a:fillRect/>
          </a:stretch>
        </p:blipFill>
        <p:spPr>
          <a:xfrm>
            <a:off x="-170283" y="4837844"/>
            <a:ext cx="2592288" cy="2592288"/>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tư vấn du lịch của khách sạn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tư vấn du lịch của khách sạn có nhiệm vụ cung cấp thông tin về điểm đến và hoạt động du lịch địa phương</a:t>
            </a:r>
          </a:p>
          <a:p>
            <a:pPr algn="l">
              <a:lnSpc>
                <a:spcPct val="120000"/>
              </a:lnSpc>
            </a:pPr>
            <a:r>
              <a:rPr lang="vi-VN" b="0" i="0" dirty="0">
                <a:effectLst/>
                <a:latin typeface="Open Sans" panose="020B0606030504020204" pitchFamily="34" charset="0"/>
              </a:rPr>
              <a:t>Đào tạo và hướng dẫn: Cung cấp đầy đủ đào tạo về an toàn lao động và hướng dẫn cho nhân viên concierge về cách nhận biết và đối phó với các tình huống nguy hiểm có thể xảy ra trong quá trình làm việc. Đảm bảo rằng mọi nhân viên đều hiểu và thực hiện các biện pháp an toàn được yêu cầu.</a:t>
            </a:r>
          </a:p>
          <a:p>
            <a:pPr algn="l">
              <a:lnSpc>
                <a:spcPct val="120000"/>
              </a:lnSpc>
            </a:pPr>
            <a:r>
              <a:rPr lang="vi-VN" b="0" i="0" dirty="0">
                <a:effectLst/>
                <a:latin typeface="Open Sans" panose="020B0606030504020204" pitchFamily="34" charset="0"/>
              </a:rPr>
              <a:t>Xây dựng môi trường làm việc an toàn: Đảm bảo rằng môi trường làm việc của concierge là an toàn bằng cách loại bỏ các nguy cơ tiềm ẩn như vấn đề về sàn nhà trơn trượt, thiếu ánh sáng hoặc hỏng hóc trong các thiết bị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661FDF6-27B5-CE9F-9A20-AC6BF5DCEB07}"/>
              </a:ext>
            </a:extLst>
          </p:cNvPr>
          <p:cNvPicPr>
            <a:picLocks noChangeAspect="1"/>
          </p:cNvPicPr>
          <p:nvPr/>
        </p:nvPicPr>
        <p:blipFill>
          <a:blip r:embed="rId3"/>
          <a:stretch>
            <a:fillRect/>
          </a:stretch>
        </p:blipFill>
        <p:spPr>
          <a:xfrm>
            <a:off x="-170283" y="4837844"/>
            <a:ext cx="2592288" cy="2592288"/>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tư vấn du lịch của khách sạn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tư vấn du lịch của khách sạn có nhiệm vụ cung cấp thông tin về điểm đến và hoạt động du lịch địa phương</a:t>
            </a:r>
          </a:p>
          <a:p>
            <a:pPr algn="l">
              <a:lnSpc>
                <a:spcPct val="120000"/>
              </a:lnSpc>
            </a:pPr>
            <a:r>
              <a:rPr lang="vi-VN" b="0" i="0" dirty="0">
                <a:effectLst/>
                <a:latin typeface="Open Sans" panose="020B0606030504020204" pitchFamily="34" charset="0"/>
              </a:rPr>
              <a:t>Đào tạo và hướng dẫn: Mọi nhân viên concierge cần được đào tạo về các quy tắc an toàn lao động và các biện pháp phòng tránh nguy hiểm liên quan đến công việc của họ. Đào tạo cần phải được cung cấp khi mới vào làm việc và định kỳ để đảm bảo sự hiểu biết và tuân thủ đúng đắn.</a:t>
            </a:r>
          </a:p>
          <a:p>
            <a:pPr algn="l">
              <a:lnSpc>
                <a:spcPct val="120000"/>
              </a:lnSpc>
            </a:pPr>
            <a:r>
              <a:rPr lang="vi-VN" b="0" i="0" dirty="0">
                <a:effectLst/>
                <a:latin typeface="Open Sans" panose="020B0606030504020204" pitchFamily="34" charset="0"/>
              </a:rPr>
              <a:t>Sử dụng trang thiết bị bảo vệ: Cung cấp và yêu cầu nhân viên concierge sử dụng các trang thiết bị bảo vệ cá nhân như giày an toàn, mũ bảo hiểm, găng tay và dây an toàn khi cần thiết trong các tình huống làm việc có nguy cơ.</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956C231-B614-48B3-D5B7-87D9407C4352}"/>
              </a:ext>
            </a:extLst>
          </p:cNvPr>
          <p:cNvPicPr>
            <a:picLocks noChangeAspect="1"/>
          </p:cNvPicPr>
          <p:nvPr/>
        </p:nvPicPr>
        <p:blipFill>
          <a:blip r:embed="rId3"/>
          <a:stretch>
            <a:fillRect/>
          </a:stretch>
        </p:blipFill>
        <p:spPr>
          <a:xfrm>
            <a:off x="-170283" y="4837844"/>
            <a:ext cx="2592288" cy="2592288"/>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Nhân viên tư vấn du lịch của khách sạn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tư vấn du lịch của khách sạn có nhiệm vụ cung cấp thông tin về điểm đến và hoạt động du lịch địa phương</a:t>
            </a:r>
          </a:p>
          <a:p>
            <a:pPr algn="l">
              <a:lnSpc>
                <a:spcPct val="120000"/>
              </a:lnSpc>
            </a:pPr>
            <a:r>
              <a:rPr lang="vi-VN" b="0" i="0" dirty="0">
                <a:effectLst/>
                <a:latin typeface="Open Sans" panose="020B0606030504020204" pitchFamily="34" charset="0"/>
              </a:rPr>
              <a:t>Kiểm tra tình trạng an toàn: Đầu tiên, cần kiểm tra ngay lập tức tình trạng an toàn của nhân viên và bất kỳ khách hàng nào liên quan đến tai nạn. Đảm bảo rằng mọi người đều được cứu hộ và nhận được sự chăm sóc y tế khi cần thiết.</a:t>
            </a:r>
          </a:p>
          <a:p>
            <a:pPr algn="l">
              <a:lnSpc>
                <a:spcPct val="120000"/>
              </a:lnSpc>
            </a:pPr>
            <a:r>
              <a:rPr lang="vi-VN" b="0" i="0" dirty="0">
                <a:effectLst/>
                <a:latin typeface="Open Sans" panose="020B0606030504020204" pitchFamily="34" charset="0"/>
              </a:rPr>
              <a:t>Bảo vệ hiện trường tai nạn: Đặt biển báo và tạo ra một vùng an toàn xung quanh hiện trường tai nạn để ngăn chặn sự xâm nhập và giảm thiểu nguy cơ tai nạn tiếp theo.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F886674-737E-8C07-1482-FE852E1172C3}"/>
              </a:ext>
            </a:extLst>
          </p:cNvPr>
          <p:cNvPicPr>
            <a:picLocks noChangeAspect="1"/>
          </p:cNvPicPr>
          <p:nvPr/>
        </p:nvPicPr>
        <p:blipFill>
          <a:blip r:embed="rId3"/>
          <a:stretch>
            <a:fillRect/>
          </a:stretch>
        </p:blipFill>
        <p:spPr>
          <a:xfrm>
            <a:off x="-170283" y="4837844"/>
            <a:ext cx="2592288" cy="2592288"/>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phục</a:t>
            </a:r>
            <a:r>
              <a:rPr lang="en-US" sz="3600" b="1" dirty="0">
                <a:latin typeface="UTM Aptima" panose="02040603050506020204" pitchFamily="18" charset="0"/>
              </a:rPr>
              <a:t> </a:t>
            </a:r>
            <a:r>
              <a:rPr lang="en-US" sz="3600" b="1" dirty="0" err="1">
                <a:latin typeface="UTM Aptima" panose="02040603050506020204" pitchFamily="18" charset="0"/>
              </a:rPr>
              <a:t>vụ</a:t>
            </a:r>
            <a:r>
              <a:rPr lang="en-US" sz="3600" b="1" dirty="0">
                <a:latin typeface="UTM Aptima" panose="02040603050506020204" pitchFamily="18" charset="0"/>
              </a:rPr>
              <a:t> </a:t>
            </a:r>
            <a:r>
              <a:rPr lang="en-US" sz="3600" b="1" dirty="0" err="1">
                <a:latin typeface="UTM Aptima" panose="02040603050506020204" pitchFamily="18" charset="0"/>
              </a:rPr>
              <a:t>thức</a:t>
            </a:r>
            <a:r>
              <a:rPr lang="en-US" sz="3600" b="1" dirty="0">
                <a:latin typeface="UTM Aptima" panose="02040603050506020204" pitchFamily="18" charset="0"/>
              </a:rPr>
              <a:t> </a:t>
            </a:r>
            <a:r>
              <a:rPr lang="en-US" sz="3600" b="1" dirty="0" err="1">
                <a:latin typeface="UTM Aptima" panose="02040603050506020204" pitchFamily="18" charset="0"/>
              </a:rPr>
              <a:t>ăn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hàng</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sạn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sz="2000" b="1" i="0" dirty="0" err="1">
                <a:solidFill>
                  <a:srgbClr val="090E1D"/>
                </a:solidFill>
                <a:effectLst/>
                <a:latin typeface="Open Sans" panose="020B0606030504020204" pitchFamily="34" charset="0"/>
              </a:rPr>
              <a:t>Đặc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điểm</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công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việc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phục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vụ</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thức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sạn</a:t>
            </a:r>
            <a:r>
              <a:rPr lang="en-US" sz="2400" dirty="0"/>
              <a:t>:</a:t>
            </a:r>
          </a:p>
          <a:p>
            <a:pPr algn="l"/>
            <a:r>
              <a:rPr lang="vi-VN" b="0" i="0" dirty="0">
                <a:solidFill>
                  <a:srgbClr val="4C4F5A"/>
                </a:solidFill>
                <a:effectLst/>
                <a:latin typeface="Open Sans" panose="020B0606030504020204" pitchFamily="34" charset="0"/>
              </a:rPr>
              <a:t>Trong ngành dịch vụ khách sạn, công việc phục vụ thức ăn cho khách hàng đóng vai trò quan trọng trong việc tạo ra trải nghiệm tốt nhất cho khách.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Công việc này không chỉ đơn thuần là việc đưa thức ăn đến bàn và dọn dẹp sau khi khách đã hoàn thành bữa ăn, mà còn bao gồm nhiều khía cạnh khác nhau.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phục</a:t>
            </a:r>
            <a:r>
              <a:rPr lang="en-US" sz="3600" b="1" dirty="0">
                <a:latin typeface="UTM Aptima" panose="02040603050506020204" pitchFamily="18" charset="0"/>
              </a:rPr>
              <a:t> </a:t>
            </a:r>
            <a:r>
              <a:rPr lang="en-US" sz="3600" b="1" dirty="0" err="1">
                <a:latin typeface="UTM Aptima" panose="02040603050506020204" pitchFamily="18" charset="0"/>
              </a:rPr>
              <a:t>vụ</a:t>
            </a:r>
            <a:r>
              <a:rPr lang="en-US" sz="3600" b="1" dirty="0">
                <a:latin typeface="UTM Aptima" panose="02040603050506020204" pitchFamily="18" charset="0"/>
              </a:rPr>
              <a:t> </a:t>
            </a:r>
            <a:r>
              <a:rPr lang="en-US" sz="3600" b="1" dirty="0" err="1">
                <a:latin typeface="UTM Aptima" panose="02040603050506020204" pitchFamily="18" charset="0"/>
              </a:rPr>
              <a:t>thức</a:t>
            </a:r>
            <a:r>
              <a:rPr lang="en-US" sz="3600" b="1" dirty="0">
                <a:latin typeface="UTM Aptima" panose="02040603050506020204" pitchFamily="18" charset="0"/>
              </a:rPr>
              <a:t> </a:t>
            </a:r>
            <a:r>
              <a:rPr lang="en-US" sz="3600" b="1" dirty="0" err="1">
                <a:latin typeface="UTM Aptima" panose="02040603050506020204" pitchFamily="18" charset="0"/>
              </a:rPr>
              <a:t>ăn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hàng</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sạn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sz="2000" b="1" i="0" dirty="0" err="1">
                <a:solidFill>
                  <a:srgbClr val="090E1D"/>
                </a:solidFill>
                <a:effectLst/>
                <a:latin typeface="Open Sans" panose="020B0606030504020204" pitchFamily="34" charset="0"/>
              </a:rPr>
              <a:t>Các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dạng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quá</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phục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vụ</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thức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sạn</a:t>
            </a:r>
            <a:r>
              <a:rPr lang="en-US" sz="2400" dirty="0"/>
              <a:t>:</a:t>
            </a:r>
          </a:p>
          <a:p>
            <a:pPr algn="l"/>
            <a:r>
              <a:rPr lang="vi-VN" b="0" i="0" dirty="0">
                <a:solidFill>
                  <a:srgbClr val="4C4F5A"/>
                </a:solidFill>
                <a:effectLst/>
                <a:latin typeface="Open Sans" panose="020B0606030504020204" pitchFamily="34" charset="0"/>
              </a:rPr>
              <a:t>Trong quá trình phục vụ thức ăn cho khách hàng trong khách sạn, có một số dạng tai nạn lao động mà nhân viên có thể gặp phải. Một trong những tai nạn phổ biến nhất là té ngã khi mang thức ăn từ nhà bếp đến bàn của khách.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có thể xảy ra do sàn nhà trơn trượt hoặc vật dụng trên đường đi. Việc cầm nhiều món ăn cùng một lúc cũng có thể làm tăng nguy cơ tai nạn này.</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phục</a:t>
            </a:r>
            <a:r>
              <a:rPr lang="en-US" sz="3600" b="1" dirty="0">
                <a:latin typeface="UTM Aptima" panose="02040603050506020204" pitchFamily="18" charset="0"/>
              </a:rPr>
              <a:t> </a:t>
            </a:r>
            <a:r>
              <a:rPr lang="en-US" sz="3600" b="1" dirty="0" err="1">
                <a:latin typeface="UTM Aptima" panose="02040603050506020204" pitchFamily="18" charset="0"/>
              </a:rPr>
              <a:t>vụ</a:t>
            </a:r>
            <a:r>
              <a:rPr lang="en-US" sz="3600" b="1" dirty="0">
                <a:latin typeface="UTM Aptima" panose="02040603050506020204" pitchFamily="18" charset="0"/>
              </a:rPr>
              <a:t> </a:t>
            </a:r>
            <a:r>
              <a:rPr lang="en-US" sz="3600" b="1" dirty="0" err="1">
                <a:latin typeface="UTM Aptima" panose="02040603050506020204" pitchFamily="18" charset="0"/>
              </a:rPr>
              <a:t>thức</a:t>
            </a:r>
            <a:r>
              <a:rPr lang="en-US" sz="3600" b="1" dirty="0">
                <a:latin typeface="UTM Aptima" panose="02040603050506020204" pitchFamily="18" charset="0"/>
              </a:rPr>
              <a:t> </a:t>
            </a:r>
            <a:r>
              <a:rPr lang="en-US" sz="3600" b="1" dirty="0" err="1">
                <a:latin typeface="UTM Aptima" panose="02040603050506020204" pitchFamily="18" charset="0"/>
              </a:rPr>
              <a:t>ăn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hàng</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sạn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sz="2000" b="1" i="0" dirty="0" err="1">
                <a:solidFill>
                  <a:srgbClr val="090E1D"/>
                </a:solidFill>
                <a:effectLst/>
                <a:latin typeface="Open Sans" panose="020B0606030504020204" pitchFamily="34" charset="0"/>
              </a:rPr>
              <a:t>Nguyên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nhân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gây</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ra</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phục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vụ</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thức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sạn</a:t>
            </a:r>
            <a:r>
              <a:rPr lang="en-US" sz="2400" dirty="0"/>
              <a:t>:</a:t>
            </a:r>
          </a:p>
          <a:p>
            <a:pPr algn="l"/>
            <a:r>
              <a:rPr lang="vi-VN" b="0" i="0" dirty="0">
                <a:solidFill>
                  <a:srgbClr val="4C4F5A"/>
                </a:solidFill>
                <a:effectLst/>
                <a:latin typeface="Open Sans" panose="020B0606030504020204" pitchFamily="34" charset="0"/>
              </a:rPr>
              <a:t>Có nhiều nguyên nhân gây ra tai nạn lao động khi phục vụ thức ăn cho khách hàng trong khách sạn. Một trong số đó là môi trường làm việc không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Đôi khi, nhà hàng hoặc khu vực bếp của khách sạn có thể trở nên đông đúc và hỗn loạn, tạo điều kiện không thuận lợi cho việc di chuyển và làm việc an toàn. Ngoài ra, thiếu ánh sáng, sàn trơn trượt, hoặc vật dụng rải rác trên đường đi cũng làm tăng nguy cơ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phục</a:t>
            </a:r>
            <a:r>
              <a:rPr lang="en-US" sz="3600" b="1" dirty="0">
                <a:latin typeface="UTM Aptima" panose="02040603050506020204" pitchFamily="18" charset="0"/>
              </a:rPr>
              <a:t> </a:t>
            </a:r>
            <a:r>
              <a:rPr lang="en-US" sz="3600" b="1" dirty="0" err="1">
                <a:latin typeface="UTM Aptima" panose="02040603050506020204" pitchFamily="18" charset="0"/>
              </a:rPr>
              <a:t>vụ</a:t>
            </a:r>
            <a:r>
              <a:rPr lang="en-US" sz="3600" b="1" dirty="0">
                <a:latin typeface="UTM Aptima" panose="02040603050506020204" pitchFamily="18" charset="0"/>
              </a:rPr>
              <a:t> </a:t>
            </a:r>
            <a:r>
              <a:rPr lang="en-US" sz="3600" b="1" dirty="0" err="1">
                <a:latin typeface="UTM Aptima" panose="02040603050506020204" pitchFamily="18" charset="0"/>
              </a:rPr>
              <a:t>thức</a:t>
            </a:r>
            <a:r>
              <a:rPr lang="en-US" sz="3600" b="1" dirty="0">
                <a:latin typeface="UTM Aptima" panose="02040603050506020204" pitchFamily="18" charset="0"/>
              </a:rPr>
              <a:t> </a:t>
            </a:r>
            <a:r>
              <a:rPr lang="en-US" sz="3600" b="1" dirty="0" err="1">
                <a:latin typeface="UTM Aptima" panose="02040603050506020204" pitchFamily="18" charset="0"/>
              </a:rPr>
              <a:t>ăn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hàng</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sạn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sz="2000" b="1" i="0" dirty="0" err="1">
                <a:solidFill>
                  <a:srgbClr val="090E1D"/>
                </a:solidFill>
                <a:effectLst/>
                <a:latin typeface="Open Sans" panose="020B0606030504020204" pitchFamily="34" charset="0"/>
              </a:rPr>
              <a:t>Biện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pháp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phòng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tránh</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phục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vụ</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thức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sạn</a:t>
            </a:r>
            <a:r>
              <a:rPr lang="en-US" sz="2400" dirty="0"/>
              <a:t>:</a:t>
            </a:r>
          </a:p>
          <a:p>
            <a:pPr algn="l"/>
            <a:r>
              <a:rPr lang="vi-VN" b="0" i="0" dirty="0">
                <a:solidFill>
                  <a:srgbClr val="4C4F5A"/>
                </a:solidFill>
                <a:effectLst/>
                <a:latin typeface="Open Sans" panose="020B0606030504020204" pitchFamily="34" charset="0"/>
              </a:rPr>
              <a:t>Để phòng tránh tai nạn lao động khi phục vụ thức ăn cho khách hàng trong khách sạn, có một số biện pháp có thể được thực hiện. Đầu tiên là cải thiện môi trường làm việc bằng cách duy trì sạch sẽ và gọn gàng.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Đảm bảo rằng các khu vực làm việc như nhà bếp và khu vực phục vụ được dọn dẹp thường xuyên và loại bỏ các vật dụng trên đường đi có thể gây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phục</a:t>
            </a:r>
            <a:r>
              <a:rPr lang="en-US" sz="3600" b="1" dirty="0">
                <a:latin typeface="UTM Aptima" panose="02040603050506020204" pitchFamily="18" charset="0"/>
              </a:rPr>
              <a:t> </a:t>
            </a:r>
            <a:r>
              <a:rPr lang="en-US" sz="3600" b="1" dirty="0" err="1">
                <a:latin typeface="UTM Aptima" panose="02040603050506020204" pitchFamily="18" charset="0"/>
              </a:rPr>
              <a:t>vụ</a:t>
            </a:r>
            <a:r>
              <a:rPr lang="en-US" sz="3600" b="1" dirty="0">
                <a:latin typeface="UTM Aptima" panose="02040603050506020204" pitchFamily="18" charset="0"/>
              </a:rPr>
              <a:t> </a:t>
            </a:r>
            <a:r>
              <a:rPr lang="en-US" sz="3600" b="1" dirty="0" err="1">
                <a:latin typeface="UTM Aptima" panose="02040603050506020204" pitchFamily="18" charset="0"/>
              </a:rPr>
              <a:t>thức</a:t>
            </a:r>
            <a:r>
              <a:rPr lang="en-US" sz="3600" b="1" dirty="0">
                <a:latin typeface="UTM Aptima" panose="02040603050506020204" pitchFamily="18" charset="0"/>
              </a:rPr>
              <a:t> </a:t>
            </a:r>
            <a:r>
              <a:rPr lang="en-US" sz="3600" b="1" dirty="0" err="1">
                <a:latin typeface="UTM Aptima" panose="02040603050506020204" pitchFamily="18" charset="0"/>
              </a:rPr>
              <a:t>ăn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hàng</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sạn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Quy </a:t>
            </a:r>
            <a:r>
              <a:rPr lang="en-US" sz="2000" b="1" i="0" dirty="0" err="1">
                <a:solidFill>
                  <a:srgbClr val="090E1D"/>
                </a:solidFill>
                <a:effectLst/>
                <a:latin typeface="Open Sans" panose="020B0606030504020204" pitchFamily="34" charset="0"/>
              </a:rPr>
              <a:t>định</a:t>
            </a:r>
            <a:r>
              <a:rPr lang="en-US" sz="2000" b="1" i="0" dirty="0">
                <a:solidFill>
                  <a:srgbClr val="090E1D"/>
                </a:solidFill>
                <a:effectLst/>
                <a:latin typeface="Open Sans" panose="020B0606030504020204" pitchFamily="34" charset="0"/>
              </a:rPr>
              <a:t> an </a:t>
            </a:r>
            <a:r>
              <a:rPr lang="en-US" sz="2000" b="1" i="0" dirty="0" err="1">
                <a:solidFill>
                  <a:srgbClr val="090E1D"/>
                </a:solidFill>
                <a:effectLst/>
                <a:latin typeface="Open Sans" panose="020B0606030504020204" pitchFamily="34" charset="0"/>
              </a:rPr>
              <a:t>toàn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phục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vụ</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thức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sạn</a:t>
            </a:r>
            <a:r>
              <a:rPr lang="en-US" sz="2400" dirty="0"/>
              <a:t>:</a:t>
            </a:r>
          </a:p>
          <a:p>
            <a:pPr algn="l"/>
            <a:r>
              <a:rPr lang="vi-VN" b="0" i="0" dirty="0">
                <a:solidFill>
                  <a:srgbClr val="4C4F5A"/>
                </a:solidFill>
                <a:effectLst/>
                <a:latin typeface="Open Sans" panose="020B0606030504020204" pitchFamily="34" charset="0"/>
              </a:rPr>
              <a:t>Để đảm bảo an toàn lao động khi phục vụ thức ăn cho khách hàng trong khách sạn, các quy định cụ thể thường được thiết lập và thực thi. Đầu tiên, nhân viên thường được yêu cầu tuân thủ các quy tắc về vệ sinh cá nhân và trang phục.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việc đeo trang phục làm việc phù hợp, giày an toàn để tránh trơn trượt, và giữ gọn gàng kiểu tóc để tránh rủi ro từ lửa hoặc các thiết bị khác trong nhà bếp.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Nhân</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a:t>
            </a:r>
            <a:r>
              <a:rPr lang="en-US" sz="3600" b="1" dirty="0" err="1">
                <a:latin typeface="UTM Aptima" panose="02040603050506020204" pitchFamily="18" charset="0"/>
              </a:rPr>
              <a:t>phục</a:t>
            </a:r>
            <a:r>
              <a:rPr lang="en-US" sz="3600" b="1" dirty="0">
                <a:latin typeface="UTM Aptima" panose="02040603050506020204" pitchFamily="18" charset="0"/>
              </a:rPr>
              <a:t> </a:t>
            </a:r>
            <a:r>
              <a:rPr lang="en-US" sz="3600" b="1" dirty="0" err="1">
                <a:latin typeface="UTM Aptima" panose="02040603050506020204" pitchFamily="18" charset="0"/>
              </a:rPr>
              <a:t>vụ</a:t>
            </a:r>
            <a:r>
              <a:rPr lang="en-US" sz="3600" b="1" dirty="0">
                <a:latin typeface="UTM Aptima" panose="02040603050506020204" pitchFamily="18" charset="0"/>
              </a:rPr>
              <a:t> </a:t>
            </a:r>
            <a:r>
              <a:rPr lang="en-US" sz="3600" b="1" dirty="0" err="1">
                <a:latin typeface="UTM Aptima" panose="02040603050506020204" pitchFamily="18" charset="0"/>
              </a:rPr>
              <a:t>thức</a:t>
            </a:r>
            <a:r>
              <a:rPr lang="en-US" sz="3600" b="1" dirty="0">
                <a:latin typeface="UTM Aptima" panose="02040603050506020204" pitchFamily="18" charset="0"/>
              </a:rPr>
              <a:t> </a:t>
            </a:r>
            <a:r>
              <a:rPr lang="en-US" sz="3600" b="1" dirty="0" err="1">
                <a:latin typeface="UTM Aptima" panose="02040603050506020204" pitchFamily="18" charset="0"/>
              </a:rPr>
              <a:t>ăn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hàng</a:t>
            </a:r>
            <a:r>
              <a:rPr lang="en-US" sz="3600" b="1" dirty="0">
                <a:latin typeface="UTM Aptima" panose="02040603050506020204" pitchFamily="18" charset="0"/>
              </a:rPr>
              <a:t> </a:t>
            </a:r>
            <a:r>
              <a:rPr lang="en-US" sz="3600" b="1" dirty="0" err="1">
                <a:latin typeface="UTM Aptima" panose="02040603050506020204" pitchFamily="18" charset="0"/>
              </a:rPr>
              <a:t>trong</a:t>
            </a:r>
            <a:r>
              <a:rPr lang="en-US" sz="3600" b="1" dirty="0">
                <a:latin typeface="UTM Aptima" panose="02040603050506020204" pitchFamily="18" charset="0"/>
              </a:rPr>
              <a:t> </a:t>
            </a:r>
            <a:r>
              <a:rPr lang="en-US" sz="3600" b="1" dirty="0" err="1">
                <a:latin typeface="UTM Aptima" panose="02040603050506020204" pitchFamily="18" charset="0"/>
              </a:rPr>
              <a:t>khách</a:t>
            </a:r>
            <a:r>
              <a:rPr lang="en-US" sz="3600" b="1" dirty="0">
                <a:latin typeface="UTM Aptima" panose="02040603050506020204" pitchFamily="18" charset="0"/>
              </a:rPr>
              <a:t> </a:t>
            </a:r>
            <a:r>
              <a:rPr lang="en-US" sz="3600" b="1" dirty="0" err="1">
                <a:latin typeface="UTM Aptima" panose="02040603050506020204" pitchFamily="18" charset="0"/>
              </a:rPr>
              <a:t>sạn</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sz="2000" b="1" i="0" dirty="0" err="1">
                <a:solidFill>
                  <a:srgbClr val="090E1D"/>
                </a:solidFill>
                <a:effectLst/>
                <a:latin typeface="Open Sans" panose="020B0606030504020204" pitchFamily="34" charset="0"/>
              </a:rPr>
              <a:t>Xử</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lý</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tình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huống</a:t>
            </a:r>
            <a:r>
              <a:rPr lang="en-US" sz="2000" b="1" i="0" dirty="0">
                <a:solidFill>
                  <a:srgbClr val="090E1D"/>
                </a:solidFill>
                <a:effectLst/>
                <a:latin typeface="Open Sans" panose="020B0606030504020204" pitchFamily="34" charset="0"/>
              </a:rPr>
              <a:t> tai </a:t>
            </a:r>
            <a:r>
              <a:rPr lang="en-US" sz="2000" b="1" i="0" dirty="0" err="1">
                <a:solidFill>
                  <a:srgbClr val="090E1D"/>
                </a:solidFill>
                <a:effectLst/>
                <a:latin typeface="Open Sans" panose="020B0606030504020204" pitchFamily="34" charset="0"/>
              </a:rPr>
              <a:t>nạn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lao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động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khẩn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cấp</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khi</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phục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vụ</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thức</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ăn</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cho</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hàng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trong</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khách</a:t>
            </a:r>
            <a:r>
              <a:rPr lang="en-US" sz="2000" b="1" i="0" dirty="0">
                <a:solidFill>
                  <a:srgbClr val="090E1D"/>
                </a:solidFill>
                <a:effectLst/>
                <a:latin typeface="Open Sans" panose="020B0606030504020204" pitchFamily="34" charset="0"/>
              </a:rPr>
              <a:t> </a:t>
            </a:r>
            <a:r>
              <a:rPr lang="en-US" sz="2000" b="1" i="0" dirty="0" err="1">
                <a:solidFill>
                  <a:srgbClr val="090E1D"/>
                </a:solidFill>
                <a:effectLst/>
                <a:latin typeface="Open Sans" panose="020B0606030504020204" pitchFamily="34" charset="0"/>
              </a:rPr>
              <a:t>sạn</a:t>
            </a:r>
            <a:r>
              <a:rPr lang="en-US" sz="2400" dirty="0"/>
              <a:t>:</a:t>
            </a:r>
          </a:p>
          <a:p>
            <a:pPr algn="l"/>
            <a:r>
              <a:rPr lang="vi-VN" b="0" i="0" dirty="0">
                <a:solidFill>
                  <a:srgbClr val="4C4F5A"/>
                </a:solidFill>
                <a:effectLst/>
                <a:latin typeface="Open Sans" panose="020B0606030504020204" pitchFamily="34" charset="0"/>
              </a:rPr>
              <a:t>Trong trường hợp xảy ra tai nạn lao động khi phục vụ thức ăn cho khách hàng trong khách sạn, việc xử lý tình huống khẩn cấp là rất quan trọng để đảm bảo an toàn cho tất cả mọi người.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và quan trọng nhất là đảm bảo an toàn của người bị tai nạn. Ngay khi tai nạn xảy ra, việc cung cấp sơ cứu ngay lập tức là rất quan trọng.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198</TotalTime>
  <Words>3438</Words>
  <Application>Microsoft Office PowerPoint</Application>
  <PresentationFormat>Custom</PresentationFormat>
  <Paragraphs>125</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NGÀNH KHÁCH SẠN</vt:lpstr>
      <vt:lpstr>Một số vụ tai nạn trong khách sạn</vt:lpstr>
      <vt:lpstr>Tóm tắt bài học</vt:lpstr>
      <vt:lpstr>Nhân viên buồng phòng trong khách sạn</vt:lpstr>
      <vt:lpstr>Nhân viên buồng phòng trong khách sạn</vt:lpstr>
      <vt:lpstr>Nhân viên buồng phòng trong khách sạn</vt:lpstr>
      <vt:lpstr>Nhân viên buồng phòng trong khách sạn</vt:lpstr>
      <vt:lpstr>Nhân viên buồng phòng trong khách sạn</vt:lpstr>
      <vt:lpstr>Nhân viên buồng phòng trong khách sạn</vt:lpstr>
      <vt:lpstr>Bảo dưỡng và sửa chữa các thiết bị và cơ sở hạ tầng của khách sạn</vt:lpstr>
      <vt:lpstr>Bảo dưỡng và sửa chữa các thiết bị và cơ sở hạ tầng của khách sạn</vt:lpstr>
      <vt:lpstr>Bảo dưỡng và sửa chữa các thiết bị và cơ sở hạ tầng của khách sạn</vt:lpstr>
      <vt:lpstr>Bảo dưỡng và sửa chữa các thiết bị và cơ sở hạ tầng của khách sạn</vt:lpstr>
      <vt:lpstr>Bảo dưỡng và sửa chữa các thiết bị và cơ sở hạ tầng của khách sạn</vt:lpstr>
      <vt:lpstr>Bảo dưỡng và sửa chữa các thiết bị và cơ sở hạ tầng của khách sạn</vt:lpstr>
      <vt:lpstr>Nhân viên tư vấn du lịch của khách sạn</vt:lpstr>
      <vt:lpstr>Nhân viên tư vấn du lịch của khách sạn</vt:lpstr>
      <vt:lpstr>Nhân viên tư vấn du lịch của khách sạn</vt:lpstr>
      <vt:lpstr>Nhân viên tư vấn du lịch của khách sạn</vt:lpstr>
      <vt:lpstr>Nhân viên tư vấn du lịch của khách sạn</vt:lpstr>
      <vt:lpstr>Nhân viên tư vấn du lịch của khách sạn</vt:lpstr>
      <vt:lpstr>Nhân viên phục vụ thức ăn cho khách hàng trong khách sạn</vt:lpstr>
      <vt:lpstr>Nhân viên phục vụ thức ăn cho khách hàng trong khách sạn</vt:lpstr>
      <vt:lpstr>Nhân viên phục vụ thức ăn cho khách hàng trong khách sạn</vt:lpstr>
      <vt:lpstr>Nhân viên phục vụ thức ăn cho khách hàng trong khách sạn</vt:lpstr>
      <vt:lpstr>Nhân viên phục vụ thức ăn cho khách hàng trong khách sạn</vt:lpstr>
      <vt:lpstr>Nhân viên phục vụ thức ăn cho khách hàng trong khách sạn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2024-05-08T14:31:34Z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