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4"/>
  </p:sldMasterIdLst>
  <p:notesMasterIdLst>
    <p:notesMasterId r:id="rId34"/>
  </p:notesMasterIdLst>
  <p:handoutMasterIdLst>
    <p:handoutMasterId r:id="rId35"/>
  </p:handoutMasterIdLst>
  <p:sldIdLst>
    <p:sldId id="281" r:id="rId5"/>
    <p:sldId id="259" r:id="rId6"/>
    <p:sldId id="287" r:id="rId7"/>
    <p:sldId id="289" r:id="rId8"/>
    <p:sldId id="324" r:id="rId9"/>
    <p:sldId id="272" r:id="rId10"/>
    <p:sldId id="327" r:id="rId11"/>
    <p:sldId id="328" r:id="rId12"/>
    <p:sldId id="331" r:id="rId13"/>
    <p:sldId id="288" r:id="rId14"/>
    <p:sldId id="332" r:id="rId15"/>
    <p:sldId id="339" r:id="rId16"/>
    <p:sldId id="338" r:id="rId17"/>
    <p:sldId id="283" r:id="rId18"/>
    <p:sldId id="345" r:id="rId19"/>
    <p:sldId id="346" r:id="rId20"/>
    <p:sldId id="347" r:id="rId21"/>
    <p:sldId id="348" r:id="rId22"/>
    <p:sldId id="349" r:id="rId23"/>
    <p:sldId id="350" r:id="rId24"/>
    <p:sldId id="351" r:id="rId25"/>
    <p:sldId id="352" r:id="rId26"/>
    <p:sldId id="353" r:id="rId27"/>
    <p:sldId id="354" r:id="rId28"/>
    <p:sldId id="355" r:id="rId29"/>
    <p:sldId id="356" r:id="rId30"/>
    <p:sldId id="357" r:id="rId31"/>
    <p:sldId id="358" r:id="rId32"/>
    <p:sldId id="285" r:id="rId33"/>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52" userDrawn="1">
          <p15:clr>
            <a:srgbClr val="A4A3A4"/>
          </p15:clr>
        </p15:guide>
        <p15:guide id="2" pos="383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726" autoAdjust="0"/>
    <p:restoredTop sz="93725" autoAdjust="0"/>
  </p:normalViewPr>
  <p:slideViewPr>
    <p:cSldViewPr showGuides="1">
      <p:cViewPr varScale="1">
        <p:scale>
          <a:sx n="111" d="100"/>
          <a:sy n="111" d="100"/>
        </p:scale>
        <p:origin x="1260" y="-1050"/>
      </p:cViewPr>
      <p:guideLst>
        <p:guide orient="horz" pos="1152"/>
        <p:guide pos="3839"/>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420"/>
    </p:cViewPr>
  </p:sorterViewPr>
  <p:notesViewPr>
    <p:cSldViewPr>
      <p:cViewPr varScale="1">
        <p:scale>
          <a:sx n="79" d="100"/>
          <a:sy n="79" d="100"/>
        </p:scale>
        <p:origin x="164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bleStyles" Target="tableStyles.xml"/><Relationship Id="rId21" Type="http://schemas.openxmlformats.org/officeDocument/2006/relationships/slide" Target="slides/slide17.xml"/><Relationship Id="rId34"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handoutMaster" Target="handoutMasters/handoutMaster1.xml"/><Relationship Id="rId8" Type="http://schemas.openxmlformats.org/officeDocument/2006/relationships/slide" Target="slides/slide4.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4/24/2024</a:t>
            </a:fld>
            <a:endParaRPr dirty="0">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4/24/2024</a:t>
            </a:fld>
            <a:endParaRPr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a:t>
            </a:fld>
            <a:endParaRPr lang="en-US" dirty="0"/>
          </a:p>
        </p:txBody>
      </p:sp>
    </p:spTree>
    <p:extLst>
      <p:ext uri="{BB962C8B-B14F-4D97-AF65-F5344CB8AC3E}">
        <p14:creationId xmlns:p14="http://schemas.microsoft.com/office/powerpoint/2010/main" val="200869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a:pPr/>
              <a:t>2</a:t>
            </a:fld>
            <a:endParaRPr lang="en-US" dirty="0"/>
          </a:p>
        </p:txBody>
      </p:sp>
    </p:spTree>
    <p:extLst>
      <p:ext uri="{BB962C8B-B14F-4D97-AF65-F5344CB8AC3E}">
        <p14:creationId xmlns:p14="http://schemas.microsoft.com/office/powerpoint/2010/main" val="2562690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12</a:t>
            </a:fld>
            <a:endParaRPr lang="en-US" dirty="0"/>
          </a:p>
        </p:txBody>
      </p:sp>
    </p:spTree>
    <p:extLst>
      <p:ext uri="{BB962C8B-B14F-4D97-AF65-F5344CB8AC3E}">
        <p14:creationId xmlns:p14="http://schemas.microsoft.com/office/powerpoint/2010/main" val="37051119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13</a:t>
            </a:fld>
            <a:endParaRPr lang="en-US" dirty="0"/>
          </a:p>
        </p:txBody>
      </p:sp>
    </p:spTree>
    <p:extLst>
      <p:ext uri="{BB962C8B-B14F-4D97-AF65-F5344CB8AC3E}">
        <p14:creationId xmlns:p14="http://schemas.microsoft.com/office/powerpoint/2010/main" val="28205288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14</a:t>
            </a:fld>
            <a:endParaRPr lang="en-US" dirty="0"/>
          </a:p>
        </p:txBody>
      </p:sp>
    </p:spTree>
    <p:extLst>
      <p:ext uri="{BB962C8B-B14F-4D97-AF65-F5344CB8AC3E}">
        <p14:creationId xmlns:p14="http://schemas.microsoft.com/office/powerpoint/2010/main" val="25285469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15</a:t>
            </a:fld>
            <a:endParaRPr lang="en-US" dirty="0"/>
          </a:p>
        </p:txBody>
      </p:sp>
    </p:spTree>
    <p:extLst>
      <p:ext uri="{BB962C8B-B14F-4D97-AF65-F5344CB8AC3E}">
        <p14:creationId xmlns:p14="http://schemas.microsoft.com/office/powerpoint/2010/main" val="5096224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16</a:t>
            </a:fld>
            <a:endParaRPr lang="en-US" dirty="0"/>
          </a:p>
        </p:txBody>
      </p:sp>
    </p:spTree>
    <p:extLst>
      <p:ext uri="{BB962C8B-B14F-4D97-AF65-F5344CB8AC3E}">
        <p14:creationId xmlns:p14="http://schemas.microsoft.com/office/powerpoint/2010/main" val="32117009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17</a:t>
            </a:fld>
            <a:endParaRPr lang="en-US" dirty="0"/>
          </a:p>
        </p:txBody>
      </p:sp>
    </p:spTree>
    <p:extLst>
      <p:ext uri="{BB962C8B-B14F-4D97-AF65-F5344CB8AC3E}">
        <p14:creationId xmlns:p14="http://schemas.microsoft.com/office/powerpoint/2010/main" val="39337558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18</a:t>
            </a:fld>
            <a:endParaRPr lang="en-US" dirty="0"/>
          </a:p>
        </p:txBody>
      </p:sp>
    </p:spTree>
    <p:extLst>
      <p:ext uri="{BB962C8B-B14F-4D97-AF65-F5344CB8AC3E}">
        <p14:creationId xmlns:p14="http://schemas.microsoft.com/office/powerpoint/2010/main" val="38788553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19</a:t>
            </a:fld>
            <a:endParaRPr lang="en-US" dirty="0"/>
          </a:p>
        </p:txBody>
      </p:sp>
    </p:spTree>
    <p:extLst>
      <p:ext uri="{BB962C8B-B14F-4D97-AF65-F5344CB8AC3E}">
        <p14:creationId xmlns:p14="http://schemas.microsoft.com/office/powerpoint/2010/main" val="42768583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20</a:t>
            </a:fld>
            <a:endParaRPr lang="en-US" dirty="0"/>
          </a:p>
        </p:txBody>
      </p:sp>
    </p:spTree>
    <p:extLst>
      <p:ext uri="{BB962C8B-B14F-4D97-AF65-F5344CB8AC3E}">
        <p14:creationId xmlns:p14="http://schemas.microsoft.com/office/powerpoint/2010/main" val="34452169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29</a:t>
            </a:fld>
            <a:endParaRPr lang="en-US" dirty="0"/>
          </a:p>
        </p:txBody>
      </p:sp>
    </p:spTree>
    <p:extLst>
      <p:ext uri="{BB962C8B-B14F-4D97-AF65-F5344CB8AC3E}">
        <p14:creationId xmlns:p14="http://schemas.microsoft.com/office/powerpoint/2010/main" val="42034620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344AB447-BDFD-4FA4-9A82-52202FFDC88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56412" y="0"/>
            <a:ext cx="5294313" cy="6858000"/>
          </a:xfrm>
          <a:prstGeom prst="rect">
            <a:avLst/>
          </a:prstGeom>
        </p:spPr>
      </p:pic>
      <p:pic>
        <p:nvPicPr>
          <p:cNvPr id="10" name="Graphic 9">
            <a:extLst>
              <a:ext uri="{FF2B5EF4-FFF2-40B4-BE49-F238E27FC236}">
                <a16:creationId xmlns:a16="http://schemas.microsoft.com/office/drawing/2014/main" id="{FADFEC34-EAD1-470C-B1D7-476DAA0BDC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812" y="0"/>
            <a:ext cx="6858000" cy="6858000"/>
          </a:xfrm>
          <a:prstGeom prst="rect">
            <a:avLst/>
          </a:prstGeom>
        </p:spPr>
      </p:pic>
      <p:pic>
        <p:nvPicPr>
          <p:cNvPr id="11" name="Graphic 10">
            <a:extLst>
              <a:ext uri="{FF2B5EF4-FFF2-40B4-BE49-F238E27FC236}">
                <a16:creationId xmlns:a16="http://schemas.microsoft.com/office/drawing/2014/main" id="{6FF142A7-701F-6940-8E95-0D4830D764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868483" y="521171"/>
            <a:ext cx="6201033" cy="5815657"/>
          </a:xfrm>
          <a:prstGeom prst="rect">
            <a:avLst/>
          </a:prstGeom>
        </p:spPr>
      </p:pic>
      <p:sp>
        <p:nvSpPr>
          <p:cNvPr id="6" name="Text Placeholder Subtitle 1">
            <a:extLst>
              <a:ext uri="{FF2B5EF4-FFF2-40B4-BE49-F238E27FC236}">
                <a16:creationId xmlns:a16="http://schemas.microsoft.com/office/drawing/2014/main" id="{5A1F9EF5-B88C-405C-9168-EDE6A70749C5}"/>
              </a:ext>
            </a:extLst>
          </p:cNvPr>
          <p:cNvSpPr>
            <a:spLocks noGrp="1"/>
          </p:cNvSpPr>
          <p:nvPr>
            <p:ph type="body" sz="quarter" idx="10"/>
          </p:nvPr>
        </p:nvSpPr>
        <p:spPr>
          <a:xfrm>
            <a:off x="4214813" y="1752600"/>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19" name="Text Placeholder Subtitle 2">
            <a:extLst>
              <a:ext uri="{FF2B5EF4-FFF2-40B4-BE49-F238E27FC236}">
                <a16:creationId xmlns:a16="http://schemas.microsoft.com/office/drawing/2014/main" id="{D2282B87-09AC-4246-8C13-92CF93907CBF}"/>
              </a:ext>
            </a:extLst>
          </p:cNvPr>
          <p:cNvSpPr>
            <a:spLocks noGrp="1"/>
          </p:cNvSpPr>
          <p:nvPr>
            <p:ph type="body" sz="quarter" idx="11"/>
          </p:nvPr>
        </p:nvSpPr>
        <p:spPr>
          <a:xfrm>
            <a:off x="4214813" y="4844142"/>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2" name="Title 1">
            <a:extLst>
              <a:ext uri="{FF2B5EF4-FFF2-40B4-BE49-F238E27FC236}">
                <a16:creationId xmlns:a16="http://schemas.microsoft.com/office/drawing/2014/main" id="{B14A909A-2E72-4DBE-BD02-0B20CFB25B6B}"/>
              </a:ext>
            </a:extLst>
          </p:cNvPr>
          <p:cNvSpPr>
            <a:spLocks noGrp="1"/>
          </p:cNvSpPr>
          <p:nvPr>
            <p:ph type="title" hasCustomPrompt="1"/>
          </p:nvPr>
        </p:nvSpPr>
        <p:spPr>
          <a:xfrm>
            <a:off x="4214811" y="2361521"/>
            <a:ext cx="3757613" cy="2481941"/>
          </a:xfrm>
        </p:spPr>
        <p:txBody>
          <a:bodyPr vert="horz" lIns="121899" tIns="60949" rIns="121899" bIns="60949" rtlCol="0" anchor="ctr">
            <a:normAutofit/>
          </a:bodyPr>
          <a:lstStyle>
            <a:lvl1pPr algn="ctr">
              <a:defRPr lang="en-US" sz="7200" b="1">
                <a:solidFill>
                  <a:schemeClr val="accent4"/>
                </a:solidFill>
                <a:ea typeface="+mn-ea"/>
                <a:cs typeface="+mn-cs"/>
              </a:defRPr>
            </a:lvl1pPr>
          </a:lstStyle>
          <a:p>
            <a:pPr marL="0" lvl="0" indent="0" algn="ctr">
              <a:lnSpc>
                <a:spcPct val="95000"/>
              </a:lnSpc>
              <a:spcBef>
                <a:spcPts val="1866"/>
              </a:spcBef>
              <a:buClr>
                <a:schemeClr val="accent6">
                  <a:lumMod val="50000"/>
                </a:schemeClr>
              </a:buClr>
              <a:buSzPct val="100000"/>
              <a:buFontTx/>
            </a:pPr>
            <a:r>
              <a:rPr lang="en-US" dirty="0"/>
              <a:t>Add Title</a:t>
            </a:r>
          </a:p>
        </p:txBody>
      </p:sp>
    </p:spTree>
    <p:extLst>
      <p:ext uri="{BB962C8B-B14F-4D97-AF65-F5344CB8AC3E}">
        <p14:creationId xmlns:p14="http://schemas.microsoft.com/office/powerpoint/2010/main" val="332201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mall Circle Layout">
    <p:bg>
      <p:bgPr>
        <a:solidFill>
          <a:schemeClr val="accent5"/>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accent1"/>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1680637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mall Circle Layout Blue">
    <p:bg>
      <p:bgPr>
        <a:solidFill>
          <a:schemeClr val="tx2"/>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tx2"/>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280014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arge Circle Layout_alternate">
    <p:bg>
      <p:bgPr>
        <a:solidFill>
          <a:schemeClr val="accent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82605" y="990"/>
            <a:ext cx="5294313" cy="6858000"/>
          </a:xfrm>
          <a:prstGeom prst="rect">
            <a:avLst/>
          </a:prstGeom>
        </p:spPr>
      </p:pic>
      <p:pic>
        <p:nvPicPr>
          <p:cNvPr id="7" name="Graphic 6">
            <a:extLst>
              <a:ext uri="{FF2B5EF4-FFF2-40B4-BE49-F238E27FC236}">
                <a16:creationId xmlns:a16="http://schemas.microsoft.com/office/drawing/2014/main" id="{D12EB5EE-DDAA-D449-95BC-BCAFCC6E6BB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accent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102720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Large Circle Layout_alternat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94512" y="0"/>
            <a:ext cx="5294313" cy="6858000"/>
          </a:xfrm>
          <a:prstGeom prst="rect">
            <a:avLst/>
          </a:prstGeom>
        </p:spPr>
      </p:pic>
      <p:pic>
        <p:nvPicPr>
          <p:cNvPr id="7" name="Graphic 6">
            <a:extLst>
              <a:ext uri="{FF2B5EF4-FFF2-40B4-BE49-F238E27FC236}">
                <a16:creationId xmlns:a16="http://schemas.microsoft.com/office/drawing/2014/main" id="{75506675-2304-3948-8A18-BB70E847D3D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bg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409049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per layout">
    <p:bg>
      <p:bgPr>
        <a:blipFill dpi="0" rotWithShape="1">
          <a:blip r:embed="rId2">
            <a:alphaModFix amt="30000"/>
            <a:lum/>
          </a:blip>
          <a:srcRect/>
          <a:tile tx="203200" ty="20320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1611" y="685800"/>
            <a:ext cx="8763002" cy="990600"/>
          </a:xfrm>
        </p:spPr>
        <p:txBody>
          <a:bodyPr anchor="t"/>
          <a:lstStyle>
            <a:lvl1pPr>
              <a:lnSpc>
                <a:spcPct val="100000"/>
              </a:lnSpc>
              <a:defRPr sz="4000" b="1">
                <a:solidFill>
                  <a:schemeClr val="accent1"/>
                </a:solidFill>
              </a:defRPr>
            </a:lvl1pPr>
          </a:lstStyle>
          <a:p>
            <a:r>
              <a:rPr lang="en-US"/>
              <a:t>Click to edit Master title style</a:t>
            </a:r>
            <a:endParaRPr dirty="0"/>
          </a:p>
        </p:txBody>
      </p:sp>
      <p:pic>
        <p:nvPicPr>
          <p:cNvPr id="4" name="Graphic 3">
            <a:extLst>
              <a:ext uri="{FF2B5EF4-FFF2-40B4-BE49-F238E27FC236}">
                <a16:creationId xmlns:a16="http://schemas.microsoft.com/office/drawing/2014/main" id="{688A6A42-7A89-44E1-BBDF-14C2FD2245B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50812" y="1309974"/>
            <a:ext cx="1830164" cy="4648200"/>
          </a:xfrm>
          <a:prstGeom prst="rect">
            <a:avLst/>
          </a:prstGeom>
        </p:spPr>
      </p:pic>
      <p:sp>
        <p:nvSpPr>
          <p:cNvPr id="8" name="Content Placeholder 2">
            <a:extLst>
              <a:ext uri="{FF2B5EF4-FFF2-40B4-BE49-F238E27FC236}">
                <a16:creationId xmlns:a16="http://schemas.microsoft.com/office/drawing/2014/main" id="{421512DC-20C8-4928-B94E-9F191902C57E}"/>
              </a:ext>
            </a:extLst>
          </p:cNvPr>
          <p:cNvSpPr>
            <a:spLocks noGrp="1"/>
          </p:cNvSpPr>
          <p:nvPr>
            <p:ph idx="10"/>
          </p:nvPr>
        </p:nvSpPr>
        <p:spPr>
          <a:xfrm>
            <a:off x="2741611" y="1828800"/>
            <a:ext cx="8763002"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30484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defRPr>
            </a:lvl1pPr>
          </a:lstStyle>
          <a:p>
            <a:fld id="{859468AF-EFCF-4AAD-ACF4-3BA83EC4AF4E}" type="datetime1">
              <a:rPr lang="en-US" smtClean="0"/>
              <a:pPr/>
              <a:t>4/24/2024</a:t>
            </a:fld>
            <a:endParaRPr lang="en-US" dirty="0"/>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defRPr>
            </a:lvl1pPr>
          </a:lstStyle>
          <a:p>
            <a:r>
              <a:rPr lang="en-US" dirty="0"/>
              <a:t>Add a footer</a:t>
            </a:r>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fld id="{EB37DED6-D4C7-42EE-AB49-D2E39E64FDE4}" type="slidenum">
              <a:rPr lang="en-US" smtClean="0"/>
              <a:pPr/>
              <a:t>‹#›</a:t>
            </a:fld>
            <a:endParaRPr lang="en-US" dirty="0"/>
          </a:p>
        </p:txBody>
      </p:sp>
    </p:spTree>
    <p:extLst>
      <p:ext uri="{BB962C8B-B14F-4D97-AF65-F5344CB8AC3E}">
        <p14:creationId xmlns:p14="http://schemas.microsoft.com/office/powerpoint/2010/main" val="2060187724"/>
      </p:ext>
    </p:extLst>
  </p:cSld>
  <p:clrMap bg1="lt1" tx1="dk1" bg2="lt2" tx2="dk2" accent1="accent1" accent2="accent2" accent3="accent3" accent4="accent4" accent5="accent5" accent6="accent6" hlink="hlink" folHlink="folHlink"/>
  <p:sldLayoutIdLst>
    <p:sldLayoutId id="2147483693" r:id="rId1"/>
    <p:sldLayoutId id="2147483701" r:id="rId2"/>
    <p:sldLayoutId id="2147483702" r:id="rId3"/>
    <p:sldLayoutId id="2147483699" r:id="rId4"/>
    <p:sldLayoutId id="2147483700" r:id="rId5"/>
    <p:sldLayoutId id="2147483698"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133226" indent="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1" userDrawn="1">
          <p15:clr>
            <a:srgbClr val="F26B43"/>
          </p15:clr>
        </p15:guide>
        <p15:guide id="2" orient="horz" pos="432" userDrawn="1">
          <p15:clr>
            <a:srgbClr val="F26B43"/>
          </p15:clr>
        </p15:guide>
        <p15:guide id="3" pos="7247" userDrawn="1">
          <p15:clr>
            <a:srgbClr val="F26B43"/>
          </p15:clr>
        </p15:guide>
        <p15:guide id="4"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https://antoannamviet.com/" TargetMode="External"/><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Subtitle 4"/>
          <p:cNvSpPr>
            <a:spLocks noGrp="1"/>
          </p:cNvSpPr>
          <p:nvPr>
            <p:ph type="body" sz="quarter" idx="10"/>
          </p:nvPr>
        </p:nvSpPr>
        <p:spPr/>
        <p:txBody>
          <a:bodyPr>
            <a:noAutofit/>
          </a:bodyPr>
          <a:lstStyle/>
          <a:p>
            <a:pPr algn="ctr">
              <a:lnSpc>
                <a:spcPct val="100000"/>
              </a:lnSpc>
            </a:pPr>
            <a:r>
              <a:rPr lang="en-US" b="1" dirty="0">
                <a:solidFill>
                  <a:schemeClr val="accent1"/>
                </a:solidFill>
                <a:latin typeface="Arial" panose="020B0604020202020204" pitchFamily="34" charset="0"/>
                <a:cs typeface="Arial" panose="020B0604020202020204" pitchFamily="34" charset="0"/>
              </a:rPr>
              <a:t>BÀI GIẢNG HUẤN LUYỆN AN TOÀN LAO ĐỘNG</a:t>
            </a:r>
          </a:p>
        </p:txBody>
      </p:sp>
      <p:sp>
        <p:nvSpPr>
          <p:cNvPr id="2" name="Title 1">
            <a:extLst>
              <a:ext uri="{FF2B5EF4-FFF2-40B4-BE49-F238E27FC236}">
                <a16:creationId xmlns:a16="http://schemas.microsoft.com/office/drawing/2014/main" id="{0F7DEB8F-68B5-45C7-B2E2-C7CEA0B52A93}"/>
              </a:ext>
            </a:extLst>
          </p:cNvPr>
          <p:cNvSpPr>
            <a:spLocks noGrp="1"/>
          </p:cNvSpPr>
          <p:nvPr>
            <p:ph type="title"/>
          </p:nvPr>
        </p:nvSpPr>
        <p:spPr>
          <a:xfrm>
            <a:off x="4214811" y="2243203"/>
            <a:ext cx="3757613" cy="2481941"/>
          </a:xfrm>
        </p:spPr>
        <p:txBody>
          <a:bodyPr>
            <a:normAutofit/>
          </a:bodyPr>
          <a:lstStyle/>
          <a:p>
            <a:pPr>
              <a:lnSpc>
                <a:spcPct val="100000"/>
              </a:lnSpc>
            </a:pPr>
            <a:r>
              <a:rPr lang="en-US" sz="4800" dirty="0">
                <a:latin typeface="Arial" panose="020B0604020202020204" pitchFamily="34" charset="0"/>
                <a:cs typeface="Arial" panose="020B0604020202020204" pitchFamily="34" charset="0"/>
              </a:rPr>
              <a:t>MÁY PHUN TRÁT VỮA</a:t>
            </a:r>
          </a:p>
        </p:txBody>
      </p:sp>
      <p:sp>
        <p:nvSpPr>
          <p:cNvPr id="3" name="Text Placeholder 2">
            <a:extLst>
              <a:ext uri="{FF2B5EF4-FFF2-40B4-BE49-F238E27FC236}">
                <a16:creationId xmlns:a16="http://schemas.microsoft.com/office/drawing/2014/main" id="{BFB2E407-D5EB-4497-8CCA-679DF12520C7}"/>
              </a:ext>
            </a:extLst>
          </p:cNvPr>
          <p:cNvSpPr>
            <a:spLocks noGrp="1"/>
          </p:cNvSpPr>
          <p:nvPr>
            <p:ph type="body" sz="quarter" idx="11"/>
          </p:nvPr>
        </p:nvSpPr>
        <p:spPr>
          <a:xfrm>
            <a:off x="4214812" y="4365104"/>
            <a:ext cx="3757612" cy="609600"/>
          </a:xfrm>
        </p:spPr>
        <p:txBody>
          <a:bodyPr>
            <a:normAutofit/>
          </a:bodyPr>
          <a:lstStyle/>
          <a:p>
            <a:r>
              <a:rPr lang="en-US" sz="1200" b="1" dirty="0">
                <a:solidFill>
                  <a:schemeClr val="accent1"/>
                </a:solidFill>
                <a:latin typeface="Arial" panose="020B0604020202020204" pitchFamily="34" charset="0"/>
                <a:cs typeface="Arial" panose="020B0604020202020204" pitchFamily="34" charset="0"/>
              </a:rPr>
              <a:t>BẢN QUYỀN THUỘC AN TOÀN NAM VIỆT</a:t>
            </a:r>
          </a:p>
        </p:txBody>
      </p:sp>
      <p:pic>
        <p:nvPicPr>
          <p:cNvPr id="8" name="Picture 7">
            <a:extLst>
              <a:ext uri="{FF2B5EF4-FFF2-40B4-BE49-F238E27FC236}">
                <a16:creationId xmlns:a16="http://schemas.microsoft.com/office/drawing/2014/main" id="{DA077781-CF99-6B7D-BC81-9D4B7B2D0804}"/>
              </a:ext>
            </a:extLst>
          </p:cNvPr>
          <p:cNvPicPr>
            <a:picLocks noChangeAspect="1"/>
          </p:cNvPicPr>
          <p:nvPr/>
        </p:nvPicPr>
        <p:blipFill>
          <a:blip r:embed="rId3"/>
          <a:stretch>
            <a:fillRect/>
          </a:stretch>
        </p:blipFill>
        <p:spPr>
          <a:xfrm>
            <a:off x="333772" y="188640"/>
            <a:ext cx="2160240" cy="668924"/>
          </a:xfrm>
          <a:prstGeom prst="rect">
            <a:avLst/>
          </a:prstGeom>
        </p:spPr>
      </p:pic>
      <p:pic>
        <p:nvPicPr>
          <p:cNvPr id="6" name="Picture 5">
            <a:extLst>
              <a:ext uri="{FF2B5EF4-FFF2-40B4-BE49-F238E27FC236}">
                <a16:creationId xmlns:a16="http://schemas.microsoft.com/office/drawing/2014/main" id="{F1F33E17-67F4-EF58-DCF1-BBE4D83C1330}"/>
              </a:ext>
            </a:extLst>
          </p:cNvPr>
          <p:cNvPicPr>
            <a:picLocks noChangeAspect="1"/>
          </p:cNvPicPr>
          <p:nvPr/>
        </p:nvPicPr>
        <p:blipFill>
          <a:blip r:embed="rId4"/>
          <a:stretch>
            <a:fillRect/>
          </a:stretch>
        </p:blipFill>
        <p:spPr>
          <a:xfrm>
            <a:off x="3574132" y="3068960"/>
            <a:ext cx="4761905" cy="4761905"/>
          </a:xfrm>
          <a:prstGeom prst="rect">
            <a:avLst/>
          </a:prstGeom>
        </p:spPr>
      </p:pic>
    </p:spTree>
    <p:extLst>
      <p:ext uri="{BB962C8B-B14F-4D97-AF65-F5344CB8AC3E}">
        <p14:creationId xmlns:p14="http://schemas.microsoft.com/office/powerpoint/2010/main" val="396748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724" y="685800"/>
            <a:ext cx="6309791" cy="1143000"/>
          </a:xfrm>
        </p:spPr>
        <p:txBody>
          <a:bodyPr anchor="t">
            <a:noAutofit/>
          </a:bodyPr>
          <a:lstStyle/>
          <a:p>
            <a:pPr>
              <a:lnSpc>
                <a:spcPct val="100000"/>
              </a:lnSpc>
            </a:pPr>
            <a:r>
              <a:rPr lang="en-US" sz="3200" b="1" dirty="0" err="1">
                <a:solidFill>
                  <a:schemeClr val="accent1"/>
                </a:solidFill>
                <a:latin typeface="UTM Aptima" panose="02040603050506020204" pitchFamily="18" charset="0"/>
              </a:rPr>
              <a:t>Một</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số</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vụ</a:t>
            </a:r>
            <a:r>
              <a:rPr lang="en-US" sz="3200" b="1" dirty="0">
                <a:solidFill>
                  <a:schemeClr val="accent1"/>
                </a:solidFill>
                <a:latin typeface="UTM Aptima" panose="02040603050506020204" pitchFamily="18" charset="0"/>
              </a:rPr>
              <a:t> tai </a:t>
            </a:r>
            <a:r>
              <a:rPr lang="en-US" sz="3200" b="1" dirty="0" err="1">
                <a:solidFill>
                  <a:schemeClr val="accent1"/>
                </a:solidFill>
                <a:latin typeface="UTM Aptima" panose="02040603050506020204" pitchFamily="18" charset="0"/>
              </a:rPr>
              <a:t>nạn</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lao</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động</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khi</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vận</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hành</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máy</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phun</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trát</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vữa</a:t>
            </a:r>
            <a:endParaRPr lang="en-US" sz="3200" b="1" dirty="0">
              <a:solidFill>
                <a:schemeClr val="accent1"/>
              </a:solidFill>
              <a:latin typeface="UTM Aptima" panose="02040603050506020204" pitchFamily="18" charset="0"/>
            </a:endParaRPr>
          </a:p>
        </p:txBody>
      </p:sp>
      <p:sp>
        <p:nvSpPr>
          <p:cNvPr id="3" name="Content Placeholder 2"/>
          <p:cNvSpPr>
            <a:spLocks noGrp="1"/>
          </p:cNvSpPr>
          <p:nvPr>
            <p:ph idx="1"/>
          </p:nvPr>
        </p:nvSpPr>
        <p:spPr>
          <a:xfrm>
            <a:off x="720725" y="2348880"/>
            <a:ext cx="5562600" cy="3518272"/>
          </a:xfrm>
        </p:spPr>
        <p:txBody>
          <a:bodyPr vert="horz" lIns="121899" tIns="60949" rIns="121899" bIns="60949" rtlCol="0" anchor="t">
            <a:normAutofit/>
          </a:bodyPr>
          <a:lstStyle/>
          <a:p>
            <a:pPr marL="0" indent="0">
              <a:buNone/>
            </a:pPr>
            <a:r>
              <a:rPr lang="en-US" b="0" i="0" dirty="0">
                <a:solidFill>
                  <a:srgbClr val="0D0D0D"/>
                </a:solidFill>
                <a:effectLst/>
                <a:latin typeface="Söhne"/>
              </a:rPr>
              <a:t>Trong </a:t>
            </a:r>
            <a:r>
              <a:rPr lang="en-US" b="0" i="0" dirty="0" err="1">
                <a:solidFill>
                  <a:srgbClr val="0D0D0D"/>
                </a:solidFill>
                <a:effectLst/>
                <a:latin typeface="Söhne"/>
              </a:rPr>
              <a:t>ngành</a:t>
            </a:r>
            <a:r>
              <a:rPr lang="en-US" b="0" i="0" dirty="0">
                <a:solidFill>
                  <a:srgbClr val="0D0D0D"/>
                </a:solidFill>
                <a:effectLst/>
                <a:latin typeface="Söhne"/>
              </a:rPr>
              <a:t> </a:t>
            </a:r>
            <a:r>
              <a:rPr lang="en-US" b="0" i="0" dirty="0" err="1">
                <a:solidFill>
                  <a:srgbClr val="0D0D0D"/>
                </a:solidFill>
                <a:effectLst/>
                <a:latin typeface="Söhne"/>
              </a:rPr>
              <a:t>xây</a:t>
            </a:r>
            <a:r>
              <a:rPr lang="en-US" b="0" i="0" dirty="0">
                <a:solidFill>
                  <a:srgbClr val="0D0D0D"/>
                </a:solidFill>
                <a:effectLst/>
                <a:latin typeface="Söhne"/>
              </a:rPr>
              <a:t> </a:t>
            </a:r>
            <a:r>
              <a:rPr lang="en-US" b="0" i="0" dirty="0" err="1">
                <a:solidFill>
                  <a:srgbClr val="0D0D0D"/>
                </a:solidFill>
                <a:effectLst/>
                <a:latin typeface="Söhne"/>
              </a:rPr>
              <a:t>dựng</a:t>
            </a:r>
            <a:r>
              <a:rPr lang="en-US" b="0" i="0" dirty="0">
                <a:solidFill>
                  <a:srgbClr val="0D0D0D"/>
                </a:solidFill>
                <a:effectLst/>
                <a:latin typeface="Söhne"/>
              </a:rPr>
              <a:t>, </a:t>
            </a:r>
            <a:r>
              <a:rPr lang="en-US" b="0" i="0" dirty="0" err="1">
                <a:solidFill>
                  <a:srgbClr val="0D0D0D"/>
                </a:solidFill>
                <a:effectLst/>
                <a:latin typeface="Söhne"/>
              </a:rPr>
              <a:t>việc</a:t>
            </a:r>
            <a:r>
              <a:rPr lang="en-US" b="0" i="0" dirty="0">
                <a:solidFill>
                  <a:srgbClr val="0D0D0D"/>
                </a:solidFill>
                <a:effectLst/>
                <a:latin typeface="Söhne"/>
              </a:rPr>
              <a:t> </a:t>
            </a:r>
            <a:r>
              <a:rPr lang="en-US" b="0" i="0" dirty="0" err="1">
                <a:solidFill>
                  <a:srgbClr val="0D0D0D"/>
                </a:solidFill>
                <a:effectLst/>
                <a:latin typeface="Söhne"/>
              </a:rPr>
              <a:t>sử</a:t>
            </a:r>
            <a:r>
              <a:rPr lang="en-US" b="0" i="0" dirty="0">
                <a:solidFill>
                  <a:srgbClr val="0D0D0D"/>
                </a:solidFill>
                <a:effectLst/>
                <a:latin typeface="Söhne"/>
              </a:rPr>
              <a:t> </a:t>
            </a:r>
            <a:r>
              <a:rPr lang="en-US" b="0" i="0" dirty="0" err="1">
                <a:solidFill>
                  <a:srgbClr val="0D0D0D"/>
                </a:solidFill>
                <a:effectLst/>
                <a:latin typeface="Söhne"/>
              </a:rPr>
              <a:t>dụng</a:t>
            </a:r>
            <a:r>
              <a:rPr lang="en-US" b="0" i="0" dirty="0">
                <a:solidFill>
                  <a:srgbClr val="0D0D0D"/>
                </a:solidFill>
                <a:effectLst/>
                <a:latin typeface="Söhne"/>
              </a:rPr>
              <a:t> </a:t>
            </a:r>
            <a:r>
              <a:rPr lang="en-US" b="0" i="0" dirty="0" err="1">
                <a:solidFill>
                  <a:srgbClr val="0D0D0D"/>
                </a:solidFill>
                <a:effectLst/>
                <a:latin typeface="Söhne"/>
              </a:rPr>
              <a:t>máy</a:t>
            </a:r>
            <a:r>
              <a:rPr lang="en-US" b="0" i="0" dirty="0">
                <a:solidFill>
                  <a:srgbClr val="0D0D0D"/>
                </a:solidFill>
                <a:effectLst/>
                <a:latin typeface="Söhne"/>
              </a:rPr>
              <a:t> </a:t>
            </a:r>
            <a:r>
              <a:rPr lang="en-US" b="0" i="0" dirty="0" err="1">
                <a:solidFill>
                  <a:srgbClr val="0D0D0D"/>
                </a:solidFill>
                <a:effectLst/>
                <a:latin typeface="Söhne"/>
              </a:rPr>
              <a:t>phun</a:t>
            </a:r>
            <a:r>
              <a:rPr lang="en-US" b="0" i="0" dirty="0">
                <a:solidFill>
                  <a:srgbClr val="0D0D0D"/>
                </a:solidFill>
                <a:effectLst/>
                <a:latin typeface="Söhne"/>
              </a:rPr>
              <a:t> </a:t>
            </a:r>
            <a:r>
              <a:rPr lang="en-US" b="0" i="0" dirty="0" err="1">
                <a:solidFill>
                  <a:srgbClr val="0D0D0D"/>
                </a:solidFill>
                <a:effectLst/>
                <a:latin typeface="Söhne"/>
              </a:rPr>
              <a:t>trát</a:t>
            </a:r>
            <a:r>
              <a:rPr lang="en-US" b="0" i="0" dirty="0">
                <a:solidFill>
                  <a:srgbClr val="0D0D0D"/>
                </a:solidFill>
                <a:effectLst/>
                <a:latin typeface="Söhne"/>
              </a:rPr>
              <a:t> </a:t>
            </a:r>
            <a:r>
              <a:rPr lang="en-US" b="0" i="0" dirty="0" err="1">
                <a:solidFill>
                  <a:srgbClr val="0D0D0D"/>
                </a:solidFill>
                <a:effectLst/>
                <a:latin typeface="Söhne"/>
              </a:rPr>
              <a:t>vữa</a:t>
            </a:r>
            <a:r>
              <a:rPr lang="en-US" b="0" i="0" dirty="0">
                <a:solidFill>
                  <a:srgbClr val="0D0D0D"/>
                </a:solidFill>
                <a:effectLst/>
                <a:latin typeface="Söhne"/>
              </a:rPr>
              <a:t> (plastering pump) </a:t>
            </a:r>
            <a:r>
              <a:rPr lang="en-US" b="0" i="0" dirty="0" err="1">
                <a:solidFill>
                  <a:srgbClr val="0D0D0D"/>
                </a:solidFill>
                <a:effectLst/>
                <a:latin typeface="Söhne"/>
              </a:rPr>
              <a:t>là</a:t>
            </a:r>
            <a:r>
              <a:rPr lang="en-US" b="0" i="0" dirty="0">
                <a:solidFill>
                  <a:srgbClr val="0D0D0D"/>
                </a:solidFill>
                <a:effectLst/>
                <a:latin typeface="Söhne"/>
              </a:rPr>
              <a:t> </a:t>
            </a:r>
            <a:r>
              <a:rPr lang="en-US" b="0" i="0" dirty="0" err="1">
                <a:solidFill>
                  <a:srgbClr val="0D0D0D"/>
                </a:solidFill>
                <a:effectLst/>
                <a:latin typeface="Söhne"/>
              </a:rPr>
              <a:t>một</a:t>
            </a:r>
            <a:r>
              <a:rPr lang="en-US" b="0" i="0" dirty="0">
                <a:solidFill>
                  <a:srgbClr val="0D0D0D"/>
                </a:solidFill>
                <a:effectLst/>
                <a:latin typeface="Söhne"/>
              </a:rPr>
              <a:t> </a:t>
            </a:r>
            <a:r>
              <a:rPr lang="en-US" b="0" i="0" dirty="0" err="1">
                <a:solidFill>
                  <a:srgbClr val="0D0D0D"/>
                </a:solidFill>
                <a:effectLst/>
                <a:latin typeface="Söhne"/>
              </a:rPr>
              <a:t>phần</a:t>
            </a:r>
            <a:r>
              <a:rPr lang="en-US" b="0" i="0" dirty="0">
                <a:solidFill>
                  <a:srgbClr val="0D0D0D"/>
                </a:solidFill>
                <a:effectLst/>
                <a:latin typeface="Söhne"/>
              </a:rPr>
              <a:t> </a:t>
            </a:r>
            <a:r>
              <a:rPr lang="en-US" b="0" i="0" dirty="0" err="1">
                <a:solidFill>
                  <a:srgbClr val="0D0D0D"/>
                </a:solidFill>
                <a:effectLst/>
                <a:latin typeface="Söhne"/>
              </a:rPr>
              <a:t>quan</a:t>
            </a:r>
            <a:r>
              <a:rPr lang="en-US" b="0" i="0" dirty="0">
                <a:solidFill>
                  <a:srgbClr val="0D0D0D"/>
                </a:solidFill>
                <a:effectLst/>
                <a:latin typeface="Söhne"/>
              </a:rPr>
              <a:t> </a:t>
            </a:r>
            <a:r>
              <a:rPr lang="en-US" b="0" i="0" dirty="0" err="1">
                <a:solidFill>
                  <a:srgbClr val="0D0D0D"/>
                </a:solidFill>
                <a:effectLst/>
                <a:latin typeface="Söhne"/>
              </a:rPr>
              <a:t>trọng</a:t>
            </a:r>
            <a:r>
              <a:rPr lang="en-US" b="0" i="0" dirty="0">
                <a:solidFill>
                  <a:srgbClr val="0D0D0D"/>
                </a:solidFill>
                <a:effectLst/>
                <a:latin typeface="Söhne"/>
              </a:rPr>
              <a:t> </a:t>
            </a:r>
            <a:r>
              <a:rPr lang="en-US" b="0" i="0" dirty="0" err="1">
                <a:solidFill>
                  <a:srgbClr val="0D0D0D"/>
                </a:solidFill>
                <a:effectLst/>
                <a:latin typeface="Söhne"/>
              </a:rPr>
              <a:t>trong</a:t>
            </a:r>
            <a:r>
              <a:rPr lang="en-US" b="0" i="0" dirty="0">
                <a:solidFill>
                  <a:srgbClr val="0D0D0D"/>
                </a:solidFill>
                <a:effectLst/>
                <a:latin typeface="Söhne"/>
              </a:rPr>
              <a:t> </a:t>
            </a:r>
            <a:r>
              <a:rPr lang="en-US" b="0" i="0" dirty="0" err="1">
                <a:solidFill>
                  <a:srgbClr val="0D0D0D"/>
                </a:solidFill>
                <a:effectLst/>
                <a:latin typeface="Söhne"/>
              </a:rPr>
              <a:t>quá</a:t>
            </a:r>
            <a:r>
              <a:rPr lang="en-US" b="0" i="0" dirty="0">
                <a:solidFill>
                  <a:srgbClr val="0D0D0D"/>
                </a:solidFill>
                <a:effectLst/>
                <a:latin typeface="Söhne"/>
              </a:rPr>
              <a:t> </a:t>
            </a:r>
            <a:r>
              <a:rPr lang="en-US" b="0" i="0" dirty="0" err="1">
                <a:solidFill>
                  <a:srgbClr val="0D0D0D"/>
                </a:solidFill>
                <a:effectLst/>
                <a:latin typeface="Söhne"/>
              </a:rPr>
              <a:t>trình</a:t>
            </a:r>
            <a:r>
              <a:rPr lang="en-US" b="0" i="0" dirty="0">
                <a:solidFill>
                  <a:srgbClr val="0D0D0D"/>
                </a:solidFill>
                <a:effectLst/>
                <a:latin typeface="Söhne"/>
              </a:rPr>
              <a:t> </a:t>
            </a:r>
            <a:r>
              <a:rPr lang="en-US" b="0" i="0" dirty="0" err="1">
                <a:solidFill>
                  <a:srgbClr val="0D0D0D"/>
                </a:solidFill>
                <a:effectLst/>
                <a:latin typeface="Söhne"/>
              </a:rPr>
              <a:t>thi</a:t>
            </a:r>
            <a:r>
              <a:rPr lang="en-US" b="0" i="0" dirty="0">
                <a:solidFill>
                  <a:srgbClr val="0D0D0D"/>
                </a:solidFill>
                <a:effectLst/>
                <a:latin typeface="Söhne"/>
              </a:rPr>
              <a:t> </a:t>
            </a:r>
            <a:r>
              <a:rPr lang="en-US" b="0" i="0" dirty="0" err="1">
                <a:solidFill>
                  <a:srgbClr val="0D0D0D"/>
                </a:solidFill>
                <a:effectLst/>
                <a:latin typeface="Söhne"/>
              </a:rPr>
              <a:t>công</a:t>
            </a:r>
            <a:r>
              <a:rPr lang="en-US" sz="2000" dirty="0">
                <a:ea typeface="+mn-lt"/>
                <a:cs typeface="+mn-lt"/>
              </a:rPr>
              <a:t>:</a:t>
            </a:r>
            <a:endParaRPr lang="en-US" dirty="0"/>
          </a:p>
          <a:p>
            <a:pPr marL="730885" lvl="1" indent="-304165"/>
            <a:r>
              <a:rPr lang="it-IT" i="0" dirty="0">
                <a:solidFill>
                  <a:srgbClr val="0D0D0D"/>
                </a:solidFill>
                <a:effectLst/>
                <a:latin typeface="Söhne"/>
              </a:rPr>
              <a:t>Va chạm và va đập</a:t>
            </a:r>
          </a:p>
          <a:p>
            <a:pPr marL="730885" lvl="1" indent="-304165"/>
            <a:r>
              <a:rPr lang="en-US" dirty="0" err="1"/>
              <a:t>Rủi</a:t>
            </a:r>
            <a:r>
              <a:rPr lang="en-US" dirty="0"/>
              <a:t> </a:t>
            </a:r>
            <a:r>
              <a:rPr lang="en-US" dirty="0" err="1"/>
              <a:t>ro</a:t>
            </a:r>
            <a:r>
              <a:rPr lang="en-US" dirty="0"/>
              <a:t> </a:t>
            </a:r>
            <a:r>
              <a:rPr lang="en-US" dirty="0" err="1"/>
              <a:t>từ</a:t>
            </a:r>
            <a:r>
              <a:rPr lang="en-US" dirty="0"/>
              <a:t> </a:t>
            </a:r>
            <a:r>
              <a:rPr lang="en-US" dirty="0" err="1"/>
              <a:t>vật</a:t>
            </a:r>
            <a:r>
              <a:rPr lang="en-US" dirty="0"/>
              <a:t> </a:t>
            </a:r>
            <a:r>
              <a:rPr lang="en-US" dirty="0" err="1"/>
              <a:t>liệu</a:t>
            </a:r>
            <a:r>
              <a:rPr lang="en-US" dirty="0"/>
              <a:t> </a:t>
            </a:r>
            <a:r>
              <a:rPr lang="en-US" dirty="0" err="1"/>
              <a:t>phun</a:t>
            </a:r>
            <a:endParaRPr lang="it-IT" dirty="0">
              <a:solidFill>
                <a:srgbClr val="0D0D0D"/>
              </a:solidFill>
              <a:latin typeface="Söhne"/>
            </a:endParaRPr>
          </a:p>
          <a:p>
            <a:pPr marL="730885" lvl="1" indent="-304165"/>
            <a:r>
              <a:rPr lang="vi-VN" dirty="0"/>
              <a:t>Nguy cơ nổ hỏng</a:t>
            </a:r>
            <a:endParaRPr lang="it-IT" dirty="0">
              <a:solidFill>
                <a:srgbClr val="0D0D0D"/>
              </a:solidFill>
              <a:latin typeface="Söhne"/>
            </a:endParaRPr>
          </a:p>
          <a:p>
            <a:pPr marL="730885" lvl="1" indent="-304165"/>
            <a:r>
              <a:rPr lang="vi-VN" dirty="0"/>
              <a:t>Nguy cơ va chạm điện</a:t>
            </a:r>
            <a:endParaRPr lang="it-IT" dirty="0">
              <a:solidFill>
                <a:srgbClr val="0D0D0D"/>
              </a:solidFill>
              <a:latin typeface="Söhne"/>
            </a:endParaRPr>
          </a:p>
          <a:p>
            <a:pPr marL="730885" lvl="1" indent="-304165"/>
            <a:r>
              <a:rPr lang="vi-VN" dirty="0"/>
              <a:t>Nguy cơ về tiếng ồn</a:t>
            </a:r>
            <a:endParaRPr lang="en-US" dirty="0"/>
          </a:p>
        </p:txBody>
      </p:sp>
      <p:pic>
        <p:nvPicPr>
          <p:cNvPr id="5" name="Picture 4">
            <a:extLst>
              <a:ext uri="{FF2B5EF4-FFF2-40B4-BE49-F238E27FC236}">
                <a16:creationId xmlns:a16="http://schemas.microsoft.com/office/drawing/2014/main" id="{D7BA3589-C045-1720-CFC0-AACCE69A2D7C}"/>
              </a:ext>
            </a:extLst>
          </p:cNvPr>
          <p:cNvPicPr>
            <a:picLocks noChangeAspect="1"/>
          </p:cNvPicPr>
          <p:nvPr/>
        </p:nvPicPr>
        <p:blipFill>
          <a:blip r:embed="rId3"/>
          <a:stretch>
            <a:fillRect/>
          </a:stretch>
        </p:blipFill>
        <p:spPr>
          <a:xfrm>
            <a:off x="9838828" y="6093296"/>
            <a:ext cx="2160240" cy="668924"/>
          </a:xfrm>
          <a:prstGeom prst="rect">
            <a:avLst/>
          </a:prstGeom>
        </p:spPr>
      </p:pic>
    </p:spTree>
    <p:extLst>
      <p:ext uri="{BB962C8B-B14F-4D97-AF65-F5344CB8AC3E}">
        <p14:creationId xmlns:p14="http://schemas.microsoft.com/office/powerpoint/2010/main" val="342289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495AC-828B-BF48-8A81-64460C8344D0}"/>
              </a:ext>
            </a:extLst>
          </p:cNvPr>
          <p:cNvSpPr>
            <a:spLocks noGrp="1"/>
          </p:cNvSpPr>
          <p:nvPr>
            <p:ph type="title"/>
          </p:nvPr>
        </p:nvSpPr>
        <p:spPr/>
        <p:txBody>
          <a:bodyPr/>
          <a:lstStyle/>
          <a:p>
            <a:r>
              <a:rPr lang="en-US" dirty="0" err="1">
                <a:latin typeface="UTM Aptima" panose="02040603050506020204" pitchFamily="18" charset="0"/>
              </a:rPr>
              <a:t>Tóm</a:t>
            </a:r>
            <a:r>
              <a:rPr lang="en-US" dirty="0">
                <a:latin typeface="UTM Aptima" panose="02040603050506020204" pitchFamily="18" charset="0"/>
              </a:rPr>
              <a:t> </a:t>
            </a:r>
            <a:r>
              <a:rPr lang="en-US" dirty="0" err="1">
                <a:latin typeface="UTM Aptima" panose="02040603050506020204" pitchFamily="18" charset="0"/>
              </a:rPr>
              <a:t>tắt</a:t>
            </a:r>
            <a:r>
              <a:rPr lang="en-US" dirty="0">
                <a:latin typeface="UTM Aptima" panose="02040603050506020204" pitchFamily="18" charset="0"/>
              </a:rPr>
              <a:t> </a:t>
            </a:r>
            <a:r>
              <a:rPr lang="en-US" dirty="0" err="1">
                <a:latin typeface="UTM Aptima" panose="02040603050506020204" pitchFamily="18" charset="0"/>
              </a:rPr>
              <a:t>bài</a:t>
            </a:r>
            <a:r>
              <a:rPr lang="en-US" dirty="0">
                <a:latin typeface="UTM Aptima" panose="02040603050506020204" pitchFamily="18" charset="0"/>
              </a:rPr>
              <a:t> </a:t>
            </a:r>
            <a:r>
              <a:rPr lang="en-US" dirty="0" err="1">
                <a:latin typeface="UTM Aptima" panose="02040603050506020204" pitchFamily="18" charset="0"/>
              </a:rPr>
              <a:t>học</a:t>
            </a:r>
            <a:endParaRPr lang="en-US" dirty="0">
              <a:latin typeface="UTM Aptima" panose="02040603050506020204" pitchFamily="18" charset="0"/>
            </a:endParaRPr>
          </a:p>
        </p:txBody>
      </p:sp>
      <p:sp>
        <p:nvSpPr>
          <p:cNvPr id="3" name="Content Placeholder 2">
            <a:extLst>
              <a:ext uri="{FF2B5EF4-FFF2-40B4-BE49-F238E27FC236}">
                <a16:creationId xmlns:a16="http://schemas.microsoft.com/office/drawing/2014/main" id="{11501951-E820-9A40-A58A-02C9B6F6CE8C}"/>
              </a:ext>
            </a:extLst>
          </p:cNvPr>
          <p:cNvSpPr>
            <a:spLocks noGrp="1"/>
          </p:cNvSpPr>
          <p:nvPr>
            <p:ph idx="1"/>
          </p:nvPr>
        </p:nvSpPr>
        <p:spPr/>
        <p:txBody>
          <a:bodyPr vert="horz" lIns="121899" tIns="60949" rIns="121899" bIns="60949" rtlCol="0" anchor="t">
            <a:normAutofit fontScale="85000" lnSpcReduction="20000"/>
          </a:bodyPr>
          <a:lstStyle/>
          <a:p>
            <a:pPr marL="304165" indent="-304165">
              <a:buClr>
                <a:schemeClr val="tx1"/>
              </a:buClr>
            </a:pPr>
            <a:r>
              <a:rPr lang="en-US" dirty="0">
                <a:latin typeface="UTM Avo" panose="02040603050506020204" pitchFamily="18" charset="0"/>
              </a:rPr>
              <a:t>1</a:t>
            </a:r>
            <a:r>
              <a:rPr lang="vi-VN" dirty="0"/>
              <a:t>. </a:t>
            </a:r>
            <a:r>
              <a:rPr lang="en-US" dirty="0" err="1"/>
              <a:t>Giới</a:t>
            </a:r>
            <a:r>
              <a:rPr lang="en-US" dirty="0"/>
              <a:t> </a:t>
            </a:r>
            <a:r>
              <a:rPr lang="en-US" dirty="0" err="1"/>
              <a:t>thiệu</a:t>
            </a:r>
            <a:endParaRPr lang="vi-VN" dirty="0"/>
          </a:p>
          <a:p>
            <a:pPr marL="304165" indent="-304165">
              <a:buClr>
                <a:schemeClr val="tx1"/>
              </a:buClr>
            </a:pPr>
            <a:r>
              <a:rPr lang="en-US" dirty="0">
                <a:latin typeface="UTM Avo" panose="02040603050506020204" pitchFamily="18" charset="0"/>
              </a:rPr>
              <a:t>2</a:t>
            </a:r>
            <a:r>
              <a:rPr lang="vi-VN" dirty="0"/>
              <a:t>. Thành Phần Và Chức Năng Của </a:t>
            </a:r>
            <a:r>
              <a:rPr lang="en-US" dirty="0" err="1"/>
              <a:t>máy</a:t>
            </a:r>
            <a:r>
              <a:rPr lang="en-US" dirty="0"/>
              <a:t> </a:t>
            </a:r>
            <a:r>
              <a:rPr lang="en-US" dirty="0" err="1"/>
              <a:t>phun</a:t>
            </a:r>
            <a:r>
              <a:rPr lang="en-US" dirty="0"/>
              <a:t> </a:t>
            </a:r>
            <a:r>
              <a:rPr lang="en-US" dirty="0" err="1"/>
              <a:t>trát</a:t>
            </a:r>
            <a:r>
              <a:rPr lang="en-US" dirty="0"/>
              <a:t> </a:t>
            </a:r>
            <a:r>
              <a:rPr lang="en-US" dirty="0" err="1"/>
              <a:t>vữa</a:t>
            </a:r>
            <a:endParaRPr lang="vi-VN" dirty="0"/>
          </a:p>
          <a:p>
            <a:pPr marL="304165" indent="-304165">
              <a:buClr>
                <a:schemeClr val="tx1"/>
              </a:buClr>
            </a:pPr>
            <a:r>
              <a:rPr lang="en-US" dirty="0">
                <a:latin typeface="UTM Avo" panose="02040603050506020204" pitchFamily="18" charset="0"/>
              </a:rPr>
              <a:t>3</a:t>
            </a:r>
            <a:r>
              <a:rPr lang="vi-VN" dirty="0"/>
              <a:t>. Kiểm tra và bảo trì an toàn trước khi vận hành</a:t>
            </a:r>
            <a:r>
              <a:rPr lang="en-US" dirty="0"/>
              <a:t> </a:t>
            </a:r>
            <a:r>
              <a:rPr lang="en-US" dirty="0" err="1"/>
              <a:t>máy</a:t>
            </a:r>
            <a:r>
              <a:rPr lang="en-US" dirty="0"/>
              <a:t> </a:t>
            </a:r>
            <a:r>
              <a:rPr lang="en-US" dirty="0" err="1"/>
              <a:t>phun</a:t>
            </a:r>
            <a:r>
              <a:rPr lang="en-US" dirty="0"/>
              <a:t> </a:t>
            </a:r>
            <a:r>
              <a:rPr lang="en-US" dirty="0" err="1"/>
              <a:t>trát</a:t>
            </a:r>
            <a:r>
              <a:rPr lang="en-US" dirty="0"/>
              <a:t> </a:t>
            </a:r>
            <a:r>
              <a:rPr lang="en-US" dirty="0" err="1"/>
              <a:t>vữa</a:t>
            </a:r>
            <a:endParaRPr lang="vi-VN" dirty="0"/>
          </a:p>
          <a:p>
            <a:pPr marL="304165" indent="-304165">
              <a:buClr>
                <a:schemeClr val="tx1"/>
              </a:buClr>
            </a:pPr>
            <a:r>
              <a:rPr lang="en-US" dirty="0">
                <a:latin typeface="UTM Avo" panose="02040603050506020204" pitchFamily="18" charset="0"/>
              </a:rPr>
              <a:t>4</a:t>
            </a:r>
            <a:r>
              <a:rPr lang="vi-VN" dirty="0"/>
              <a:t>. Quy trình vận hành an toàn máy phun trát vữa</a:t>
            </a:r>
          </a:p>
          <a:p>
            <a:pPr marL="304165" indent="-304165">
              <a:buClr>
                <a:schemeClr val="tx1"/>
              </a:buClr>
            </a:pPr>
            <a:r>
              <a:rPr lang="en-US" dirty="0">
                <a:latin typeface="UTM Avo" panose="02040603050506020204" pitchFamily="18" charset="0"/>
              </a:rPr>
              <a:t>5</a:t>
            </a:r>
            <a:r>
              <a:rPr lang="vi-VN" dirty="0"/>
              <a:t>. Đánh giá rủi ro và quản lý mối nguy khi vận hành máy phun trát vữa</a:t>
            </a:r>
          </a:p>
          <a:p>
            <a:pPr marL="304165" indent="-304165">
              <a:buClr>
                <a:schemeClr val="tx1"/>
              </a:buClr>
            </a:pPr>
            <a:r>
              <a:rPr lang="en-US" dirty="0">
                <a:latin typeface="UTM Avo" panose="02040603050506020204" pitchFamily="18" charset="0"/>
              </a:rPr>
              <a:t>6</a:t>
            </a:r>
            <a:r>
              <a:rPr lang="vi-VN" dirty="0"/>
              <a:t>. Các yếu tố ảnh hưởng đến an toàn lao động khi vận hành máy phun trát vữa</a:t>
            </a:r>
            <a:endParaRPr lang="en-US" dirty="0"/>
          </a:p>
          <a:p>
            <a:pPr marL="304165" indent="-304165">
              <a:buClr>
                <a:schemeClr val="tx1"/>
              </a:buClr>
            </a:pPr>
            <a:r>
              <a:rPr lang="en-US" dirty="0"/>
              <a:t>7. </a:t>
            </a:r>
            <a:r>
              <a:rPr lang="en-US" dirty="0" err="1"/>
              <a:t>Đào</a:t>
            </a:r>
            <a:r>
              <a:rPr lang="en-US" dirty="0"/>
              <a:t> </a:t>
            </a:r>
            <a:r>
              <a:rPr lang="en-US" dirty="0" err="1"/>
              <a:t>tạo</a:t>
            </a:r>
            <a:r>
              <a:rPr lang="en-US" dirty="0"/>
              <a:t> an </a:t>
            </a:r>
            <a:r>
              <a:rPr lang="en-US" dirty="0" err="1"/>
              <a:t>toàn</a:t>
            </a:r>
            <a:r>
              <a:rPr lang="en-US" dirty="0"/>
              <a:t> </a:t>
            </a:r>
            <a:r>
              <a:rPr lang="en-US" dirty="0" err="1"/>
              <a:t>lao</a:t>
            </a:r>
            <a:r>
              <a:rPr lang="en-US" dirty="0"/>
              <a:t> </a:t>
            </a:r>
            <a:r>
              <a:rPr lang="en-US" dirty="0" err="1"/>
              <a:t>động</a:t>
            </a:r>
            <a:r>
              <a:rPr lang="en-US" dirty="0"/>
              <a:t> </a:t>
            </a:r>
            <a:r>
              <a:rPr lang="en-US" dirty="0" err="1"/>
              <a:t>về</a:t>
            </a:r>
            <a:r>
              <a:rPr lang="en-US" dirty="0"/>
              <a:t> </a:t>
            </a:r>
            <a:r>
              <a:rPr lang="en-US" dirty="0" err="1"/>
              <a:t>kỹ</a:t>
            </a:r>
            <a:r>
              <a:rPr lang="en-US" dirty="0"/>
              <a:t> </a:t>
            </a:r>
            <a:r>
              <a:rPr lang="en-US" dirty="0" err="1"/>
              <a:t>năng</a:t>
            </a:r>
            <a:r>
              <a:rPr lang="en-US" dirty="0"/>
              <a:t> </a:t>
            </a:r>
            <a:r>
              <a:rPr lang="en-US" dirty="0" err="1"/>
              <a:t>vận</a:t>
            </a:r>
            <a:r>
              <a:rPr lang="en-US" dirty="0"/>
              <a:t> </a:t>
            </a:r>
            <a:r>
              <a:rPr lang="en-US" dirty="0" err="1"/>
              <a:t>hành</a:t>
            </a:r>
            <a:r>
              <a:rPr lang="en-US" dirty="0"/>
              <a:t> </a:t>
            </a:r>
            <a:r>
              <a:rPr lang="en-US" dirty="0" err="1"/>
              <a:t>máy</a:t>
            </a:r>
            <a:r>
              <a:rPr lang="en-US" dirty="0"/>
              <a:t> </a:t>
            </a:r>
            <a:r>
              <a:rPr lang="en-US" dirty="0" err="1"/>
              <a:t>phun</a:t>
            </a:r>
            <a:r>
              <a:rPr lang="en-US" dirty="0"/>
              <a:t> </a:t>
            </a:r>
            <a:r>
              <a:rPr lang="en-US" dirty="0" err="1"/>
              <a:t>trát</a:t>
            </a:r>
            <a:r>
              <a:rPr lang="en-US" dirty="0"/>
              <a:t> </a:t>
            </a:r>
            <a:r>
              <a:rPr lang="en-US" dirty="0" err="1"/>
              <a:t>vữa</a:t>
            </a:r>
            <a:endParaRPr lang="en-US" dirty="0"/>
          </a:p>
          <a:p>
            <a:pPr marL="304165" indent="-304165">
              <a:buClr>
                <a:schemeClr val="tx1"/>
              </a:buClr>
            </a:pPr>
            <a:r>
              <a:rPr lang="en-US" dirty="0"/>
              <a:t>8. Ý </a:t>
            </a:r>
            <a:r>
              <a:rPr lang="en-US" dirty="0" err="1"/>
              <a:t>nghĩa</a:t>
            </a:r>
            <a:r>
              <a:rPr lang="en-US" dirty="0"/>
              <a:t> </a:t>
            </a:r>
            <a:r>
              <a:rPr lang="en-US" dirty="0" err="1"/>
              <a:t>của</a:t>
            </a:r>
            <a:r>
              <a:rPr lang="en-US" dirty="0"/>
              <a:t> an </a:t>
            </a:r>
            <a:r>
              <a:rPr lang="en-US" dirty="0" err="1"/>
              <a:t>toàn</a:t>
            </a:r>
            <a:r>
              <a:rPr lang="en-US" dirty="0"/>
              <a:t> </a:t>
            </a:r>
            <a:r>
              <a:rPr lang="en-US" dirty="0" err="1"/>
              <a:t>lao</a:t>
            </a:r>
            <a:r>
              <a:rPr lang="en-US" dirty="0"/>
              <a:t> </a:t>
            </a:r>
            <a:r>
              <a:rPr lang="en-US" dirty="0" err="1"/>
              <a:t>động</a:t>
            </a:r>
            <a:r>
              <a:rPr lang="en-US" dirty="0"/>
              <a:t> </a:t>
            </a:r>
            <a:r>
              <a:rPr lang="en-US" dirty="0" err="1"/>
              <a:t>trong</a:t>
            </a:r>
            <a:r>
              <a:rPr lang="en-US" dirty="0"/>
              <a:t> </a:t>
            </a:r>
            <a:r>
              <a:rPr lang="en-US" dirty="0" err="1"/>
              <a:t>việc</a:t>
            </a:r>
            <a:r>
              <a:rPr lang="en-US" dirty="0"/>
              <a:t> </a:t>
            </a:r>
            <a:r>
              <a:rPr lang="en-US" dirty="0" err="1"/>
              <a:t>vận</a:t>
            </a:r>
            <a:r>
              <a:rPr lang="en-US" dirty="0"/>
              <a:t> </a:t>
            </a:r>
            <a:r>
              <a:rPr lang="en-US" dirty="0" err="1"/>
              <a:t>hành</a:t>
            </a:r>
            <a:r>
              <a:rPr lang="en-US" dirty="0"/>
              <a:t> </a:t>
            </a:r>
            <a:r>
              <a:rPr lang="en-US" dirty="0" err="1"/>
              <a:t>máy</a:t>
            </a:r>
            <a:r>
              <a:rPr lang="en-US" dirty="0"/>
              <a:t> </a:t>
            </a:r>
            <a:r>
              <a:rPr lang="en-US" dirty="0" err="1"/>
              <a:t>phun</a:t>
            </a:r>
            <a:r>
              <a:rPr lang="en-US" dirty="0"/>
              <a:t> </a:t>
            </a:r>
            <a:r>
              <a:rPr lang="en-US" dirty="0" err="1"/>
              <a:t>trát</a:t>
            </a:r>
            <a:r>
              <a:rPr lang="en-US" dirty="0"/>
              <a:t> </a:t>
            </a:r>
            <a:r>
              <a:rPr lang="en-US" dirty="0" err="1"/>
              <a:t>vữa</a:t>
            </a:r>
            <a:endParaRPr lang="en-US" dirty="0"/>
          </a:p>
        </p:txBody>
      </p:sp>
      <p:pic>
        <p:nvPicPr>
          <p:cNvPr id="5" name="Picture 4">
            <a:extLst>
              <a:ext uri="{FF2B5EF4-FFF2-40B4-BE49-F238E27FC236}">
                <a16:creationId xmlns:a16="http://schemas.microsoft.com/office/drawing/2014/main" id="{D39EE1F3-13EB-C7CA-933E-59DA83F7F16B}"/>
              </a:ext>
            </a:extLst>
          </p:cNvPr>
          <p:cNvPicPr>
            <a:picLocks noChangeAspect="1"/>
          </p:cNvPicPr>
          <p:nvPr/>
        </p:nvPicPr>
        <p:blipFill>
          <a:blip r:embed="rId2"/>
          <a:stretch>
            <a:fillRect/>
          </a:stretch>
        </p:blipFill>
        <p:spPr>
          <a:xfrm>
            <a:off x="9838828" y="6021288"/>
            <a:ext cx="2160240" cy="668924"/>
          </a:xfrm>
          <a:prstGeom prst="rect">
            <a:avLst/>
          </a:prstGeom>
        </p:spPr>
      </p:pic>
    </p:spTree>
    <p:extLst>
      <p:ext uri="{BB962C8B-B14F-4D97-AF65-F5344CB8AC3E}">
        <p14:creationId xmlns:p14="http://schemas.microsoft.com/office/powerpoint/2010/main" val="1715694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Giới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thiệu</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A. </a:t>
            </a:r>
            <a:r>
              <a:rPr lang="en-US" sz="2400" b="1" i="0" dirty="0" err="1">
                <a:effectLst/>
                <a:latin typeface="Söhne"/>
              </a:rPr>
              <a:t>Tổng</a:t>
            </a:r>
            <a:r>
              <a:rPr lang="en-US" sz="2400" b="1" i="0" dirty="0">
                <a:effectLst/>
                <a:latin typeface="Söhne"/>
              </a:rPr>
              <a:t> </a:t>
            </a:r>
            <a:r>
              <a:rPr lang="en-US" sz="2400" b="1" i="0" dirty="0" err="1">
                <a:effectLst/>
                <a:latin typeface="Söhne"/>
              </a:rPr>
              <a:t>quan</a:t>
            </a:r>
            <a:r>
              <a:rPr lang="en-US" sz="2400" b="1" i="0" dirty="0">
                <a:effectLst/>
                <a:latin typeface="Söhne"/>
              </a:rPr>
              <a:t> </a:t>
            </a:r>
            <a:r>
              <a:rPr lang="en-US" sz="2400" b="1" i="0" dirty="0" err="1">
                <a:effectLst/>
                <a:latin typeface="Söhne"/>
              </a:rPr>
              <a:t>về</a:t>
            </a:r>
            <a:r>
              <a:rPr lang="en-US" sz="2400" b="1" i="0" dirty="0">
                <a:effectLst/>
                <a:latin typeface="Söhne"/>
              </a:rPr>
              <a:t> </a:t>
            </a:r>
            <a:r>
              <a:rPr lang="en-US" sz="2400" b="1" i="0" dirty="0" err="1">
                <a:effectLst/>
                <a:latin typeface="Söhne"/>
              </a:rPr>
              <a:t>tầm</a:t>
            </a:r>
            <a:r>
              <a:rPr lang="en-US" sz="2400" b="1" i="0" dirty="0">
                <a:effectLst/>
                <a:latin typeface="Söhne"/>
              </a:rPr>
              <a:t> </a:t>
            </a:r>
            <a:r>
              <a:rPr lang="en-US" sz="2400" b="1" i="0" dirty="0" err="1">
                <a:effectLst/>
                <a:latin typeface="Söhne"/>
              </a:rPr>
              <a:t>quan</a:t>
            </a:r>
            <a:r>
              <a:rPr lang="en-US" sz="2400" b="1" i="0" dirty="0">
                <a:effectLst/>
                <a:latin typeface="Söhne"/>
              </a:rPr>
              <a:t> </a:t>
            </a:r>
            <a:r>
              <a:rPr lang="en-US" sz="2400" b="1" i="0" dirty="0" err="1">
                <a:effectLst/>
                <a:latin typeface="Söhne"/>
              </a:rPr>
              <a:t>trọng</a:t>
            </a:r>
            <a:r>
              <a:rPr lang="en-US" sz="2400" b="1" i="0" dirty="0">
                <a:effectLst/>
                <a:latin typeface="Söhne"/>
              </a:rPr>
              <a:t> </a:t>
            </a:r>
            <a:r>
              <a:rPr lang="en-US" sz="2400" b="1" i="0" dirty="0" err="1">
                <a:effectLst/>
                <a:latin typeface="Söhne"/>
              </a:rPr>
              <a:t>của</a:t>
            </a:r>
            <a:r>
              <a:rPr lang="en-US" sz="2400" b="1" i="0" dirty="0">
                <a:effectLst/>
                <a:latin typeface="Söhne"/>
              </a:rPr>
              <a:t> an </a:t>
            </a:r>
            <a:r>
              <a:rPr lang="en-US" sz="2400" b="1" i="0" dirty="0" err="1">
                <a:effectLst/>
                <a:latin typeface="Söhne"/>
              </a:rPr>
              <a:t>toàn</a:t>
            </a:r>
            <a:r>
              <a:rPr lang="en-US" sz="2400" b="1" i="0" dirty="0">
                <a:effectLst/>
                <a:latin typeface="Söhne"/>
              </a:rPr>
              <a:t> </a:t>
            </a:r>
            <a:r>
              <a:rPr lang="en-US" sz="2400" b="1" i="0" dirty="0" err="1">
                <a:effectLst/>
                <a:latin typeface="Söhne"/>
              </a:rPr>
              <a:t>lao</a:t>
            </a:r>
            <a:r>
              <a:rPr lang="en-US" sz="2400" b="1" i="0" dirty="0">
                <a:effectLst/>
                <a:latin typeface="Söhne"/>
              </a:rPr>
              <a:t> </a:t>
            </a:r>
            <a:r>
              <a:rPr lang="en-US" sz="2400" b="1" i="0" dirty="0" err="1">
                <a:effectLst/>
                <a:latin typeface="Söhne"/>
              </a:rPr>
              <a:t>động</a:t>
            </a:r>
            <a:r>
              <a:rPr lang="en-US" sz="2400" b="1" i="0" dirty="0">
                <a:effectLst/>
                <a:latin typeface="Söhne"/>
              </a:rPr>
              <a:t> </a:t>
            </a:r>
            <a:r>
              <a:rPr lang="en-US" sz="2400" b="1" i="0" dirty="0" err="1">
                <a:effectLst/>
                <a:latin typeface="Söhne"/>
              </a:rPr>
              <a:t>khi</a:t>
            </a:r>
            <a:r>
              <a:rPr lang="en-US" sz="2400" b="1" i="0" dirty="0">
                <a:effectLst/>
                <a:latin typeface="Söhne"/>
              </a:rPr>
              <a:t> </a:t>
            </a:r>
            <a:r>
              <a:rPr lang="en-US" sz="2400" b="1" i="0" dirty="0" err="1">
                <a:effectLst/>
                <a:latin typeface="Söhne"/>
              </a:rPr>
              <a:t>vận</a:t>
            </a:r>
            <a:r>
              <a:rPr lang="en-US" sz="2400" b="1" i="0" dirty="0">
                <a:effectLst/>
                <a:latin typeface="Söhne"/>
              </a:rPr>
              <a:t> </a:t>
            </a:r>
            <a:r>
              <a:rPr lang="en-US" sz="2400" b="1" i="0" dirty="0" err="1">
                <a:effectLst/>
                <a:latin typeface="Söhne"/>
              </a:rPr>
              <a:t>hành</a:t>
            </a:r>
            <a:r>
              <a:rPr lang="en-US" sz="2400" b="1" i="0" dirty="0">
                <a:effectLst/>
                <a:latin typeface="Söhne"/>
              </a:rPr>
              <a:t> </a:t>
            </a:r>
            <a:r>
              <a:rPr lang="en-US" sz="2400" b="1" i="0" dirty="0" err="1">
                <a:effectLst/>
                <a:latin typeface="Söhne"/>
              </a:rPr>
              <a:t>máy</a:t>
            </a:r>
            <a:r>
              <a:rPr lang="en-US" sz="2400" b="1" i="0" dirty="0">
                <a:effectLst/>
                <a:latin typeface="Söhne"/>
              </a:rPr>
              <a:t> </a:t>
            </a:r>
            <a:r>
              <a:rPr lang="en-US" sz="2400" b="1" i="0" dirty="0" err="1">
                <a:effectLst/>
                <a:latin typeface="Söhne"/>
              </a:rPr>
              <a:t>phun</a:t>
            </a:r>
            <a:r>
              <a:rPr lang="en-US" sz="2400" b="1" i="0" dirty="0">
                <a:effectLst/>
                <a:latin typeface="Söhne"/>
              </a:rPr>
              <a:t> </a:t>
            </a:r>
            <a:r>
              <a:rPr lang="en-US" sz="2400" b="1" i="0" dirty="0" err="1">
                <a:effectLst/>
                <a:latin typeface="Söhne"/>
              </a:rPr>
              <a:t>trát</a:t>
            </a:r>
            <a:r>
              <a:rPr lang="en-US" sz="2400" b="1" i="0" dirty="0">
                <a:effectLst/>
                <a:latin typeface="Söhne"/>
              </a:rPr>
              <a:t> </a:t>
            </a:r>
            <a:r>
              <a:rPr lang="en-US" sz="2400" b="1" i="0" dirty="0" err="1">
                <a:effectLst/>
                <a:latin typeface="Söhne"/>
              </a:rPr>
              <a:t>vữa</a:t>
            </a:r>
            <a:endParaRPr lang="en-US" sz="2400" b="1" i="0" dirty="0">
              <a:effectLst/>
              <a:latin typeface="Söhne"/>
            </a:endParaRPr>
          </a:p>
          <a:p>
            <a:r>
              <a:rPr lang="vi-VN" b="0" i="0" dirty="0">
                <a:effectLst/>
                <a:latin typeface="Söhne"/>
              </a:rPr>
              <a:t>An toàn lao động khi vận hành máy phun trát vữa là một yếu tố quan trọng không thể phớt lờ trong ngành xây dựng. </a:t>
            </a:r>
            <a:endParaRPr lang="en-US" b="0" i="0" dirty="0">
              <a:effectLst/>
              <a:latin typeface="Söhne"/>
            </a:endParaRPr>
          </a:p>
          <a:p>
            <a:r>
              <a:rPr lang="vi-VN" b="0" i="0" dirty="0">
                <a:effectLst/>
                <a:latin typeface="Söhne"/>
              </a:rPr>
              <a:t>Việc tuân thủ các quy định và biện pháp an toàn không chỉ bảo vệ sức khỏe và tính mạng của người lao động mà còn giúp tăng hiệu suất và chất lượng công việc.</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A499567A-B582-AFFC-045F-79A230CDB9A7}"/>
              </a:ext>
            </a:extLst>
          </p:cNvPr>
          <p:cNvPicPr>
            <a:picLocks noChangeAspect="1"/>
          </p:cNvPicPr>
          <p:nvPr/>
        </p:nvPicPr>
        <p:blipFill>
          <a:blip r:embed="rId3"/>
          <a:stretch>
            <a:fillRect/>
          </a:stretch>
        </p:blipFill>
        <p:spPr>
          <a:xfrm>
            <a:off x="-1106388" y="3501008"/>
            <a:ext cx="4761905" cy="4761905"/>
          </a:xfrm>
          <a:prstGeom prst="rect">
            <a:avLst/>
          </a:prstGeom>
        </p:spPr>
      </p:pic>
    </p:spTree>
    <p:extLst>
      <p:ext uri="{BB962C8B-B14F-4D97-AF65-F5344CB8AC3E}">
        <p14:creationId xmlns:p14="http://schemas.microsoft.com/office/powerpoint/2010/main" val="264553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Giới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thiệu</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B. </a:t>
            </a:r>
            <a:r>
              <a:rPr lang="en-US" sz="2400" b="1" i="0" dirty="0" err="1">
                <a:effectLst/>
                <a:latin typeface="Söhne"/>
              </a:rPr>
              <a:t>Các</a:t>
            </a:r>
            <a:r>
              <a:rPr lang="en-US" sz="2400" b="1" i="0" dirty="0">
                <a:effectLst/>
                <a:latin typeface="Söhne"/>
              </a:rPr>
              <a:t> </a:t>
            </a:r>
            <a:r>
              <a:rPr lang="en-US" sz="2400" b="1" i="0" dirty="0" err="1">
                <a:effectLst/>
                <a:latin typeface="Söhne"/>
              </a:rPr>
              <a:t>giao</a:t>
            </a:r>
            <a:r>
              <a:rPr lang="en-US" sz="2400" b="1" i="0" dirty="0">
                <a:effectLst/>
                <a:latin typeface="Söhne"/>
              </a:rPr>
              <a:t> </a:t>
            </a:r>
            <a:r>
              <a:rPr lang="en-US" sz="2400" b="1" i="0" dirty="0" err="1">
                <a:effectLst/>
                <a:latin typeface="Söhne"/>
              </a:rPr>
              <a:t>thức</a:t>
            </a:r>
            <a:r>
              <a:rPr lang="en-US" sz="2400" b="1" i="0" dirty="0">
                <a:effectLst/>
                <a:latin typeface="Söhne"/>
              </a:rPr>
              <a:t> </a:t>
            </a:r>
            <a:r>
              <a:rPr lang="en-US" sz="2400" b="1" i="0" dirty="0" err="1">
                <a:effectLst/>
                <a:latin typeface="Söhne"/>
              </a:rPr>
              <a:t>và</a:t>
            </a:r>
            <a:r>
              <a:rPr lang="en-US" sz="2400" b="1" i="0" dirty="0">
                <a:effectLst/>
                <a:latin typeface="Söhne"/>
              </a:rPr>
              <a:t> </a:t>
            </a:r>
            <a:r>
              <a:rPr lang="en-US" sz="2400" b="1" i="0" dirty="0" err="1">
                <a:effectLst/>
                <a:latin typeface="Söhne"/>
              </a:rPr>
              <a:t>quy</a:t>
            </a:r>
            <a:r>
              <a:rPr lang="en-US" sz="2400" b="1" i="0" dirty="0">
                <a:effectLst/>
                <a:latin typeface="Söhne"/>
              </a:rPr>
              <a:t> </a:t>
            </a:r>
            <a:r>
              <a:rPr lang="en-US" sz="2400" b="1" i="0" dirty="0" err="1">
                <a:effectLst/>
                <a:latin typeface="Söhne"/>
              </a:rPr>
              <a:t>định</a:t>
            </a:r>
            <a:r>
              <a:rPr lang="en-US" sz="2400" b="1" i="0" dirty="0">
                <a:effectLst/>
                <a:latin typeface="Söhne"/>
              </a:rPr>
              <a:t> an </a:t>
            </a:r>
            <a:r>
              <a:rPr lang="en-US" sz="2400" b="1" i="0" dirty="0" err="1">
                <a:effectLst/>
                <a:latin typeface="Söhne"/>
              </a:rPr>
              <a:t>toàn</a:t>
            </a:r>
            <a:r>
              <a:rPr lang="en-US" sz="2400" b="1" i="0" dirty="0">
                <a:effectLst/>
                <a:latin typeface="Söhne"/>
              </a:rPr>
              <a:t> </a:t>
            </a:r>
            <a:r>
              <a:rPr lang="en-US" sz="2400" b="1" i="0" dirty="0" err="1">
                <a:effectLst/>
                <a:latin typeface="Söhne"/>
              </a:rPr>
              <a:t>quan</a:t>
            </a:r>
            <a:r>
              <a:rPr lang="en-US" sz="2400" b="1" i="0" dirty="0">
                <a:effectLst/>
                <a:latin typeface="Söhne"/>
              </a:rPr>
              <a:t> </a:t>
            </a:r>
            <a:r>
              <a:rPr lang="en-US" sz="2400" b="1" i="0" dirty="0" err="1">
                <a:effectLst/>
                <a:latin typeface="Söhne"/>
              </a:rPr>
              <a:t>trọng</a:t>
            </a:r>
            <a:r>
              <a:rPr lang="en-US" sz="2400" b="1" i="0" dirty="0">
                <a:effectLst/>
                <a:latin typeface="Söhne"/>
              </a:rPr>
              <a:t> </a:t>
            </a:r>
            <a:r>
              <a:rPr lang="en-US" sz="2400" b="1" i="0" dirty="0" err="1">
                <a:effectLst/>
                <a:latin typeface="Söhne"/>
              </a:rPr>
              <a:t>khi</a:t>
            </a:r>
            <a:r>
              <a:rPr lang="en-US" sz="2400" b="1" i="0" dirty="0">
                <a:effectLst/>
                <a:latin typeface="Söhne"/>
              </a:rPr>
              <a:t> </a:t>
            </a:r>
            <a:r>
              <a:rPr lang="en-US" sz="2400" b="1" i="0" dirty="0" err="1">
                <a:effectLst/>
                <a:latin typeface="Söhne"/>
              </a:rPr>
              <a:t>vận</a:t>
            </a:r>
            <a:r>
              <a:rPr lang="en-US" sz="2400" b="1" i="0" dirty="0">
                <a:effectLst/>
                <a:latin typeface="Söhne"/>
              </a:rPr>
              <a:t> </a:t>
            </a:r>
            <a:r>
              <a:rPr lang="en-US" sz="2400" b="1" i="0" dirty="0" err="1">
                <a:effectLst/>
                <a:latin typeface="Söhne"/>
              </a:rPr>
              <a:t>hành</a:t>
            </a:r>
            <a:r>
              <a:rPr lang="en-US" sz="2400" b="1" i="0" dirty="0">
                <a:effectLst/>
                <a:latin typeface="Söhne"/>
              </a:rPr>
              <a:t> </a:t>
            </a:r>
            <a:r>
              <a:rPr lang="en-US" sz="2400" b="1" i="0" dirty="0" err="1">
                <a:effectLst/>
                <a:latin typeface="Söhne"/>
              </a:rPr>
              <a:t>máy</a:t>
            </a:r>
            <a:r>
              <a:rPr lang="en-US" sz="2400" b="1" i="0" dirty="0">
                <a:effectLst/>
                <a:latin typeface="Söhne"/>
              </a:rPr>
              <a:t> </a:t>
            </a:r>
            <a:r>
              <a:rPr lang="en-US" sz="2400" b="1" i="0" dirty="0" err="1">
                <a:effectLst/>
                <a:latin typeface="Söhne"/>
              </a:rPr>
              <a:t>phun</a:t>
            </a:r>
            <a:r>
              <a:rPr lang="en-US" sz="2400" b="1" i="0" dirty="0">
                <a:effectLst/>
                <a:latin typeface="Söhne"/>
              </a:rPr>
              <a:t> </a:t>
            </a:r>
            <a:r>
              <a:rPr lang="en-US" sz="2400" b="1" i="0" dirty="0" err="1">
                <a:effectLst/>
                <a:latin typeface="Söhne"/>
              </a:rPr>
              <a:t>trát</a:t>
            </a:r>
            <a:r>
              <a:rPr lang="en-US" sz="2400" b="1" i="0" dirty="0">
                <a:effectLst/>
                <a:latin typeface="Söhne"/>
              </a:rPr>
              <a:t> </a:t>
            </a:r>
            <a:r>
              <a:rPr lang="en-US" sz="2400" b="1" i="0" dirty="0" err="1">
                <a:effectLst/>
                <a:latin typeface="Söhne"/>
              </a:rPr>
              <a:t>vữa</a:t>
            </a:r>
            <a:endParaRPr lang="en-US" sz="2400" b="1" i="0" dirty="0">
              <a:effectLst/>
              <a:latin typeface="Söhne"/>
            </a:endParaRPr>
          </a:p>
          <a:p>
            <a:r>
              <a:rPr lang="vi-VN" b="0" i="0" dirty="0">
                <a:effectLst/>
                <a:latin typeface="Söhne"/>
              </a:rPr>
              <a:t>Để đảm bảo an toàn lao động khi vận hành máy phun trát vữa, việc tuân thủ các giao thức và quy định an toàn là cực kỳ quan trọng. Trong số những quy định này, việc đào tạo cho nhân viên về cách sử dụng máy đúng cách là một điểm nổi bật. </a:t>
            </a:r>
            <a:endParaRPr lang="en-US" b="0" i="0" dirty="0">
              <a:effectLst/>
              <a:latin typeface="Söhne"/>
            </a:endParaRPr>
          </a:p>
          <a:p>
            <a:r>
              <a:rPr lang="vi-VN" b="0" i="0" dirty="0">
                <a:effectLst/>
                <a:latin typeface="Söhne"/>
              </a:rPr>
              <a:t>Các nhân viên cần được huấn luyện về cách điều chỉnh áp lực và lưu lượng vật liệu phun, cách kiểm tra và bảo dưỡng máy định kỳ, và cách xử lý tình huống khẩn cấp.</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F2E03A4B-5587-507D-F2FD-37EB64253A56}"/>
              </a:ext>
            </a:extLst>
          </p:cNvPr>
          <p:cNvPicPr>
            <a:picLocks noChangeAspect="1"/>
          </p:cNvPicPr>
          <p:nvPr/>
        </p:nvPicPr>
        <p:blipFill>
          <a:blip r:embed="rId3"/>
          <a:stretch>
            <a:fillRect/>
          </a:stretch>
        </p:blipFill>
        <p:spPr>
          <a:xfrm>
            <a:off x="-1106388" y="3501008"/>
            <a:ext cx="4761905" cy="4761905"/>
          </a:xfrm>
          <a:prstGeom prst="rect">
            <a:avLst/>
          </a:prstGeom>
        </p:spPr>
      </p:pic>
    </p:spTree>
    <p:extLst>
      <p:ext uri="{BB962C8B-B14F-4D97-AF65-F5344CB8AC3E}">
        <p14:creationId xmlns:p14="http://schemas.microsoft.com/office/powerpoint/2010/main" val="3037261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3200" b="1" dirty="0">
                <a:solidFill>
                  <a:schemeClr val="bg1"/>
                </a:solidFill>
                <a:latin typeface="UTM Aptima" panose="02040603050506020204" pitchFamily="18" charset="0"/>
              </a:rPr>
              <a:t>Thành </a:t>
            </a:r>
            <a:r>
              <a:rPr lang="en-US" sz="3200" b="1" dirty="0" err="1">
                <a:solidFill>
                  <a:schemeClr val="bg1"/>
                </a:solidFill>
                <a:latin typeface="UTM Aptima" panose="02040603050506020204" pitchFamily="18" charset="0"/>
              </a:rPr>
              <a:t>Phần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Và</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Chức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Của</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máy</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phun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trát</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vữa</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A.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phần</a:t>
            </a:r>
            <a:r>
              <a:rPr lang="en-US" b="1" i="0" dirty="0">
                <a:effectLst/>
                <a:latin typeface="Open Sans" panose="020B0606030504020204" pitchFamily="34" charset="0"/>
              </a:rPr>
              <a:t> </a:t>
            </a:r>
            <a:r>
              <a:rPr lang="en-US" b="1" i="0" dirty="0" err="1">
                <a:effectLst/>
                <a:latin typeface="Open Sans" panose="020B0606030504020204" pitchFamily="34" charset="0"/>
              </a:rPr>
              <a:t>khác</a:t>
            </a:r>
            <a:r>
              <a:rPr lang="en-US" b="1" i="0" dirty="0">
                <a:effectLst/>
                <a:latin typeface="Open Sans" panose="020B0606030504020204" pitchFamily="34" charset="0"/>
              </a:rPr>
              <a:t> </a:t>
            </a:r>
            <a:r>
              <a:rPr lang="en-US" b="1" i="0" dirty="0" err="1">
                <a:effectLst/>
                <a:latin typeface="Open Sans" panose="020B0606030504020204" pitchFamily="34" charset="0"/>
              </a:rPr>
              <a:t>nhau</a:t>
            </a:r>
            <a:r>
              <a:rPr lang="en-US" b="1" i="0" dirty="0">
                <a:effectLst/>
                <a:latin typeface="Open Sans" panose="020B0606030504020204" pitchFamily="34" charset="0"/>
              </a:rPr>
              <a:t> </a:t>
            </a:r>
            <a:r>
              <a:rPr lang="en-US" b="1" i="0" dirty="0" err="1">
                <a:effectLst/>
                <a:latin typeface="Open Sans" panose="020B0606030504020204" pitchFamily="34" charset="0"/>
              </a:rPr>
              <a:t>của</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phun</a:t>
            </a:r>
            <a:r>
              <a:rPr lang="en-US" b="1" i="0" dirty="0">
                <a:effectLst/>
                <a:latin typeface="Open Sans" panose="020B0606030504020204" pitchFamily="34" charset="0"/>
              </a:rPr>
              <a:t> </a:t>
            </a:r>
            <a:r>
              <a:rPr lang="en-US" b="1" i="0" dirty="0" err="1">
                <a:effectLst/>
                <a:latin typeface="Open Sans" panose="020B0606030504020204" pitchFamily="34" charset="0"/>
              </a:rPr>
              <a:t>trát</a:t>
            </a:r>
            <a:r>
              <a:rPr lang="en-US" b="1" i="0" dirty="0">
                <a:effectLst/>
                <a:latin typeface="Open Sans" panose="020B0606030504020204" pitchFamily="34" charset="0"/>
              </a:rPr>
              <a:t> </a:t>
            </a:r>
            <a:r>
              <a:rPr lang="en-US" b="1" i="0" dirty="0" err="1">
                <a:effectLst/>
                <a:latin typeface="Open Sans" panose="020B0606030504020204" pitchFamily="34" charset="0"/>
              </a:rPr>
              <a:t>vữa</a:t>
            </a:r>
            <a:r>
              <a:rPr lang="en-US" sz="2000" dirty="0">
                <a:solidFill>
                  <a:schemeClr val="bg1"/>
                </a:solidFill>
              </a:rPr>
              <a:t>:</a:t>
            </a:r>
          </a:p>
          <a:p>
            <a:pPr algn="l"/>
            <a:r>
              <a:rPr lang="vi-VN" b="0" i="0" dirty="0">
                <a:effectLst/>
                <a:latin typeface="Open Sans" panose="020B0606030504020204" pitchFamily="34" charset="0"/>
              </a:rPr>
              <a:t>Bơm chất lỏng: Đây là thành phần chính của máy, thường được điều khiển bằng động cơ điện hoặc động cơ xăng. Bơm chất lỏng tạo ra áp lực cần thiết để đẩy vật liệu vữa qua ống phun và ra ngoài.</a:t>
            </a:r>
          </a:p>
          <a:p>
            <a:pPr algn="l"/>
            <a:r>
              <a:rPr lang="vi-VN" b="0" i="0" dirty="0">
                <a:effectLst/>
                <a:latin typeface="Open Sans" panose="020B0606030504020204" pitchFamily="34" charset="0"/>
              </a:rPr>
              <a:t>Hệ thống ống và béc phun: Hệ thống này bao gồm ống dẫn và béc phun, được sử dụng để dẫn chất lỏng từ bơm đến vị trí cần phun và phun chất lỏng ra ngoài một cách đồng đều và chính xác.</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861FF014-9987-2E8E-06F0-2A2BDF2AAB48}"/>
              </a:ext>
            </a:extLst>
          </p:cNvPr>
          <p:cNvPicPr>
            <a:picLocks noChangeAspect="1"/>
          </p:cNvPicPr>
          <p:nvPr/>
        </p:nvPicPr>
        <p:blipFill>
          <a:blip r:embed="rId3"/>
          <a:stretch>
            <a:fillRect/>
          </a:stretch>
        </p:blipFill>
        <p:spPr>
          <a:xfrm>
            <a:off x="7174532" y="1700808"/>
            <a:ext cx="3172916" cy="3172916"/>
          </a:xfrm>
          <a:prstGeom prst="rect">
            <a:avLst/>
          </a:prstGeom>
        </p:spPr>
      </p:pic>
    </p:spTree>
    <p:extLst>
      <p:ext uri="{BB962C8B-B14F-4D97-AF65-F5344CB8AC3E}">
        <p14:creationId xmlns:p14="http://schemas.microsoft.com/office/powerpoint/2010/main" val="139726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3200" b="1" dirty="0">
                <a:solidFill>
                  <a:schemeClr val="bg1"/>
                </a:solidFill>
                <a:latin typeface="UTM Aptima" panose="02040603050506020204" pitchFamily="18" charset="0"/>
              </a:rPr>
              <a:t>Thành </a:t>
            </a:r>
            <a:r>
              <a:rPr lang="en-US" sz="3200" b="1" dirty="0" err="1">
                <a:solidFill>
                  <a:schemeClr val="bg1"/>
                </a:solidFill>
                <a:latin typeface="UTM Aptima" panose="02040603050506020204" pitchFamily="18" charset="0"/>
              </a:rPr>
              <a:t>Phần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Và</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Chức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Của</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máy</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phun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trát</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vữa</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B. </a:t>
            </a:r>
            <a:r>
              <a:rPr lang="en-US" b="1" i="0" dirty="0" err="1">
                <a:effectLst/>
                <a:latin typeface="Open Sans" panose="020B0606030504020204" pitchFamily="34" charset="0"/>
              </a:rPr>
              <a:t>Cấu</a:t>
            </a:r>
            <a:r>
              <a:rPr lang="en-US" b="1" i="0" dirty="0">
                <a:effectLst/>
                <a:latin typeface="Open Sans" panose="020B0606030504020204" pitchFamily="34" charset="0"/>
              </a:rPr>
              <a:t> </a:t>
            </a:r>
            <a:r>
              <a:rPr lang="en-US" b="1" i="0" dirty="0" err="1">
                <a:effectLst/>
                <a:latin typeface="Open Sans" panose="020B0606030504020204" pitchFamily="34" charset="0"/>
              </a:rPr>
              <a:t>trúc</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hoạt</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của</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phun</a:t>
            </a:r>
            <a:r>
              <a:rPr lang="en-US" b="1" i="0" dirty="0">
                <a:effectLst/>
                <a:latin typeface="Open Sans" panose="020B0606030504020204" pitchFamily="34" charset="0"/>
              </a:rPr>
              <a:t> </a:t>
            </a:r>
            <a:r>
              <a:rPr lang="en-US" b="1" i="0" dirty="0" err="1">
                <a:effectLst/>
                <a:latin typeface="Open Sans" panose="020B0606030504020204" pitchFamily="34" charset="0"/>
              </a:rPr>
              <a:t>trát</a:t>
            </a:r>
            <a:r>
              <a:rPr lang="en-US" b="1" i="0" dirty="0">
                <a:effectLst/>
                <a:latin typeface="Open Sans" panose="020B0606030504020204" pitchFamily="34" charset="0"/>
              </a:rPr>
              <a:t> </a:t>
            </a:r>
            <a:r>
              <a:rPr lang="en-US" b="1" i="0" dirty="0" err="1">
                <a:effectLst/>
                <a:latin typeface="Open Sans" panose="020B0606030504020204" pitchFamily="34" charset="0"/>
              </a:rPr>
              <a:t>vữa</a:t>
            </a:r>
            <a:r>
              <a:rPr lang="en-US" sz="2000" dirty="0">
                <a:solidFill>
                  <a:schemeClr val="bg1"/>
                </a:solidFill>
              </a:rPr>
              <a:t>:</a:t>
            </a:r>
          </a:p>
          <a:p>
            <a:pPr algn="l"/>
            <a:r>
              <a:rPr lang="vi-VN" b="0" i="0" dirty="0">
                <a:effectLst/>
                <a:latin typeface="Open Sans" panose="020B0606030504020204" pitchFamily="34" charset="0"/>
              </a:rPr>
              <a:t>Máy phun trát vữa thường có một cấu trúc phức tạp nhưng hoạt động theo nguyên lý đơn giản. Thông thường, máy bao gồm một bơm chất lỏng, hệ thống ống và béc phun, thùng chứa vật liệu, bộ điều khiển, và khung máy.</a:t>
            </a:r>
          </a:p>
          <a:p>
            <a:pPr algn="l"/>
            <a:r>
              <a:rPr lang="vi-VN" b="0" i="0" dirty="0">
                <a:effectLst/>
                <a:latin typeface="Open Sans" panose="020B0606030504020204" pitchFamily="34" charset="0"/>
              </a:rPr>
              <a:t>Nguyên lý hoạt động của máy phun trát vữa dựa trên việc sử dụng áp lực để đẩy chất lỏng vữa từ thùng chứa thông qua hệ thống ống và béc phun ra ngoài.</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CC7AFD66-BAE2-02E2-C843-61117DA2622B}"/>
              </a:ext>
            </a:extLst>
          </p:cNvPr>
          <p:cNvPicPr>
            <a:picLocks noChangeAspect="1"/>
          </p:cNvPicPr>
          <p:nvPr/>
        </p:nvPicPr>
        <p:blipFill>
          <a:blip r:embed="rId3"/>
          <a:stretch>
            <a:fillRect/>
          </a:stretch>
        </p:blipFill>
        <p:spPr>
          <a:xfrm>
            <a:off x="7174532" y="1700808"/>
            <a:ext cx="3172916" cy="3172916"/>
          </a:xfrm>
          <a:prstGeom prst="rect">
            <a:avLst/>
          </a:prstGeom>
        </p:spPr>
      </p:pic>
    </p:spTree>
    <p:extLst>
      <p:ext uri="{BB962C8B-B14F-4D97-AF65-F5344CB8AC3E}">
        <p14:creationId xmlns:p14="http://schemas.microsoft.com/office/powerpoint/2010/main" val="1337768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3200" b="1" dirty="0">
                <a:solidFill>
                  <a:schemeClr val="bg1"/>
                </a:solidFill>
                <a:latin typeface="UTM Aptima" panose="02040603050506020204" pitchFamily="18" charset="0"/>
              </a:rPr>
              <a:t>Thành </a:t>
            </a:r>
            <a:r>
              <a:rPr lang="en-US" sz="3200" b="1" dirty="0" err="1">
                <a:solidFill>
                  <a:schemeClr val="bg1"/>
                </a:solidFill>
                <a:latin typeface="UTM Aptima" panose="02040603050506020204" pitchFamily="18" charset="0"/>
              </a:rPr>
              <a:t>Phần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Và</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Chức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Của</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máy</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phun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trát</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vữa</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C. </a:t>
            </a:r>
            <a:r>
              <a:rPr lang="en-US" b="1" i="0" dirty="0" err="1">
                <a:effectLst/>
                <a:latin typeface="Open Sans" panose="020B0606030504020204" pitchFamily="34" charset="0"/>
              </a:rPr>
              <a:t>Ứng</a:t>
            </a:r>
            <a:r>
              <a:rPr lang="en-US" b="1" i="0" dirty="0">
                <a:effectLst/>
                <a:latin typeface="Open Sans" panose="020B0606030504020204" pitchFamily="34" charset="0"/>
              </a:rPr>
              <a:t> </a:t>
            </a:r>
            <a:r>
              <a:rPr lang="en-US" b="1" i="0" dirty="0" err="1">
                <a:effectLst/>
                <a:latin typeface="Open Sans" panose="020B0606030504020204" pitchFamily="34" charset="0"/>
              </a:rPr>
              <a:t>dụng</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ngành</a:t>
            </a:r>
            <a:r>
              <a:rPr lang="en-US" b="1" i="0" dirty="0">
                <a:effectLst/>
                <a:latin typeface="Open Sans" panose="020B0606030504020204" pitchFamily="34" charset="0"/>
              </a:rPr>
              <a:t> </a:t>
            </a:r>
            <a:r>
              <a:rPr lang="en-US" b="1" i="0" dirty="0" err="1">
                <a:effectLst/>
                <a:latin typeface="Open Sans" panose="020B0606030504020204" pitchFamily="34" charset="0"/>
              </a:rPr>
              <a:t>xây</a:t>
            </a:r>
            <a:r>
              <a:rPr lang="en-US" b="1" i="0" dirty="0">
                <a:effectLst/>
                <a:latin typeface="Open Sans" panose="020B0606030504020204" pitchFamily="34" charset="0"/>
              </a:rPr>
              <a:t> </a:t>
            </a:r>
            <a:r>
              <a:rPr lang="en-US" b="1" i="0" dirty="0" err="1">
                <a:effectLst/>
                <a:latin typeface="Open Sans" panose="020B0606030504020204" pitchFamily="34" charset="0"/>
              </a:rPr>
              <a:t>dựng</a:t>
            </a:r>
            <a:r>
              <a:rPr lang="en-US" b="1" i="0" dirty="0">
                <a:effectLst/>
                <a:latin typeface="Open Sans" panose="020B0606030504020204" pitchFamily="34" charset="0"/>
              </a:rPr>
              <a:t> </a:t>
            </a:r>
            <a:r>
              <a:rPr lang="en-US" b="1" i="0" dirty="0" err="1">
                <a:effectLst/>
                <a:latin typeface="Open Sans" panose="020B0606030504020204" pitchFamily="34" charset="0"/>
              </a:rPr>
              <a:t>của</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phun</a:t>
            </a:r>
            <a:r>
              <a:rPr lang="en-US" b="1" i="0" dirty="0">
                <a:effectLst/>
                <a:latin typeface="Open Sans" panose="020B0606030504020204" pitchFamily="34" charset="0"/>
              </a:rPr>
              <a:t> </a:t>
            </a:r>
            <a:r>
              <a:rPr lang="en-US" b="1" i="0" dirty="0" err="1">
                <a:effectLst/>
                <a:latin typeface="Open Sans" panose="020B0606030504020204" pitchFamily="34" charset="0"/>
              </a:rPr>
              <a:t>trát</a:t>
            </a:r>
            <a:r>
              <a:rPr lang="en-US" b="1" i="0" dirty="0">
                <a:effectLst/>
                <a:latin typeface="Open Sans" panose="020B0606030504020204" pitchFamily="34" charset="0"/>
              </a:rPr>
              <a:t> </a:t>
            </a:r>
            <a:r>
              <a:rPr lang="en-US" b="1" i="0" dirty="0" err="1">
                <a:effectLst/>
                <a:latin typeface="Open Sans" panose="020B0606030504020204" pitchFamily="34" charset="0"/>
              </a:rPr>
              <a:t>vữa</a:t>
            </a:r>
            <a:r>
              <a:rPr lang="en-US" sz="2000" dirty="0">
                <a:solidFill>
                  <a:schemeClr val="bg1"/>
                </a:solidFill>
              </a:rPr>
              <a:t>:</a:t>
            </a:r>
          </a:p>
          <a:p>
            <a:pPr algn="l"/>
            <a:r>
              <a:rPr lang="vi-VN" b="0" i="0" dirty="0">
                <a:effectLst/>
                <a:latin typeface="Open Sans" panose="020B0606030504020204" pitchFamily="34" charset="0"/>
              </a:rPr>
              <a:t>Trát tường và trần: Máy phun trát vữa được sử dụng để phun vữa lên tường và trần một cách nhanh chóng và đồng đều. Việc này giúp tăng cường tính chính xác và tăng tốc độ thi công so với phương pháp truyền thống sử dụng tay lấy phẳng.</a:t>
            </a:r>
          </a:p>
          <a:p>
            <a:pPr algn="l"/>
            <a:r>
              <a:rPr lang="vi-VN" b="0" i="0" dirty="0">
                <a:effectLst/>
                <a:latin typeface="Open Sans" panose="020B0606030504020204" pitchFamily="34" charset="0"/>
              </a:rPr>
              <a:t>Trát vữa trên bề mặt phẳng và không phẳng: Máy phun trát vữa có thể được sử dụng trên các bề mặt phẳng và không phẳng như bê tông, tường gạch, hay các bề mặt có hình dạng phức tạp. </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9A0D3256-31DE-BA81-9D84-9764965CB4DF}"/>
              </a:ext>
            </a:extLst>
          </p:cNvPr>
          <p:cNvPicPr>
            <a:picLocks noChangeAspect="1"/>
          </p:cNvPicPr>
          <p:nvPr/>
        </p:nvPicPr>
        <p:blipFill>
          <a:blip r:embed="rId3"/>
          <a:stretch>
            <a:fillRect/>
          </a:stretch>
        </p:blipFill>
        <p:spPr>
          <a:xfrm>
            <a:off x="7174532" y="1700808"/>
            <a:ext cx="3172916" cy="3172916"/>
          </a:xfrm>
          <a:prstGeom prst="rect">
            <a:avLst/>
          </a:prstGeom>
        </p:spPr>
      </p:pic>
    </p:spTree>
    <p:extLst>
      <p:ext uri="{BB962C8B-B14F-4D97-AF65-F5344CB8AC3E}">
        <p14:creationId xmlns:p14="http://schemas.microsoft.com/office/powerpoint/2010/main" val="345269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3200" b="1" dirty="0">
                <a:solidFill>
                  <a:schemeClr val="bg1"/>
                </a:solidFill>
                <a:latin typeface="UTM Aptima" panose="02040603050506020204" pitchFamily="18" charset="0"/>
              </a:rPr>
              <a:t>Thành </a:t>
            </a:r>
            <a:r>
              <a:rPr lang="en-US" sz="3200" b="1" dirty="0" err="1">
                <a:solidFill>
                  <a:schemeClr val="bg1"/>
                </a:solidFill>
                <a:latin typeface="UTM Aptima" panose="02040603050506020204" pitchFamily="18" charset="0"/>
              </a:rPr>
              <a:t>Phần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Và</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Chức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Của</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máy</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phun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trát</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vữa</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lnSpcReduction="10000"/>
          </a:bodyPr>
          <a:lstStyle/>
          <a:p>
            <a:pPr marL="0" indent="0">
              <a:buNone/>
            </a:pPr>
            <a:r>
              <a:rPr lang="en-US" b="1" i="0" dirty="0">
                <a:effectLst/>
                <a:latin typeface="Open Sans" panose="020B0606030504020204" pitchFamily="34" charset="0"/>
              </a:rPr>
              <a:t>D. </a:t>
            </a:r>
            <a:r>
              <a:rPr lang="en-US" b="1" i="0" dirty="0" err="1">
                <a:effectLst/>
                <a:latin typeface="Open Sans" panose="020B0606030504020204" pitchFamily="34" charset="0"/>
              </a:rPr>
              <a:t>Những</a:t>
            </a:r>
            <a:r>
              <a:rPr lang="en-US" b="1" i="0" dirty="0">
                <a:effectLst/>
                <a:latin typeface="Open Sans" panose="020B0606030504020204" pitchFamily="34" charset="0"/>
              </a:rPr>
              <a:t> </a:t>
            </a:r>
            <a:r>
              <a:rPr lang="en-US" b="1" i="0" dirty="0" err="1">
                <a:effectLst/>
                <a:latin typeface="Open Sans" panose="020B0606030504020204" pitchFamily="34" charset="0"/>
              </a:rPr>
              <a:t>rủi</a:t>
            </a:r>
            <a:r>
              <a:rPr lang="en-US" b="1" i="0" dirty="0">
                <a:effectLst/>
                <a:latin typeface="Open Sans" panose="020B0606030504020204" pitchFamily="34" charset="0"/>
              </a:rPr>
              <a:t> </a:t>
            </a:r>
            <a:r>
              <a:rPr lang="en-US" b="1" i="0" dirty="0" err="1">
                <a:effectLst/>
                <a:latin typeface="Open Sans" panose="020B0606030504020204" pitchFamily="34" charset="0"/>
              </a:rPr>
              <a:t>ro</a:t>
            </a:r>
            <a:r>
              <a:rPr lang="en-US" b="1" i="0" dirty="0">
                <a:effectLst/>
                <a:latin typeface="Open Sans" panose="020B0606030504020204" pitchFamily="34" charset="0"/>
              </a:rPr>
              <a:t> </a:t>
            </a:r>
            <a:r>
              <a:rPr lang="en-US" b="1" i="0" dirty="0" err="1">
                <a:effectLst/>
                <a:latin typeface="Open Sans" panose="020B0606030504020204" pitchFamily="34" charset="0"/>
              </a:rPr>
              <a:t>liên</a:t>
            </a:r>
            <a:r>
              <a:rPr lang="en-US" b="1" i="0" dirty="0">
                <a:effectLst/>
                <a:latin typeface="Open Sans" panose="020B0606030504020204" pitchFamily="34" charset="0"/>
              </a:rPr>
              <a:t> </a:t>
            </a:r>
            <a:r>
              <a:rPr lang="en-US" b="1" i="0" dirty="0" err="1">
                <a:effectLst/>
                <a:latin typeface="Open Sans" panose="020B0606030504020204" pitchFamily="34" charset="0"/>
              </a:rPr>
              <a:t>quan</a:t>
            </a:r>
            <a:r>
              <a:rPr lang="en-US" b="1" i="0" dirty="0">
                <a:effectLst/>
                <a:latin typeface="Open Sans" panose="020B0606030504020204" pitchFamily="34" charset="0"/>
              </a:rPr>
              <a:t> </a:t>
            </a:r>
            <a:r>
              <a:rPr lang="en-US" b="1" i="0" dirty="0" err="1">
                <a:effectLst/>
                <a:latin typeface="Open Sans" panose="020B0606030504020204" pitchFamily="34" charset="0"/>
              </a:rPr>
              <a:t>đến</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phun</a:t>
            </a:r>
            <a:r>
              <a:rPr lang="en-US" b="1" i="0" dirty="0">
                <a:effectLst/>
                <a:latin typeface="Open Sans" panose="020B0606030504020204" pitchFamily="34" charset="0"/>
              </a:rPr>
              <a:t> </a:t>
            </a:r>
            <a:r>
              <a:rPr lang="en-US" b="1" i="0" dirty="0" err="1">
                <a:effectLst/>
                <a:latin typeface="Open Sans" panose="020B0606030504020204" pitchFamily="34" charset="0"/>
              </a:rPr>
              <a:t>trát</a:t>
            </a:r>
            <a:r>
              <a:rPr lang="en-US" b="1" i="0" dirty="0">
                <a:effectLst/>
                <a:latin typeface="Open Sans" panose="020B0606030504020204" pitchFamily="34" charset="0"/>
              </a:rPr>
              <a:t> </a:t>
            </a:r>
            <a:r>
              <a:rPr lang="en-US" b="1" i="0" dirty="0" err="1">
                <a:effectLst/>
                <a:latin typeface="Open Sans" panose="020B0606030504020204" pitchFamily="34" charset="0"/>
              </a:rPr>
              <a:t>vữa</a:t>
            </a:r>
            <a:r>
              <a:rPr lang="en-US" sz="2000" dirty="0">
                <a:solidFill>
                  <a:schemeClr val="bg1"/>
                </a:solidFill>
              </a:rPr>
              <a:t>:</a:t>
            </a:r>
          </a:p>
          <a:p>
            <a:pPr algn="l"/>
            <a:r>
              <a:rPr lang="vi-VN" b="0" i="0" dirty="0">
                <a:effectLst/>
                <a:latin typeface="Open Sans" panose="020B0606030504020204" pitchFamily="34" charset="0"/>
              </a:rPr>
              <a:t>Nguy cơ va chạm và va đập: Do kích thước lớn và trọng lượng nặng của máy, nguy cơ va chạm và va đập có thể xảy ra, đặc biệt trong quá trình di chuyển hoặc vận hành máy gần các vật liệu xây dựng khác.</a:t>
            </a:r>
          </a:p>
          <a:p>
            <a:pPr algn="l"/>
            <a:r>
              <a:rPr lang="vi-VN" b="0" i="0" dirty="0">
                <a:effectLst/>
                <a:latin typeface="Open Sans" panose="020B0606030504020204" pitchFamily="34" charset="0"/>
              </a:rPr>
              <a:t>Nguy cơ từ vật liệu phun: Chất lỏng vữa được phun ra từ máy có thể gây nguy hiểm nếu tiếp xúc trực tiếp với da hoặc mắt của người lao động. Nguy cơ châm chích, đỏ, và viêm da là những vấn đề phổ biến khi không sử dụng trang thiết bị bảo hộ cá nhân.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46572011-4036-3178-9B0A-592D87B81590}"/>
              </a:ext>
            </a:extLst>
          </p:cNvPr>
          <p:cNvPicPr>
            <a:picLocks noChangeAspect="1"/>
          </p:cNvPicPr>
          <p:nvPr/>
        </p:nvPicPr>
        <p:blipFill>
          <a:blip r:embed="rId3"/>
          <a:stretch>
            <a:fillRect/>
          </a:stretch>
        </p:blipFill>
        <p:spPr>
          <a:xfrm>
            <a:off x="7174532" y="1700808"/>
            <a:ext cx="3172916" cy="3172916"/>
          </a:xfrm>
          <a:prstGeom prst="rect">
            <a:avLst/>
          </a:prstGeom>
        </p:spPr>
      </p:pic>
    </p:spTree>
    <p:extLst>
      <p:ext uri="{BB962C8B-B14F-4D97-AF65-F5344CB8AC3E}">
        <p14:creationId xmlns:p14="http://schemas.microsoft.com/office/powerpoint/2010/main" val="4269750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sz="3200" dirty="0">
                <a:latin typeface="UTM Aptima" panose="02040603050506020204" pitchFamily="18" charset="0"/>
              </a:rPr>
              <a:t>Kiểm tra và bảo trì an toàn trước khi vận hành máy phun trát vữa</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gn="l">
              <a:lnSpc>
                <a:spcPct val="120000"/>
              </a:lnSpc>
              <a:buNone/>
            </a:pPr>
            <a:r>
              <a:rPr lang="en-US" sz="2000" b="1" i="0" dirty="0">
                <a:effectLst/>
                <a:latin typeface="Open Sans" panose="020B0606030504020204" pitchFamily="34" charset="0"/>
              </a:rPr>
              <a:t>A. </a:t>
            </a:r>
            <a:r>
              <a:rPr lang="vi-VN" sz="2000" b="1" i="0" dirty="0">
                <a:effectLst/>
                <a:latin typeface="Open Sans" panose="020B0606030504020204" pitchFamily="34" charset="0"/>
              </a:rPr>
              <a:t>Kiểm tra an toàn trước khi vận hành máy phun trát vữa</a:t>
            </a:r>
          </a:p>
          <a:p>
            <a:pPr algn="l">
              <a:lnSpc>
                <a:spcPct val="120000"/>
              </a:lnSpc>
            </a:pPr>
            <a:r>
              <a:rPr lang="vi-VN" b="0" i="0" dirty="0">
                <a:effectLst/>
                <a:latin typeface="Open Sans" panose="020B0606030504020204" pitchFamily="34" charset="0"/>
              </a:rPr>
              <a:t>Kiểm tra tổng quan của máy: Đảm bảo rằng không có phần của máy bị hỏng hoặc thiếu, kiểm tra xem tất cả các bộ phận có hoạt động bình thường và không có bất kỳ dấu hiệu nào của hỏng hóc.</a:t>
            </a:r>
          </a:p>
          <a:p>
            <a:pPr algn="l">
              <a:lnSpc>
                <a:spcPct val="120000"/>
              </a:lnSpc>
            </a:pPr>
            <a:r>
              <a:rPr lang="vi-VN" b="0" i="0" dirty="0">
                <a:effectLst/>
                <a:latin typeface="Open Sans" panose="020B0606030504020204" pitchFamily="34" charset="0"/>
              </a:rPr>
              <a:t>Kiểm tra hệ thống điện: Đảm bảo rằng dây điện và ổ cắm không bị hỏng và có điều kiện an toàn để sử dụng. Kiểm tra các công tắc và bộ điều khiển để đảm bảo rằng chúng hoạt động đúng cách.</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8" name="Picture 7">
            <a:extLst>
              <a:ext uri="{FF2B5EF4-FFF2-40B4-BE49-F238E27FC236}">
                <a16:creationId xmlns:a16="http://schemas.microsoft.com/office/drawing/2014/main" id="{3A046F13-EA8C-0A4E-9A29-97173EB647BC}"/>
              </a:ext>
            </a:extLst>
          </p:cNvPr>
          <p:cNvPicPr>
            <a:picLocks noChangeAspect="1"/>
          </p:cNvPicPr>
          <p:nvPr/>
        </p:nvPicPr>
        <p:blipFill>
          <a:blip r:embed="rId3"/>
          <a:stretch>
            <a:fillRect/>
          </a:stretch>
        </p:blipFill>
        <p:spPr>
          <a:xfrm>
            <a:off x="-1322411" y="3366369"/>
            <a:ext cx="4680520" cy="4680520"/>
          </a:xfrm>
          <a:prstGeom prst="rect">
            <a:avLst/>
          </a:prstGeom>
        </p:spPr>
      </p:pic>
    </p:spTree>
    <p:extLst>
      <p:ext uri="{BB962C8B-B14F-4D97-AF65-F5344CB8AC3E}">
        <p14:creationId xmlns:p14="http://schemas.microsoft.com/office/powerpoint/2010/main" val="3877704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sz="3200" dirty="0">
                <a:latin typeface="UTM Aptima" panose="02040603050506020204" pitchFamily="18" charset="0"/>
              </a:rPr>
              <a:t>Kiểm tra và bảo trì an toàn trước khi vận hành máy phun trát vữa</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B. </a:t>
            </a:r>
            <a:r>
              <a:rPr lang="vi-VN" sz="2000" b="1" i="0" dirty="0">
                <a:effectLst/>
                <a:latin typeface="Open Sans" panose="020B0606030504020204" pitchFamily="34" charset="0"/>
              </a:rPr>
              <a:t>Hướng dẫn bảo trì máy phun trát vữa định kỳ</a:t>
            </a:r>
          </a:p>
          <a:p>
            <a:pPr algn="l">
              <a:lnSpc>
                <a:spcPct val="120000"/>
              </a:lnSpc>
            </a:pPr>
            <a:r>
              <a:rPr lang="vi-VN" b="0" i="0" dirty="0">
                <a:effectLst/>
                <a:latin typeface="Open Sans" panose="020B0606030504020204" pitchFamily="34" charset="0"/>
              </a:rPr>
              <a:t>Kiểm tra và làm sạch các bộ phận: Kiểm tra các bộ phận của máy như bơm, ống và béc phun để xác định có bất kỳ dấu hiệu nào của hỏng hóc hoặc tích tụ bụi bẩn. Làm sạch các bộ phận này bằng cách sử dụng bộ dụng cụ phù hợp và chất làm sạch không gây hại.</a:t>
            </a:r>
          </a:p>
          <a:p>
            <a:pPr algn="l">
              <a:lnSpc>
                <a:spcPct val="120000"/>
              </a:lnSpc>
            </a:pPr>
            <a:r>
              <a:rPr lang="vi-VN" b="0" i="0" dirty="0">
                <a:effectLst/>
                <a:latin typeface="Open Sans" panose="020B0606030504020204" pitchFamily="34" charset="0"/>
              </a:rPr>
              <a:t>Thay dầu và bảo dưỡng bơm: Thực hiện việc thay dầu và bảo dưỡng cho bơm theo hướng dẫn của nhà sản xuất. Đảm bảo rằng dầu được sử dụng đúng loại và đúng lượng để đảm bảo hiệu suất tối ưu của bơm.</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243D7D07-E0CF-3A9B-3972-22B9CDA30D28}"/>
              </a:ext>
            </a:extLst>
          </p:cNvPr>
          <p:cNvPicPr>
            <a:picLocks noChangeAspect="1"/>
          </p:cNvPicPr>
          <p:nvPr/>
        </p:nvPicPr>
        <p:blipFill>
          <a:blip r:embed="rId3"/>
          <a:stretch>
            <a:fillRect/>
          </a:stretch>
        </p:blipFill>
        <p:spPr>
          <a:xfrm>
            <a:off x="-1322411" y="3366369"/>
            <a:ext cx="4680520" cy="4680520"/>
          </a:xfrm>
          <a:prstGeom prst="rect">
            <a:avLst/>
          </a:prstGeom>
        </p:spPr>
      </p:pic>
    </p:spTree>
    <p:extLst>
      <p:ext uri="{BB962C8B-B14F-4D97-AF65-F5344CB8AC3E}">
        <p14:creationId xmlns:p14="http://schemas.microsoft.com/office/powerpoint/2010/main" val="371157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200" b="1" dirty="0">
                <a:latin typeface="UTM Aptima" panose="02040603050506020204" pitchFamily="18" charset="0"/>
              </a:rPr>
              <a:t>Quy </a:t>
            </a:r>
            <a:r>
              <a:rPr lang="en-US" sz="3200" b="1" dirty="0" err="1">
                <a:latin typeface="UTM Aptima" panose="02040603050506020204" pitchFamily="18" charset="0"/>
              </a:rPr>
              <a:t>trình</a:t>
            </a:r>
            <a:r>
              <a:rPr lang="en-US" sz="3200" b="1" dirty="0">
                <a:latin typeface="UTM Aptima" panose="02040603050506020204" pitchFamily="18" charset="0"/>
              </a:rPr>
              <a:t> </a:t>
            </a:r>
            <a:r>
              <a:rPr lang="en-US" sz="3200" b="1" dirty="0" err="1">
                <a:latin typeface="UTM Aptima" panose="02040603050506020204" pitchFamily="18" charset="0"/>
              </a:rPr>
              <a:t>vận</a:t>
            </a:r>
            <a:r>
              <a:rPr lang="en-US" sz="3200" b="1" dirty="0">
                <a:latin typeface="UTM Aptima" panose="02040603050506020204" pitchFamily="18" charset="0"/>
              </a:rPr>
              <a:t> </a:t>
            </a:r>
            <a:r>
              <a:rPr lang="en-US" sz="3200" b="1" dirty="0" err="1">
                <a:latin typeface="UTM Aptima" panose="02040603050506020204" pitchFamily="18" charset="0"/>
              </a:rPr>
              <a:t>hành</a:t>
            </a:r>
            <a:r>
              <a:rPr lang="en-US" sz="3200" b="1" dirty="0">
                <a:latin typeface="UTM Aptima" panose="02040603050506020204" pitchFamily="18" charset="0"/>
              </a:rPr>
              <a:t> an </a:t>
            </a:r>
            <a:r>
              <a:rPr lang="en-US" sz="3200" b="1" dirty="0" err="1">
                <a:latin typeface="UTM Aptima" panose="02040603050506020204" pitchFamily="18" charset="0"/>
              </a:rPr>
              <a:t>toàn</a:t>
            </a:r>
            <a:r>
              <a:rPr lang="en-US" sz="3200" b="1" dirty="0">
                <a:latin typeface="UTM Aptima" panose="02040603050506020204" pitchFamily="18" charset="0"/>
              </a:rPr>
              <a:t> </a:t>
            </a:r>
            <a:r>
              <a:rPr lang="en-US" sz="3200" b="1" dirty="0" err="1">
                <a:latin typeface="UTM Aptima" panose="02040603050506020204" pitchFamily="18" charset="0"/>
              </a:rPr>
              <a:t>máy</a:t>
            </a:r>
            <a:r>
              <a:rPr lang="en-US" sz="3200" b="1" dirty="0">
                <a:latin typeface="UTM Aptima" panose="02040603050506020204" pitchFamily="18" charset="0"/>
              </a:rPr>
              <a:t> </a:t>
            </a:r>
            <a:r>
              <a:rPr lang="en-US" sz="3200" b="1" dirty="0" err="1">
                <a:latin typeface="UTM Aptima" panose="02040603050506020204" pitchFamily="18" charset="0"/>
              </a:rPr>
              <a:t>phun</a:t>
            </a:r>
            <a:r>
              <a:rPr lang="en-US" sz="3200" b="1" dirty="0">
                <a:latin typeface="UTM Aptima" panose="02040603050506020204" pitchFamily="18" charset="0"/>
              </a:rPr>
              <a:t> </a:t>
            </a:r>
            <a:r>
              <a:rPr lang="en-US" sz="3200" b="1" dirty="0" err="1">
                <a:latin typeface="UTM Aptima" panose="02040603050506020204" pitchFamily="18" charset="0"/>
              </a:rPr>
              <a:t>trát</a:t>
            </a:r>
            <a:r>
              <a:rPr lang="en-US" sz="3200" b="1" dirty="0">
                <a:latin typeface="UTM Aptima" panose="02040603050506020204" pitchFamily="18" charset="0"/>
              </a:rPr>
              <a:t> </a:t>
            </a:r>
            <a:r>
              <a:rPr lang="en-US" sz="3200" b="1" dirty="0" err="1">
                <a:latin typeface="UTM Aptima" panose="02040603050506020204" pitchFamily="18" charset="0"/>
              </a:rPr>
              <a:t>vữa</a:t>
            </a:r>
            <a:endParaRPr lang="en-US" sz="32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A. </a:t>
            </a:r>
            <a:r>
              <a:rPr lang="vi-VN" sz="2000" b="1" i="0" dirty="0">
                <a:solidFill>
                  <a:srgbClr val="090E1D"/>
                </a:solidFill>
                <a:effectLst/>
                <a:latin typeface="Open Sans" panose="020B0606030504020204" pitchFamily="34" charset="0"/>
              </a:rPr>
              <a:t>Hướng dẫn từng bước về quy trình vận hành máy phun trát vữa an toàn</a:t>
            </a:r>
            <a:r>
              <a:rPr lang="en-US" sz="2400" dirty="0"/>
              <a:t>:</a:t>
            </a:r>
          </a:p>
          <a:p>
            <a:pPr algn="l">
              <a:buFont typeface="Arial" panose="020B0604020202020204" pitchFamily="34" charset="0"/>
              <a:buChar char="•"/>
            </a:pPr>
            <a:r>
              <a:rPr lang="vi-VN" b="1" i="0" dirty="0">
                <a:solidFill>
                  <a:srgbClr val="4C4F5A"/>
                </a:solidFill>
                <a:effectLst/>
                <a:highlight>
                  <a:srgbClr val="FFFFFF"/>
                </a:highlight>
                <a:latin typeface="Open Sans" panose="020B0606030504020204" pitchFamily="34" charset="0"/>
              </a:rPr>
              <a:t>Đảm bảo chuẩn bị an toàn:</a:t>
            </a:r>
            <a:r>
              <a:rPr lang="vi-VN" b="0" i="0" dirty="0">
                <a:solidFill>
                  <a:srgbClr val="4C4F5A"/>
                </a:solidFill>
                <a:effectLst/>
                <a:highlight>
                  <a:srgbClr val="FFFFFF"/>
                </a:highlight>
                <a:latin typeface="Open Sans" panose="020B0606030504020204" pitchFamily="34" charset="0"/>
              </a:rPr>
              <a:t> Trước khi bắt đầu vận hành máy, đảm bảo rằng tất cả các người lao động đã được đào tạo về việc sử dụng máy và trang bị đầy đủ trang thiết bị bảo hộ cá nhân như mặt nạ phòng độc, kính bảo hộ, găng tay và giày chống đinh.</a:t>
            </a:r>
          </a:p>
          <a:p>
            <a:pPr algn="l">
              <a:buFont typeface="Arial" panose="020B0604020202020204" pitchFamily="34" charset="0"/>
              <a:buChar char="•"/>
            </a:pPr>
            <a:r>
              <a:rPr lang="vi-VN" b="1" i="0" dirty="0">
                <a:solidFill>
                  <a:srgbClr val="4C4F5A"/>
                </a:solidFill>
                <a:effectLst/>
                <a:highlight>
                  <a:srgbClr val="FFFFFF"/>
                </a:highlight>
                <a:latin typeface="Open Sans" panose="020B0606030504020204" pitchFamily="34" charset="0"/>
              </a:rPr>
              <a:t>Kiểm tra máy:</a:t>
            </a:r>
            <a:r>
              <a:rPr lang="vi-VN" b="0" i="0" dirty="0">
                <a:solidFill>
                  <a:srgbClr val="4C4F5A"/>
                </a:solidFill>
                <a:effectLst/>
                <a:highlight>
                  <a:srgbClr val="FFFFFF"/>
                </a:highlight>
                <a:latin typeface="Open Sans" panose="020B0606030504020204" pitchFamily="34" charset="0"/>
              </a:rPr>
              <a:t> Kiểm tra tổng quan của máy để đảm bảo rằng không có bất kỳ vấn đề nào về an toàn hoặc hoạt động của máy. Đảm bảo rằng tất cả các bộ phận hoạt động đúng cách và không bị hỏng hóc.</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045380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200" b="1" dirty="0">
                <a:latin typeface="UTM Aptima" panose="02040603050506020204" pitchFamily="18" charset="0"/>
              </a:rPr>
              <a:t>Quy </a:t>
            </a:r>
            <a:r>
              <a:rPr lang="en-US" sz="3200" b="1" dirty="0" err="1">
                <a:latin typeface="UTM Aptima" panose="02040603050506020204" pitchFamily="18" charset="0"/>
              </a:rPr>
              <a:t>trình</a:t>
            </a:r>
            <a:r>
              <a:rPr lang="en-US" sz="3200" b="1" dirty="0">
                <a:latin typeface="UTM Aptima" panose="02040603050506020204" pitchFamily="18" charset="0"/>
              </a:rPr>
              <a:t> </a:t>
            </a:r>
            <a:r>
              <a:rPr lang="en-US" sz="3200" b="1" dirty="0" err="1">
                <a:latin typeface="UTM Aptima" panose="02040603050506020204" pitchFamily="18" charset="0"/>
              </a:rPr>
              <a:t>vận</a:t>
            </a:r>
            <a:r>
              <a:rPr lang="en-US" sz="3200" b="1" dirty="0">
                <a:latin typeface="UTM Aptima" panose="02040603050506020204" pitchFamily="18" charset="0"/>
              </a:rPr>
              <a:t> </a:t>
            </a:r>
            <a:r>
              <a:rPr lang="en-US" sz="3200" b="1" dirty="0" err="1">
                <a:latin typeface="UTM Aptima" panose="02040603050506020204" pitchFamily="18" charset="0"/>
              </a:rPr>
              <a:t>hành</a:t>
            </a:r>
            <a:r>
              <a:rPr lang="en-US" sz="3200" b="1" dirty="0">
                <a:latin typeface="UTM Aptima" panose="02040603050506020204" pitchFamily="18" charset="0"/>
              </a:rPr>
              <a:t> an </a:t>
            </a:r>
            <a:r>
              <a:rPr lang="en-US" sz="3200" b="1" dirty="0" err="1">
                <a:latin typeface="UTM Aptima" panose="02040603050506020204" pitchFamily="18" charset="0"/>
              </a:rPr>
              <a:t>toàn</a:t>
            </a:r>
            <a:r>
              <a:rPr lang="en-US" sz="3200" b="1" dirty="0">
                <a:latin typeface="UTM Aptima" panose="02040603050506020204" pitchFamily="18" charset="0"/>
              </a:rPr>
              <a:t> </a:t>
            </a:r>
            <a:r>
              <a:rPr lang="en-US" sz="3200" b="1" dirty="0" err="1">
                <a:latin typeface="UTM Aptima" panose="02040603050506020204" pitchFamily="18" charset="0"/>
              </a:rPr>
              <a:t>máy</a:t>
            </a:r>
            <a:r>
              <a:rPr lang="en-US" sz="3200" b="1" dirty="0">
                <a:latin typeface="UTM Aptima" panose="02040603050506020204" pitchFamily="18" charset="0"/>
              </a:rPr>
              <a:t> </a:t>
            </a:r>
            <a:r>
              <a:rPr lang="en-US" sz="3200" b="1" dirty="0" err="1">
                <a:latin typeface="UTM Aptima" panose="02040603050506020204" pitchFamily="18" charset="0"/>
              </a:rPr>
              <a:t>phun</a:t>
            </a:r>
            <a:r>
              <a:rPr lang="en-US" sz="3200" b="1" dirty="0">
                <a:latin typeface="UTM Aptima" panose="02040603050506020204" pitchFamily="18" charset="0"/>
              </a:rPr>
              <a:t> </a:t>
            </a:r>
            <a:r>
              <a:rPr lang="en-US" sz="3200" b="1" dirty="0" err="1">
                <a:latin typeface="UTM Aptima" panose="02040603050506020204" pitchFamily="18" charset="0"/>
              </a:rPr>
              <a:t>trát</a:t>
            </a:r>
            <a:r>
              <a:rPr lang="en-US" sz="3200" b="1" dirty="0">
                <a:latin typeface="UTM Aptima" panose="02040603050506020204" pitchFamily="18" charset="0"/>
              </a:rPr>
              <a:t> </a:t>
            </a:r>
            <a:r>
              <a:rPr lang="en-US" sz="3200" b="1" dirty="0" err="1">
                <a:latin typeface="UTM Aptima" panose="02040603050506020204" pitchFamily="18" charset="0"/>
              </a:rPr>
              <a:t>vữa</a:t>
            </a:r>
            <a:endParaRPr lang="en-US" sz="32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B. </a:t>
            </a:r>
            <a:r>
              <a:rPr lang="vi-VN" sz="2000" b="1" i="0" dirty="0">
                <a:solidFill>
                  <a:srgbClr val="090E1D"/>
                </a:solidFill>
                <a:effectLst/>
                <a:latin typeface="Open Sans" panose="020B0606030504020204" pitchFamily="34" charset="0"/>
              </a:rPr>
              <a:t>Các biện pháp xử lý khẩn cấp và cơ chế ứng phó sự cố khi vận hành máy phun trát vữa</a:t>
            </a:r>
            <a:r>
              <a:rPr lang="en-US" sz="2400" dirty="0"/>
              <a:t>:</a:t>
            </a:r>
          </a:p>
          <a:p>
            <a:pPr algn="l"/>
            <a:r>
              <a:rPr lang="vi-VN" b="0" i="0" dirty="0">
                <a:solidFill>
                  <a:srgbClr val="4C4F5A"/>
                </a:solidFill>
                <a:effectLst/>
                <a:latin typeface="Open Sans" panose="020B0606030504020204" pitchFamily="34" charset="0"/>
              </a:rPr>
              <a:t>Dừng máy ngay lập tức: Trong trường hợp có bất kỳ dấu hiệu nào của sự cố hoặc nguy hiểm, người vận hành cần dừng máy ngay lập tức để ngăn chặn tình huống trở nên tồi tệ hơn.</a:t>
            </a:r>
          </a:p>
          <a:p>
            <a:pPr algn="l"/>
            <a:r>
              <a:rPr lang="vi-VN" b="0" i="0" dirty="0">
                <a:solidFill>
                  <a:srgbClr val="4C4F5A"/>
                </a:solidFill>
                <a:effectLst/>
                <a:latin typeface="Open Sans" panose="020B0606030504020204" pitchFamily="34" charset="0"/>
              </a:rPr>
              <a:t>Bảo vệ bản thân: Khi xảy ra sự cố, người lao động cần phải bảo vệ bản thân bằng cách di chuyển ra khỏi khu vực nguy hiểm và đảm bảo rằng họ đang đeo đầy đủ trang thiết bị bảo hộ cá nhân.</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15801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phun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trát</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vữa</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a:bodyPr>
          <a:lstStyle/>
          <a:p>
            <a:pPr marL="0" indent="0">
              <a:buNone/>
            </a:pPr>
            <a:r>
              <a:rPr lang="en-US" b="1" i="0" dirty="0">
                <a:effectLst/>
                <a:latin typeface="Söhne"/>
              </a:rPr>
              <a:t>A. </a:t>
            </a:r>
            <a:r>
              <a:rPr lang="en-US" b="1" i="0" dirty="0" err="1">
                <a:effectLst/>
                <a:latin typeface="Söhne"/>
              </a:rPr>
              <a:t>Nhận</a:t>
            </a:r>
            <a:r>
              <a:rPr lang="en-US" b="1" i="0" dirty="0">
                <a:effectLst/>
                <a:latin typeface="Söhne"/>
              </a:rPr>
              <a:t> </a:t>
            </a:r>
            <a:r>
              <a:rPr lang="en-US" b="1" i="0" dirty="0" err="1">
                <a:effectLst/>
                <a:latin typeface="Söhne"/>
              </a:rPr>
              <a:t>diện</a:t>
            </a:r>
            <a:r>
              <a:rPr lang="en-US" b="1" i="0" dirty="0">
                <a:effectLst/>
                <a:latin typeface="Söhne"/>
              </a:rPr>
              <a:t> </a:t>
            </a:r>
            <a:r>
              <a:rPr lang="en-US" b="1" i="0" dirty="0" err="1">
                <a:effectLst/>
                <a:latin typeface="Söhne"/>
              </a:rPr>
              <a:t>các</a:t>
            </a:r>
            <a:r>
              <a:rPr lang="en-US" b="1" i="0" dirty="0">
                <a:effectLst/>
                <a:latin typeface="Söhne"/>
              </a:rPr>
              <a:t> </a:t>
            </a:r>
            <a:r>
              <a:rPr lang="en-US" b="1" i="0" dirty="0" err="1">
                <a:effectLst/>
                <a:latin typeface="Söhne"/>
              </a:rPr>
              <a:t>rủi</a:t>
            </a:r>
            <a:r>
              <a:rPr lang="en-US" b="1" i="0" dirty="0">
                <a:effectLst/>
                <a:latin typeface="Söhne"/>
              </a:rPr>
              <a:t> </a:t>
            </a:r>
            <a:r>
              <a:rPr lang="en-US" b="1" i="0" dirty="0" err="1">
                <a:effectLst/>
                <a:latin typeface="Söhne"/>
              </a:rPr>
              <a:t>ro</a:t>
            </a:r>
            <a:r>
              <a:rPr lang="en-US" b="1" i="0" dirty="0">
                <a:effectLst/>
                <a:latin typeface="Söhne"/>
              </a:rPr>
              <a:t>, </a:t>
            </a:r>
            <a:r>
              <a:rPr lang="en-US" b="1" i="0" dirty="0" err="1">
                <a:effectLst/>
                <a:latin typeface="Söhne"/>
              </a:rPr>
              <a:t>mối</a:t>
            </a:r>
            <a:r>
              <a:rPr lang="en-US" b="1" i="0" dirty="0">
                <a:effectLst/>
                <a:latin typeface="Söhne"/>
              </a:rPr>
              <a:t> </a:t>
            </a:r>
            <a:r>
              <a:rPr lang="en-US" b="1" i="0" dirty="0" err="1">
                <a:effectLst/>
                <a:latin typeface="Söhne"/>
              </a:rPr>
              <a:t>nguy</a:t>
            </a:r>
            <a:r>
              <a:rPr lang="en-US" b="1" i="0" dirty="0">
                <a:effectLst/>
                <a:latin typeface="Söhne"/>
              </a:rPr>
              <a:t> </a:t>
            </a:r>
            <a:r>
              <a:rPr lang="en-US" b="1" i="0" dirty="0" err="1">
                <a:effectLst/>
                <a:latin typeface="Söhne"/>
              </a:rPr>
              <a:t>hiểm</a:t>
            </a:r>
            <a:r>
              <a:rPr lang="en-US" b="1" i="0" dirty="0">
                <a:effectLst/>
                <a:latin typeface="Söhne"/>
              </a:rPr>
              <a:t> </a:t>
            </a:r>
            <a:r>
              <a:rPr lang="en-US" b="1" i="0" dirty="0" err="1">
                <a:effectLst/>
                <a:latin typeface="Söhne"/>
              </a:rPr>
              <a:t>tiềm</a:t>
            </a:r>
            <a:r>
              <a:rPr lang="en-US" b="1" i="0" dirty="0">
                <a:effectLst/>
                <a:latin typeface="Söhne"/>
              </a:rPr>
              <a:t> </a:t>
            </a:r>
            <a:r>
              <a:rPr lang="en-US" b="1" i="0" dirty="0" err="1">
                <a:effectLst/>
                <a:latin typeface="Söhne"/>
              </a:rPr>
              <a:t>ẩn</a:t>
            </a:r>
            <a:r>
              <a:rPr lang="en-US" b="1" i="0" dirty="0">
                <a:effectLst/>
                <a:latin typeface="Söhne"/>
              </a:rPr>
              <a:t> </a:t>
            </a:r>
            <a:r>
              <a:rPr lang="en-US" b="1" i="0" dirty="0" err="1">
                <a:effectLst/>
                <a:latin typeface="Söhne"/>
              </a:rPr>
              <a:t>trong</a:t>
            </a:r>
            <a:r>
              <a:rPr lang="en-US" b="1" i="0" dirty="0">
                <a:effectLst/>
                <a:latin typeface="Söhne"/>
              </a:rPr>
              <a:t> </a:t>
            </a:r>
            <a:r>
              <a:rPr lang="en-US" b="1" i="0" dirty="0" err="1">
                <a:effectLst/>
                <a:latin typeface="Söhne"/>
              </a:rPr>
              <a:t>vận</a:t>
            </a:r>
            <a:r>
              <a:rPr lang="en-US" b="1" i="0" dirty="0">
                <a:effectLst/>
                <a:latin typeface="Söhne"/>
              </a:rPr>
              <a:t> </a:t>
            </a:r>
            <a:r>
              <a:rPr lang="en-US" b="1" i="0" dirty="0" err="1">
                <a:effectLst/>
                <a:latin typeface="Söhne"/>
              </a:rPr>
              <a:t>hành</a:t>
            </a:r>
            <a:r>
              <a:rPr lang="en-US" b="1" i="0" dirty="0">
                <a:effectLst/>
                <a:latin typeface="Söhne"/>
              </a:rPr>
              <a:t> </a:t>
            </a:r>
            <a:r>
              <a:rPr lang="en-US" b="1" i="0" dirty="0" err="1">
                <a:effectLst/>
                <a:latin typeface="Söhne"/>
              </a:rPr>
              <a:t>máy</a:t>
            </a:r>
            <a:r>
              <a:rPr lang="en-US" b="1" i="0" dirty="0">
                <a:effectLst/>
                <a:latin typeface="Söhne"/>
              </a:rPr>
              <a:t> </a:t>
            </a:r>
            <a:r>
              <a:rPr lang="en-US" b="1" i="0" dirty="0" err="1">
                <a:effectLst/>
                <a:latin typeface="Söhne"/>
              </a:rPr>
              <a:t>phun</a:t>
            </a:r>
            <a:r>
              <a:rPr lang="en-US" b="1" i="0" dirty="0">
                <a:effectLst/>
                <a:latin typeface="Söhne"/>
              </a:rPr>
              <a:t> </a:t>
            </a:r>
            <a:r>
              <a:rPr lang="en-US" b="1" i="0" dirty="0" err="1">
                <a:effectLst/>
                <a:latin typeface="Söhne"/>
              </a:rPr>
              <a:t>trát</a:t>
            </a:r>
            <a:r>
              <a:rPr lang="en-US" b="1" i="0" dirty="0">
                <a:effectLst/>
                <a:latin typeface="Söhne"/>
              </a:rPr>
              <a:t> </a:t>
            </a:r>
            <a:r>
              <a:rPr lang="en-US" b="1" i="0" dirty="0" err="1">
                <a:effectLst/>
                <a:latin typeface="Söhne"/>
              </a:rPr>
              <a:t>vữa</a:t>
            </a:r>
            <a:r>
              <a:rPr lang="en-US" sz="2000" dirty="0">
                <a:latin typeface="Söhne"/>
              </a:rPr>
              <a:t>:</a:t>
            </a:r>
          </a:p>
          <a:p>
            <a:pPr algn="l"/>
            <a:r>
              <a:rPr lang="vi-VN" b="0" i="0" dirty="0">
                <a:effectLst/>
                <a:latin typeface="Söhne"/>
              </a:rPr>
              <a:t>Nguy cơ va chạm và va đập: Do kích thước lớn và trọng lượng nặng của máy, có nguy cơ va chạm và va đập khi di chuyển hoặc vận hành máy gần các vật liệu xây dựng khác hoặc các công nhân khác.</a:t>
            </a:r>
          </a:p>
          <a:p>
            <a:pPr algn="l"/>
            <a:r>
              <a:rPr lang="vi-VN" b="0" i="0" dirty="0">
                <a:effectLst/>
                <a:latin typeface="Söhne"/>
              </a:rPr>
              <a:t>Nguy cơ từ vật liệu phun: Chất lỏng vữa được phun ra từ máy có thể gây nguy hiểm nếu tiếp xúc trực tiếp với da hoặc mắt của người lao động. Điều này có thể gây ra các vấn đề như châm chích, đỏ, và viêm da.</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4724189D-14DE-5191-1A01-6F33C0058100}"/>
              </a:ext>
            </a:extLst>
          </p:cNvPr>
          <p:cNvPicPr>
            <a:picLocks noChangeAspect="1"/>
          </p:cNvPicPr>
          <p:nvPr/>
        </p:nvPicPr>
        <p:blipFill>
          <a:blip r:embed="rId4"/>
          <a:stretch>
            <a:fillRect/>
          </a:stretch>
        </p:blipFill>
        <p:spPr>
          <a:xfrm>
            <a:off x="-1106388" y="3573016"/>
            <a:ext cx="4761905" cy="4761905"/>
          </a:xfrm>
          <a:prstGeom prst="rect">
            <a:avLst/>
          </a:prstGeom>
        </p:spPr>
      </p:pic>
    </p:spTree>
    <p:extLst>
      <p:ext uri="{BB962C8B-B14F-4D97-AF65-F5344CB8AC3E}">
        <p14:creationId xmlns:p14="http://schemas.microsoft.com/office/powerpoint/2010/main" val="22991902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phun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trát</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vữa</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phun trát vữa</a:t>
            </a:r>
            <a:r>
              <a:rPr lang="en-US" sz="2000" dirty="0">
                <a:latin typeface="Söhne"/>
              </a:rPr>
              <a:t>:</a:t>
            </a:r>
          </a:p>
          <a:p>
            <a:pPr algn="l"/>
            <a:r>
              <a:rPr lang="en-US" b="0" i="0" dirty="0">
                <a:effectLst/>
                <a:latin typeface="Söhne"/>
              </a:rPr>
              <a:t>1. </a:t>
            </a:r>
            <a:r>
              <a:rPr lang="vi-VN" b="0" i="0" dirty="0">
                <a:effectLst/>
                <a:latin typeface="Söhne"/>
              </a:rPr>
              <a:t>Kiểm tra và bảo dưỡng định kỳ máy phun trát vữa để việc vận hành an toàn</a:t>
            </a:r>
            <a:endParaRPr lang="en-US" b="0" i="0" dirty="0">
              <a:effectLst/>
              <a:latin typeface="Söhne"/>
            </a:endParaRPr>
          </a:p>
          <a:p>
            <a:pPr lvl="1"/>
            <a:r>
              <a:rPr lang="vi-VN" b="0" i="0" dirty="0">
                <a:effectLst/>
                <a:latin typeface="Söhne"/>
              </a:rPr>
              <a:t>Kiểm tra tổng quan của máy: Thực hiện kiểm tra tổng quan để xác định có bất kỳ dấu hiệu nào của hỏng hóc hoặc tổn thương không. Đảm bảo rằng tất cả các bộ phận đều hoạt động bình thường và không cần sửa chữa.</a:t>
            </a:r>
          </a:p>
          <a:p>
            <a:pPr lvl="1"/>
            <a:r>
              <a:rPr lang="vi-VN" b="0" i="0" dirty="0">
                <a:effectLst/>
                <a:latin typeface="Söhne"/>
              </a:rPr>
              <a:t>Kiểm tra hệ thống điện: Kiểm tra dây điện, ổ cắm và các bộ phận điện khác để đảm bảo rằng chúng không bị hỏng hoặc có dấu hiệu của mòn hoặc đứt gãy. Thay thế các phần bị hỏng và sửa chữa bất kỳ vấn đề nào trước khi tiếp tục sử dụng máy.</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8C763B5D-5DB5-A88E-3193-28424AA0252F}"/>
              </a:ext>
            </a:extLst>
          </p:cNvPr>
          <p:cNvPicPr>
            <a:picLocks noChangeAspect="1"/>
          </p:cNvPicPr>
          <p:nvPr/>
        </p:nvPicPr>
        <p:blipFill>
          <a:blip r:embed="rId4"/>
          <a:stretch>
            <a:fillRect/>
          </a:stretch>
        </p:blipFill>
        <p:spPr>
          <a:xfrm>
            <a:off x="-1106388" y="3573016"/>
            <a:ext cx="4761905" cy="4761905"/>
          </a:xfrm>
          <a:prstGeom prst="rect">
            <a:avLst/>
          </a:prstGeom>
        </p:spPr>
      </p:pic>
    </p:spTree>
    <p:extLst>
      <p:ext uri="{BB962C8B-B14F-4D97-AF65-F5344CB8AC3E}">
        <p14:creationId xmlns:p14="http://schemas.microsoft.com/office/powerpoint/2010/main" val="10799728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phun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trát</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vữa</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phun trát vữa</a:t>
            </a:r>
            <a:r>
              <a:rPr lang="en-US" sz="2000" dirty="0">
                <a:latin typeface="Söhne"/>
              </a:rPr>
              <a:t>:</a:t>
            </a:r>
          </a:p>
          <a:p>
            <a:pPr algn="l"/>
            <a:r>
              <a:rPr lang="en-US" b="0" i="0" dirty="0">
                <a:effectLst/>
                <a:latin typeface="Söhne"/>
              </a:rPr>
              <a:t>2. </a:t>
            </a:r>
            <a:r>
              <a:rPr lang="en-US" b="0" i="0" dirty="0" err="1">
                <a:effectLst/>
                <a:latin typeface="Söhne"/>
              </a:rPr>
              <a:t>Tuân</a:t>
            </a:r>
            <a:r>
              <a:rPr lang="en-US" b="0" i="0" dirty="0">
                <a:effectLst/>
                <a:latin typeface="Söhne"/>
              </a:rPr>
              <a:t> </a:t>
            </a:r>
            <a:r>
              <a:rPr lang="en-US" b="0" i="0" dirty="0" err="1">
                <a:effectLst/>
                <a:latin typeface="Söhne"/>
              </a:rPr>
              <a:t>thủ</a:t>
            </a:r>
            <a:r>
              <a:rPr lang="en-US" b="0" i="0" dirty="0">
                <a:effectLst/>
                <a:latin typeface="Söhne"/>
              </a:rPr>
              <a:t> </a:t>
            </a:r>
            <a:r>
              <a:rPr lang="en-US" b="0" i="0" dirty="0" err="1">
                <a:effectLst/>
                <a:latin typeface="Söhne"/>
              </a:rPr>
              <a:t>các</a:t>
            </a:r>
            <a:r>
              <a:rPr lang="en-US" b="0" i="0" dirty="0">
                <a:effectLst/>
                <a:latin typeface="Söhne"/>
              </a:rPr>
              <a:t> </a:t>
            </a:r>
            <a:r>
              <a:rPr lang="en-US" b="0" i="0" dirty="0" err="1">
                <a:effectLst/>
                <a:latin typeface="Söhne"/>
              </a:rPr>
              <a:t>quy</a:t>
            </a:r>
            <a:r>
              <a:rPr lang="en-US" b="0" i="0" dirty="0">
                <a:effectLst/>
                <a:latin typeface="Söhne"/>
              </a:rPr>
              <a:t> </a:t>
            </a:r>
            <a:r>
              <a:rPr lang="en-US" b="0" i="0" dirty="0" err="1">
                <a:effectLst/>
                <a:latin typeface="Söhne"/>
              </a:rPr>
              <a:t>định</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lao</a:t>
            </a:r>
            <a:r>
              <a:rPr lang="en-US" b="0" i="0" dirty="0">
                <a:effectLst/>
                <a:latin typeface="Söhne"/>
              </a:rPr>
              <a:t> </a:t>
            </a:r>
            <a:r>
              <a:rPr lang="en-US" b="0" i="0" dirty="0" err="1">
                <a:effectLst/>
                <a:latin typeface="Söhne"/>
              </a:rPr>
              <a:t>động</a:t>
            </a:r>
            <a:r>
              <a:rPr lang="en-US" b="0" i="0" dirty="0">
                <a:effectLst/>
                <a:latin typeface="Söhne"/>
              </a:rPr>
              <a:t> </a:t>
            </a:r>
            <a:r>
              <a:rPr lang="en-US" b="0" i="0" dirty="0" err="1">
                <a:effectLst/>
                <a:latin typeface="Söhne"/>
              </a:rPr>
              <a:t>để</a:t>
            </a:r>
            <a:r>
              <a:rPr lang="en-US" b="0" i="0" dirty="0">
                <a:effectLst/>
                <a:latin typeface="Söhne"/>
              </a:rPr>
              <a:t> </a:t>
            </a:r>
            <a:r>
              <a:rPr lang="en-US" b="0" i="0" dirty="0" err="1">
                <a:effectLst/>
                <a:latin typeface="Söhne"/>
              </a:rPr>
              <a:t>việc</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hành</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máy</a:t>
            </a:r>
            <a:r>
              <a:rPr lang="en-US" b="0" i="0" dirty="0">
                <a:effectLst/>
                <a:latin typeface="Söhne"/>
              </a:rPr>
              <a:t> </a:t>
            </a:r>
            <a:r>
              <a:rPr lang="en-US" b="0" i="0" dirty="0" err="1">
                <a:effectLst/>
                <a:latin typeface="Söhne"/>
              </a:rPr>
              <a:t>phun</a:t>
            </a:r>
            <a:r>
              <a:rPr lang="en-US" b="0" i="0" dirty="0">
                <a:effectLst/>
                <a:latin typeface="Söhne"/>
              </a:rPr>
              <a:t> </a:t>
            </a:r>
            <a:r>
              <a:rPr lang="en-US" b="0" i="0" dirty="0" err="1">
                <a:effectLst/>
                <a:latin typeface="Söhne"/>
              </a:rPr>
              <a:t>trát</a:t>
            </a:r>
            <a:r>
              <a:rPr lang="en-US" b="0" i="0" dirty="0">
                <a:effectLst/>
                <a:latin typeface="Söhne"/>
              </a:rPr>
              <a:t> </a:t>
            </a:r>
            <a:r>
              <a:rPr lang="en-US" b="0" i="0" dirty="0" err="1">
                <a:effectLst/>
                <a:latin typeface="Söhne"/>
              </a:rPr>
              <a:t>vữa</a:t>
            </a:r>
            <a:r>
              <a:rPr lang="en-US" b="0" i="0" dirty="0">
                <a:effectLst/>
                <a:latin typeface="Söhne"/>
              </a:rPr>
              <a:t> an </a:t>
            </a:r>
            <a:r>
              <a:rPr lang="en-US" b="0" i="0" dirty="0" err="1">
                <a:effectLst/>
                <a:latin typeface="Söhne"/>
              </a:rPr>
              <a:t>toàn</a:t>
            </a:r>
            <a:endParaRPr lang="en-US" b="0" i="0" dirty="0">
              <a:effectLst/>
              <a:latin typeface="Söhne"/>
            </a:endParaRPr>
          </a:p>
          <a:p>
            <a:pPr lvl="1"/>
            <a:r>
              <a:rPr lang="vi-VN" b="0" i="0" dirty="0">
                <a:effectLst/>
                <a:latin typeface="Söhne"/>
              </a:rPr>
              <a:t>Đào tạo và huấn luyện: Đảm bảo rằng tất cả nhân viên được đào tạo và huấn luyện về việc sử dụng máy phun trát vữa một cách an toàn và hiệu quả. Điều này bao gồm cả việc đào tạo về quy trình vận hành, quy định an toàn, và cách xử lý các tình huống khẩn cấp.</a:t>
            </a:r>
          </a:p>
          <a:p>
            <a:pPr lvl="1"/>
            <a:r>
              <a:rPr lang="vi-VN" b="0" i="0" dirty="0">
                <a:effectLst/>
                <a:latin typeface="Söhne"/>
              </a:rPr>
              <a:t>Sử dụng trang thiết bị bảo hộ: Yêu cầu tất cả người lao động sử dụng đầy đủ trang thiết bị bảo hộ cá nhân như mặt nạ phòng độc, kính bảo hộ, găng tay và giày chống đinh khi vận hành máy.</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25851586-8CB2-EDDA-60E2-A5E409015338}"/>
              </a:ext>
            </a:extLst>
          </p:cNvPr>
          <p:cNvPicPr>
            <a:picLocks noChangeAspect="1"/>
          </p:cNvPicPr>
          <p:nvPr/>
        </p:nvPicPr>
        <p:blipFill>
          <a:blip r:embed="rId4"/>
          <a:stretch>
            <a:fillRect/>
          </a:stretch>
        </p:blipFill>
        <p:spPr>
          <a:xfrm>
            <a:off x="-1106388" y="3573016"/>
            <a:ext cx="4761905" cy="4761905"/>
          </a:xfrm>
          <a:prstGeom prst="rect">
            <a:avLst/>
          </a:prstGeom>
        </p:spPr>
      </p:pic>
    </p:spTree>
    <p:extLst>
      <p:ext uri="{BB962C8B-B14F-4D97-AF65-F5344CB8AC3E}">
        <p14:creationId xmlns:p14="http://schemas.microsoft.com/office/powerpoint/2010/main" val="1831611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phun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trát</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vữa</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phun trát vữa</a:t>
            </a:r>
            <a:r>
              <a:rPr lang="en-US" sz="2000" dirty="0">
                <a:latin typeface="Söhne"/>
              </a:rPr>
              <a:t>:</a:t>
            </a:r>
          </a:p>
          <a:p>
            <a:pPr algn="l"/>
            <a:r>
              <a:rPr lang="en-US" b="0" i="0" dirty="0">
                <a:effectLst/>
                <a:latin typeface="Söhne"/>
              </a:rPr>
              <a:t>3. </a:t>
            </a:r>
            <a:r>
              <a:rPr lang="en-US" b="0" i="0" dirty="0" err="1">
                <a:effectLst/>
                <a:latin typeface="Söhne"/>
              </a:rPr>
              <a:t>Xác</a:t>
            </a:r>
            <a:r>
              <a:rPr lang="en-US" b="0" i="0" dirty="0">
                <a:effectLst/>
                <a:latin typeface="Söhne"/>
              </a:rPr>
              <a:t> </a:t>
            </a:r>
            <a:r>
              <a:rPr lang="en-US" b="0" i="0" dirty="0" err="1">
                <a:effectLst/>
                <a:latin typeface="Söhne"/>
              </a:rPr>
              <a:t>định</a:t>
            </a:r>
            <a:r>
              <a:rPr lang="en-US" b="0" i="0" dirty="0">
                <a:effectLst/>
                <a:latin typeface="Söhne"/>
              </a:rPr>
              <a:t> </a:t>
            </a:r>
            <a:r>
              <a:rPr lang="en-US" b="0" i="0" dirty="0" err="1">
                <a:effectLst/>
                <a:latin typeface="Söhne"/>
              </a:rPr>
              <a:t>và</a:t>
            </a:r>
            <a:r>
              <a:rPr lang="en-US" b="0" i="0" dirty="0">
                <a:effectLst/>
                <a:latin typeface="Söhne"/>
              </a:rPr>
              <a:t> </a:t>
            </a:r>
            <a:r>
              <a:rPr lang="en-US" b="0" i="0" dirty="0" err="1">
                <a:effectLst/>
                <a:latin typeface="Söhne"/>
              </a:rPr>
              <a:t>đánh</a:t>
            </a:r>
            <a:r>
              <a:rPr lang="en-US" b="0" i="0" dirty="0">
                <a:effectLst/>
                <a:latin typeface="Söhne"/>
              </a:rPr>
              <a:t> </a:t>
            </a:r>
            <a:r>
              <a:rPr lang="en-US" b="0" i="0" dirty="0" err="1">
                <a:effectLst/>
                <a:latin typeface="Söhne"/>
              </a:rPr>
              <a:t>dấu</a:t>
            </a:r>
            <a:r>
              <a:rPr lang="en-US" b="0" i="0" dirty="0">
                <a:effectLst/>
                <a:latin typeface="Söhne"/>
              </a:rPr>
              <a:t> </a:t>
            </a:r>
            <a:r>
              <a:rPr lang="en-US" b="0" i="0" dirty="0" err="1">
                <a:effectLst/>
                <a:latin typeface="Söhne"/>
              </a:rPr>
              <a:t>vùng</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khi</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hành</a:t>
            </a:r>
            <a:r>
              <a:rPr lang="en-US" b="0" i="0" dirty="0">
                <a:effectLst/>
                <a:latin typeface="Söhne"/>
              </a:rPr>
              <a:t> </a:t>
            </a:r>
            <a:r>
              <a:rPr lang="en-US" b="0" i="0" dirty="0" err="1">
                <a:effectLst/>
                <a:latin typeface="Söhne"/>
              </a:rPr>
              <a:t>máy</a:t>
            </a:r>
            <a:r>
              <a:rPr lang="en-US" b="0" i="0" dirty="0">
                <a:effectLst/>
                <a:latin typeface="Söhne"/>
              </a:rPr>
              <a:t> </a:t>
            </a:r>
            <a:r>
              <a:rPr lang="en-US" b="0" i="0" dirty="0" err="1">
                <a:effectLst/>
                <a:latin typeface="Söhne"/>
              </a:rPr>
              <a:t>phun</a:t>
            </a:r>
            <a:r>
              <a:rPr lang="en-US" b="0" i="0" dirty="0">
                <a:effectLst/>
                <a:latin typeface="Söhne"/>
              </a:rPr>
              <a:t> </a:t>
            </a:r>
            <a:r>
              <a:rPr lang="en-US" b="0" i="0" dirty="0" err="1">
                <a:effectLst/>
                <a:latin typeface="Söhne"/>
              </a:rPr>
              <a:t>trát</a:t>
            </a:r>
            <a:r>
              <a:rPr lang="en-US" b="0" i="0" dirty="0">
                <a:effectLst/>
                <a:latin typeface="Söhne"/>
              </a:rPr>
              <a:t> </a:t>
            </a:r>
            <a:r>
              <a:rPr lang="en-US" b="0" i="0" dirty="0" err="1">
                <a:effectLst/>
                <a:latin typeface="Söhne"/>
              </a:rPr>
              <a:t>vữa</a:t>
            </a:r>
            <a:endParaRPr lang="en-US" b="0" i="0" dirty="0">
              <a:effectLst/>
              <a:latin typeface="Söhne"/>
            </a:endParaRPr>
          </a:p>
          <a:p>
            <a:pPr lvl="1"/>
            <a:r>
              <a:rPr lang="vi-VN" b="0" i="0" dirty="0">
                <a:effectLst/>
                <a:latin typeface="Söhne"/>
              </a:rPr>
              <a:t>Vùng hoạt động của máy: Đánh dấu vùng hoạt động của máy phun trát vữa để người lao động biết rõ nơi nào là vùng nguy hiểm và nên tránh xa khi máy đang hoạt động.</a:t>
            </a:r>
          </a:p>
          <a:p>
            <a:pPr lvl="1"/>
            <a:r>
              <a:rPr lang="vi-VN" b="0" i="0" dirty="0">
                <a:effectLst/>
                <a:latin typeface="Söhne"/>
              </a:rPr>
              <a:t>Vùng nguy hiểm từ chất lỏng vữa: Xác định và đánh dấu các vùng mà chất lỏng vữa có thể phun ra, đặc biệt là vùng có áp lực cao. Những vùng này cần được bảo vệ để người lao động không tiếp xúc trực tiếp và tránh nguy cơ bị tổn thương.</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ED1D2B84-0F9E-AC1F-FB9F-AA562FE984A8}"/>
              </a:ext>
            </a:extLst>
          </p:cNvPr>
          <p:cNvPicPr>
            <a:picLocks noChangeAspect="1"/>
          </p:cNvPicPr>
          <p:nvPr/>
        </p:nvPicPr>
        <p:blipFill>
          <a:blip r:embed="rId4"/>
          <a:stretch>
            <a:fillRect/>
          </a:stretch>
        </p:blipFill>
        <p:spPr>
          <a:xfrm>
            <a:off x="-1106388" y="3573016"/>
            <a:ext cx="4761905" cy="4761905"/>
          </a:xfrm>
          <a:prstGeom prst="rect">
            <a:avLst/>
          </a:prstGeom>
        </p:spPr>
      </p:pic>
    </p:spTree>
    <p:extLst>
      <p:ext uri="{BB962C8B-B14F-4D97-AF65-F5344CB8AC3E}">
        <p14:creationId xmlns:p14="http://schemas.microsoft.com/office/powerpoint/2010/main" val="4115462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phun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trát</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vữa</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phun trát vữa</a:t>
            </a:r>
            <a:r>
              <a:rPr lang="en-US" sz="2000" dirty="0">
                <a:latin typeface="Söhne"/>
              </a:rPr>
              <a:t>:</a:t>
            </a:r>
          </a:p>
          <a:p>
            <a:pPr algn="l"/>
            <a:r>
              <a:rPr lang="en-US" b="0" i="0" dirty="0">
                <a:effectLst/>
                <a:latin typeface="Söhne"/>
              </a:rPr>
              <a:t>4. </a:t>
            </a:r>
            <a:r>
              <a:rPr lang="en-US" b="0" i="0" dirty="0" err="1">
                <a:effectLst/>
                <a:latin typeface="Söhne"/>
              </a:rPr>
              <a:t>Sử</a:t>
            </a:r>
            <a:r>
              <a:rPr lang="en-US" b="0" i="0" dirty="0">
                <a:effectLst/>
                <a:latin typeface="Söhne"/>
              </a:rPr>
              <a:t> </a:t>
            </a:r>
            <a:r>
              <a:rPr lang="en-US" b="0" i="0" dirty="0" err="1">
                <a:effectLst/>
                <a:latin typeface="Söhne"/>
              </a:rPr>
              <a:t>dụng</a:t>
            </a:r>
            <a:r>
              <a:rPr lang="en-US" b="0" i="0" dirty="0">
                <a:effectLst/>
                <a:latin typeface="Söhne"/>
              </a:rPr>
              <a:t> </a:t>
            </a:r>
            <a:r>
              <a:rPr lang="en-US" b="0" i="0" dirty="0" err="1">
                <a:effectLst/>
                <a:latin typeface="Söhne"/>
              </a:rPr>
              <a:t>thiết</a:t>
            </a:r>
            <a:r>
              <a:rPr lang="en-US" b="0" i="0" dirty="0">
                <a:effectLst/>
                <a:latin typeface="Söhne"/>
              </a:rPr>
              <a:t> </a:t>
            </a:r>
            <a:r>
              <a:rPr lang="en-US" b="0" i="0" dirty="0" err="1">
                <a:effectLst/>
                <a:latin typeface="Söhne"/>
              </a:rPr>
              <a:t>bị</a:t>
            </a:r>
            <a:r>
              <a:rPr lang="en-US" b="0" i="0" dirty="0">
                <a:effectLst/>
                <a:latin typeface="Söhne"/>
              </a:rPr>
              <a:t> </a:t>
            </a:r>
            <a:r>
              <a:rPr lang="en-US" b="0" i="0" dirty="0" err="1">
                <a:effectLst/>
                <a:latin typeface="Söhne"/>
              </a:rPr>
              <a:t>bảo</a:t>
            </a:r>
            <a:r>
              <a:rPr lang="en-US" b="0" i="0" dirty="0">
                <a:effectLst/>
                <a:latin typeface="Söhne"/>
              </a:rPr>
              <a:t> </a:t>
            </a:r>
            <a:r>
              <a:rPr lang="en-US" b="0" i="0" dirty="0" err="1">
                <a:effectLst/>
                <a:latin typeface="Söhne"/>
              </a:rPr>
              <a:t>hộ</a:t>
            </a:r>
            <a:r>
              <a:rPr lang="en-US" b="0" i="0" dirty="0">
                <a:effectLst/>
                <a:latin typeface="Söhne"/>
              </a:rPr>
              <a:t> </a:t>
            </a:r>
            <a:r>
              <a:rPr lang="en-US" b="0" i="0" dirty="0" err="1">
                <a:effectLst/>
                <a:latin typeface="Söhne"/>
              </a:rPr>
              <a:t>cá</a:t>
            </a:r>
            <a:r>
              <a:rPr lang="en-US" b="0" i="0" dirty="0">
                <a:effectLst/>
                <a:latin typeface="Söhne"/>
              </a:rPr>
              <a:t> </a:t>
            </a:r>
            <a:r>
              <a:rPr lang="en-US" b="0" i="0" dirty="0" err="1">
                <a:effectLst/>
                <a:latin typeface="Söhne"/>
              </a:rPr>
              <a:t>nhân</a:t>
            </a:r>
            <a:r>
              <a:rPr lang="en-US" b="0" i="0" dirty="0">
                <a:effectLst/>
                <a:latin typeface="Söhne"/>
              </a:rPr>
              <a:t> </a:t>
            </a:r>
            <a:r>
              <a:rPr lang="en-US" b="0" i="0" dirty="0" err="1">
                <a:effectLst/>
                <a:latin typeface="Söhne"/>
              </a:rPr>
              <a:t>khi</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hành</a:t>
            </a:r>
            <a:r>
              <a:rPr lang="en-US" b="0" i="0" dirty="0">
                <a:effectLst/>
                <a:latin typeface="Söhne"/>
              </a:rPr>
              <a:t> </a:t>
            </a:r>
            <a:r>
              <a:rPr lang="en-US" b="0" i="0" dirty="0" err="1">
                <a:effectLst/>
                <a:latin typeface="Söhne"/>
              </a:rPr>
              <a:t>máy</a:t>
            </a:r>
            <a:r>
              <a:rPr lang="en-US" b="0" i="0" dirty="0">
                <a:effectLst/>
                <a:latin typeface="Söhne"/>
              </a:rPr>
              <a:t> </a:t>
            </a:r>
            <a:r>
              <a:rPr lang="en-US" b="0" i="0" dirty="0" err="1">
                <a:effectLst/>
                <a:latin typeface="Söhne"/>
              </a:rPr>
              <a:t>phun</a:t>
            </a:r>
            <a:r>
              <a:rPr lang="en-US" b="0" i="0" dirty="0">
                <a:effectLst/>
                <a:latin typeface="Söhne"/>
              </a:rPr>
              <a:t> </a:t>
            </a:r>
            <a:r>
              <a:rPr lang="en-US" b="0" i="0" dirty="0" err="1">
                <a:effectLst/>
                <a:latin typeface="Söhne"/>
              </a:rPr>
              <a:t>trát</a:t>
            </a:r>
            <a:r>
              <a:rPr lang="en-US" b="0" i="0" dirty="0">
                <a:effectLst/>
                <a:latin typeface="Söhne"/>
              </a:rPr>
              <a:t> </a:t>
            </a:r>
            <a:r>
              <a:rPr lang="en-US" b="0" i="0" dirty="0" err="1">
                <a:effectLst/>
                <a:latin typeface="Söhne"/>
              </a:rPr>
              <a:t>vữa</a:t>
            </a:r>
            <a:endParaRPr lang="en-US" b="0" i="0" dirty="0">
              <a:effectLst/>
              <a:latin typeface="Söhne"/>
            </a:endParaRPr>
          </a:p>
          <a:p>
            <a:pPr lvl="1"/>
            <a:r>
              <a:rPr lang="vi-VN" b="0" i="0" dirty="0">
                <a:effectLst/>
                <a:latin typeface="Söhne"/>
              </a:rPr>
              <a:t>Mặt nạ phòng độc: Sử dụng mặt nạ phòng độc để bảo vệ đường hô hấp khỏi hít phải các hạt bụi và hóa chất trong chất lỏng vữa được phun ra từ máy.</a:t>
            </a:r>
          </a:p>
          <a:p>
            <a:pPr lvl="1"/>
            <a:r>
              <a:rPr lang="vi-VN" b="0" i="0" dirty="0">
                <a:effectLst/>
                <a:latin typeface="Söhne"/>
              </a:rPr>
              <a:t>Kính bảo hộ: Đeo kính bảo hộ để bảo vệ mắt khỏi các hạt bụi và chất lỏng vữa có thể phun ra từ máy, đồng thời ngăn ngừa các tai nạn gây tổn thương cho mắt.</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F04BCA07-F876-7173-0287-97876CE9BE9E}"/>
              </a:ext>
            </a:extLst>
          </p:cNvPr>
          <p:cNvPicPr>
            <a:picLocks noChangeAspect="1"/>
          </p:cNvPicPr>
          <p:nvPr/>
        </p:nvPicPr>
        <p:blipFill>
          <a:blip r:embed="rId4"/>
          <a:stretch>
            <a:fillRect/>
          </a:stretch>
        </p:blipFill>
        <p:spPr>
          <a:xfrm>
            <a:off x="-1106388" y="3573016"/>
            <a:ext cx="4761905" cy="4761905"/>
          </a:xfrm>
          <a:prstGeom prst="rect">
            <a:avLst/>
          </a:prstGeom>
        </p:spPr>
      </p:pic>
    </p:spTree>
    <p:extLst>
      <p:ext uri="{BB962C8B-B14F-4D97-AF65-F5344CB8AC3E}">
        <p14:creationId xmlns:p14="http://schemas.microsoft.com/office/powerpoint/2010/main" val="30638494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phun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trát</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vữa</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phun trát vữa</a:t>
            </a:r>
            <a:r>
              <a:rPr lang="en-US" sz="2000" dirty="0">
                <a:latin typeface="Söhne"/>
              </a:rPr>
              <a:t>:</a:t>
            </a:r>
          </a:p>
          <a:p>
            <a:pPr algn="l"/>
            <a:r>
              <a:rPr lang="en-US" b="0" i="0" dirty="0">
                <a:effectLst/>
                <a:latin typeface="Söhne"/>
              </a:rPr>
              <a:t>5. </a:t>
            </a:r>
            <a:r>
              <a:rPr lang="vi-VN" b="0" i="0" dirty="0">
                <a:effectLst/>
                <a:latin typeface="Söhne"/>
              </a:rPr>
              <a:t>Quy trình khẩn cấp và phản ứng trong trường hợp sự cố khi vận hành máy phun trát vữa</a:t>
            </a:r>
            <a:endParaRPr lang="en-US" b="0" i="0" dirty="0">
              <a:effectLst/>
              <a:latin typeface="Söhne"/>
            </a:endParaRPr>
          </a:p>
          <a:p>
            <a:pPr lvl="1"/>
            <a:r>
              <a:rPr lang="vi-VN" b="0" i="0" dirty="0">
                <a:effectLst/>
                <a:latin typeface="Söhne"/>
              </a:rPr>
              <a:t>Ngừng máy ngay lập tức: Trong trường hợp có bất kỳ dấu hiệu nào của sự cố, người vận hành cần dừng máy ngay lập tức để ngăn chặn tình huống trở nên tồi tệ hơn.</a:t>
            </a:r>
          </a:p>
          <a:p>
            <a:pPr lvl="1"/>
            <a:r>
              <a:rPr lang="vi-VN" b="0" i="0" dirty="0">
                <a:effectLst/>
                <a:latin typeface="Söhne"/>
              </a:rPr>
              <a:t>Bảo vệ bản thân và người lao động khác: Người vận hành và người lao động khác cần phải bảo vệ bản thân bằng cách di chuyển ra khỏi khu vực nguy hiểm và đảm bảo rằng họ đang đeo đầy đủ trang thiết bị bảo hộ cá nhân.</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D4A802EA-740A-7A1C-372C-A49D78CBFD17}"/>
              </a:ext>
            </a:extLst>
          </p:cNvPr>
          <p:cNvPicPr>
            <a:picLocks noChangeAspect="1"/>
          </p:cNvPicPr>
          <p:nvPr/>
        </p:nvPicPr>
        <p:blipFill>
          <a:blip r:embed="rId4"/>
          <a:stretch>
            <a:fillRect/>
          </a:stretch>
        </p:blipFill>
        <p:spPr>
          <a:xfrm>
            <a:off x="-1106388" y="3573016"/>
            <a:ext cx="4761905" cy="4761905"/>
          </a:xfrm>
          <a:prstGeom prst="rect">
            <a:avLst/>
          </a:prstGeom>
        </p:spPr>
      </p:pic>
    </p:spTree>
    <p:extLst>
      <p:ext uri="{BB962C8B-B14F-4D97-AF65-F5344CB8AC3E}">
        <p14:creationId xmlns:p14="http://schemas.microsoft.com/office/powerpoint/2010/main" val="19183816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phun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trát</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vữa</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phun trát vữa</a:t>
            </a:r>
            <a:r>
              <a:rPr lang="en-US" sz="2000" dirty="0">
                <a:latin typeface="Söhne"/>
              </a:rPr>
              <a:t>:</a:t>
            </a:r>
          </a:p>
          <a:p>
            <a:pPr algn="l"/>
            <a:r>
              <a:rPr lang="en-US" b="0" i="0" dirty="0">
                <a:effectLst/>
                <a:latin typeface="Söhne"/>
              </a:rPr>
              <a:t>6. </a:t>
            </a:r>
            <a:r>
              <a:rPr lang="en-US" b="0" i="0" dirty="0" err="1">
                <a:effectLst/>
                <a:latin typeface="Söhne"/>
              </a:rPr>
              <a:t>Tham</a:t>
            </a:r>
            <a:r>
              <a:rPr lang="en-US" b="0" i="0" dirty="0">
                <a:effectLst/>
                <a:latin typeface="Söhne"/>
              </a:rPr>
              <a:t> </a:t>
            </a:r>
            <a:r>
              <a:rPr lang="en-US" b="0" i="0" dirty="0" err="1">
                <a:effectLst/>
                <a:latin typeface="Söhne"/>
              </a:rPr>
              <a:t>gia</a:t>
            </a:r>
            <a:r>
              <a:rPr lang="en-US" b="0" i="0" dirty="0">
                <a:effectLst/>
                <a:latin typeface="Söhne"/>
              </a:rPr>
              <a:t> </a:t>
            </a:r>
            <a:r>
              <a:rPr lang="en-US" b="0" i="0" dirty="0" err="1">
                <a:effectLst/>
                <a:latin typeface="Söhne"/>
              </a:rPr>
              <a:t>các</a:t>
            </a:r>
            <a:r>
              <a:rPr lang="en-US" b="0" i="0" dirty="0">
                <a:effectLst/>
                <a:latin typeface="Söhne"/>
              </a:rPr>
              <a:t> </a:t>
            </a:r>
            <a:r>
              <a:rPr lang="en-US" b="0" i="0" dirty="0" err="1">
                <a:effectLst/>
                <a:latin typeface="Söhne"/>
              </a:rPr>
              <a:t>khóa</a:t>
            </a:r>
            <a:r>
              <a:rPr lang="en-US" b="0" i="0" dirty="0">
                <a:effectLst/>
                <a:latin typeface="Söhne"/>
              </a:rPr>
              <a:t> </a:t>
            </a:r>
            <a:r>
              <a:rPr lang="en-US" b="0" i="0" dirty="0" err="1">
                <a:effectLst/>
                <a:latin typeface="Söhne"/>
              </a:rPr>
              <a:t>học</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lao</a:t>
            </a:r>
            <a:r>
              <a:rPr lang="en-US" b="0" i="0" dirty="0">
                <a:effectLst/>
                <a:latin typeface="Söhne"/>
              </a:rPr>
              <a:t> </a:t>
            </a:r>
            <a:r>
              <a:rPr lang="en-US" b="0" i="0" dirty="0" err="1">
                <a:effectLst/>
                <a:latin typeface="Söhne"/>
              </a:rPr>
              <a:t>động</a:t>
            </a:r>
            <a:r>
              <a:rPr lang="en-US" b="0" i="0" dirty="0">
                <a:effectLst/>
                <a:latin typeface="Söhne"/>
              </a:rPr>
              <a:t> </a:t>
            </a:r>
            <a:r>
              <a:rPr lang="en-US" b="0" i="0" dirty="0" err="1">
                <a:effectLst/>
                <a:latin typeface="Söhne"/>
              </a:rPr>
              <a:t>khi</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hành</a:t>
            </a:r>
            <a:r>
              <a:rPr lang="en-US" b="0" i="0" dirty="0">
                <a:effectLst/>
                <a:latin typeface="Söhne"/>
              </a:rPr>
              <a:t> </a:t>
            </a:r>
            <a:r>
              <a:rPr lang="en-US" b="0" i="0" dirty="0" err="1">
                <a:effectLst/>
                <a:latin typeface="Söhne"/>
              </a:rPr>
              <a:t>máy</a:t>
            </a:r>
            <a:r>
              <a:rPr lang="en-US" b="0" i="0" dirty="0">
                <a:effectLst/>
                <a:latin typeface="Söhne"/>
              </a:rPr>
              <a:t> </a:t>
            </a:r>
            <a:r>
              <a:rPr lang="en-US" b="0" i="0" dirty="0" err="1">
                <a:effectLst/>
                <a:latin typeface="Söhne"/>
              </a:rPr>
              <a:t>phun</a:t>
            </a:r>
            <a:r>
              <a:rPr lang="en-US" b="0" i="0" dirty="0">
                <a:effectLst/>
                <a:latin typeface="Söhne"/>
              </a:rPr>
              <a:t> </a:t>
            </a:r>
            <a:r>
              <a:rPr lang="en-US" b="0" i="0" dirty="0" err="1">
                <a:effectLst/>
                <a:latin typeface="Söhne"/>
              </a:rPr>
              <a:t>trát</a:t>
            </a:r>
            <a:r>
              <a:rPr lang="en-US" b="0" i="0" dirty="0">
                <a:effectLst/>
                <a:latin typeface="Söhne"/>
              </a:rPr>
              <a:t> </a:t>
            </a:r>
            <a:r>
              <a:rPr lang="en-US" b="0" i="0" dirty="0" err="1">
                <a:effectLst/>
                <a:latin typeface="Söhne"/>
              </a:rPr>
              <a:t>vữa</a:t>
            </a:r>
            <a:endParaRPr lang="en-US" b="0" i="0" dirty="0">
              <a:effectLst/>
              <a:latin typeface="Söhne"/>
            </a:endParaRPr>
          </a:p>
          <a:p>
            <a:pPr lvl="1"/>
            <a:r>
              <a:rPr lang="vi-VN" b="0" i="0" dirty="0">
                <a:effectLst/>
                <a:latin typeface="Söhne"/>
              </a:rPr>
              <a:t>Huấn luyện an toàn vệ sinh lao động không chỉ là yêu cầu pháp lý mà còn là cam kết đối với sự an toàn và sức khỏe của người lao động. </a:t>
            </a:r>
            <a:endParaRPr lang="en-US" b="0" i="0" dirty="0">
              <a:effectLst/>
              <a:latin typeface="Söhne"/>
            </a:endParaRPr>
          </a:p>
          <a:p>
            <a:pPr lvl="1"/>
            <a:r>
              <a:rPr lang="vi-VN" b="0" i="0" dirty="0">
                <a:effectLst/>
                <a:latin typeface="Söhne"/>
              </a:rPr>
              <a:t>Nó giúp nhân viên nhận biết và đối phó với các nguy cơ và tình huống nguy hiểm, từ đó giảm thiểu tai nạn, thương tích hoặc tử vong trong công việc hàng ngày.</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94EF4E5C-AB3F-C3B1-B0A9-026D9D5A924D}"/>
              </a:ext>
            </a:extLst>
          </p:cNvPr>
          <p:cNvPicPr>
            <a:picLocks noChangeAspect="1"/>
          </p:cNvPicPr>
          <p:nvPr/>
        </p:nvPicPr>
        <p:blipFill>
          <a:blip r:embed="rId4"/>
          <a:stretch>
            <a:fillRect/>
          </a:stretch>
        </p:blipFill>
        <p:spPr>
          <a:xfrm>
            <a:off x="-1106388" y="3573016"/>
            <a:ext cx="4761905" cy="4761905"/>
          </a:xfrm>
          <a:prstGeom prst="rect">
            <a:avLst/>
          </a:prstGeom>
        </p:spPr>
      </p:pic>
    </p:spTree>
    <p:extLst>
      <p:ext uri="{BB962C8B-B14F-4D97-AF65-F5344CB8AC3E}">
        <p14:creationId xmlns:p14="http://schemas.microsoft.com/office/powerpoint/2010/main" val="1415605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sz="3200" dirty="0">
                <a:solidFill>
                  <a:schemeClr val="accent4"/>
                </a:solidFill>
                <a:latin typeface="UTM Aptima" panose="02040603050506020204" pitchFamily="18" charset="0"/>
              </a:rPr>
              <a:t>Các yếu tố ảnh hưởng đến an toàn lao động khi vận hành máy phun trát vữa</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A. </a:t>
            </a:r>
            <a:r>
              <a:rPr lang="vi-VN" sz="2400" b="1" i="0" dirty="0">
                <a:effectLst/>
                <a:latin typeface="Söhne"/>
              </a:rPr>
              <a:t>Điều kiện thời tiết ảnh hưởng như thế nào đến việc vận hành máy phun trát vữa</a:t>
            </a:r>
            <a:endParaRPr lang="en-US" sz="2400" b="1" i="0" dirty="0">
              <a:effectLst/>
              <a:latin typeface="Söhne"/>
            </a:endParaRPr>
          </a:p>
          <a:p>
            <a:r>
              <a:rPr lang="vi-VN" b="0" i="0" dirty="0">
                <a:effectLst/>
                <a:latin typeface="Söhne"/>
              </a:rPr>
              <a:t>Nhiệt độ: Nhiệt độ cao có thể làm tăng nguy cơ đổ cặn trong bồn trộn và làm khô nhanh chất lỏng vữa khi phun ra, gây tắc nghẽn trong hệ thống ống dẫn. </a:t>
            </a:r>
            <a:endParaRPr lang="en-US" b="0" i="0" dirty="0">
              <a:effectLst/>
              <a:latin typeface="Söhne"/>
            </a:endParaRPr>
          </a:p>
          <a:p>
            <a:r>
              <a:rPr lang="vi-VN" b="0" i="0" dirty="0">
                <a:effectLst/>
                <a:latin typeface="Söhne"/>
              </a:rPr>
              <a:t>Độ ẩm: Độ ẩm cao có thể làm tăng độ nhớt của chất lỏng vữa và gây ra các vấn đề như khó khăn trong việc phân phối và phun chính xác. Đối với điều kiện thời tiết khô hạn, có thể gặp phải tình trạng bị nứt và khó khăn trong việc bám dính lớp vữa vào bề mặt.</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11AA4468-681C-325A-154F-C68DA696BC4D}"/>
              </a:ext>
            </a:extLst>
          </p:cNvPr>
          <p:cNvPicPr>
            <a:picLocks noChangeAspect="1"/>
          </p:cNvPicPr>
          <p:nvPr/>
        </p:nvPicPr>
        <p:blipFill>
          <a:blip r:embed="rId3"/>
          <a:stretch>
            <a:fillRect/>
          </a:stretch>
        </p:blipFill>
        <p:spPr>
          <a:xfrm>
            <a:off x="-1034380" y="3429000"/>
            <a:ext cx="4761905" cy="4761905"/>
          </a:xfrm>
          <a:prstGeom prst="rect">
            <a:avLst/>
          </a:prstGeom>
        </p:spPr>
      </p:pic>
    </p:spTree>
    <p:extLst>
      <p:ext uri="{BB962C8B-B14F-4D97-AF65-F5344CB8AC3E}">
        <p14:creationId xmlns:p14="http://schemas.microsoft.com/office/powerpoint/2010/main" val="30682449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sz="3200" dirty="0">
                <a:solidFill>
                  <a:schemeClr val="accent4"/>
                </a:solidFill>
                <a:latin typeface="UTM Aptima" panose="02040603050506020204" pitchFamily="18" charset="0"/>
              </a:rPr>
              <a:t>Các yếu tố ảnh hưởng đến an toàn lao động khi vận hành máy phun trát vữa</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B. </a:t>
            </a:r>
            <a:r>
              <a:rPr lang="vi-VN" sz="2400" b="1" i="0" dirty="0">
                <a:effectLst/>
                <a:latin typeface="Söhne"/>
              </a:rPr>
              <a:t>Môi trường làm việc ảnh hưởng như thế nào đến việc vận hành máy phun trát vữa</a:t>
            </a:r>
            <a:endParaRPr lang="en-US" sz="2400" b="1" i="0" dirty="0">
              <a:effectLst/>
              <a:latin typeface="Söhne"/>
            </a:endParaRPr>
          </a:p>
          <a:p>
            <a:r>
              <a:rPr lang="vi-VN" b="0" i="0" dirty="0">
                <a:effectLst/>
                <a:latin typeface="Söhne"/>
              </a:rPr>
              <a:t>Không gian làm việc: Môi trường làm việc hẹp và chật hẹp có thể làm hạn chế quá trình di chuyển của máy và tăng nguy cơ va chạm hoặc tai nạn lao động.</a:t>
            </a:r>
          </a:p>
          <a:p>
            <a:r>
              <a:rPr lang="vi-VN" b="0" i="0" dirty="0">
                <a:effectLst/>
                <a:latin typeface="Söhne"/>
              </a:rPr>
              <a:t>Sự đa dạng của bề mặt: Môi trường làm việc có thể bao gồm nhiều loại bề mặt khác nhau, từ bê tông đến gỗ, và mỗi loại bề mặt có thể yêu cầu điều chỉnh riêng biệt trong quá trình vận hành máy phun trát vữa.</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459B3193-549E-3598-C33B-3F350565A418}"/>
              </a:ext>
            </a:extLst>
          </p:cNvPr>
          <p:cNvPicPr>
            <a:picLocks noChangeAspect="1"/>
          </p:cNvPicPr>
          <p:nvPr/>
        </p:nvPicPr>
        <p:blipFill>
          <a:blip r:embed="rId3"/>
          <a:stretch>
            <a:fillRect/>
          </a:stretch>
        </p:blipFill>
        <p:spPr>
          <a:xfrm>
            <a:off x="-1034380" y="3429000"/>
            <a:ext cx="4761905" cy="4761905"/>
          </a:xfrm>
          <a:prstGeom prst="rect">
            <a:avLst/>
          </a:prstGeom>
        </p:spPr>
      </p:pic>
    </p:spTree>
    <p:extLst>
      <p:ext uri="{BB962C8B-B14F-4D97-AF65-F5344CB8AC3E}">
        <p14:creationId xmlns:p14="http://schemas.microsoft.com/office/powerpoint/2010/main" val="13894468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sz="3200" dirty="0">
                <a:solidFill>
                  <a:schemeClr val="accent4"/>
                </a:solidFill>
                <a:latin typeface="UTM Aptima" panose="02040603050506020204" pitchFamily="18" charset="0"/>
              </a:rPr>
              <a:t>Các yếu tố ảnh hưởng đến an toàn lao động khi vận hành máy phun trát vữa</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a:bodyPr>
          <a:lstStyle/>
          <a:p>
            <a:pPr marL="0" indent="0">
              <a:buNone/>
            </a:pPr>
            <a:r>
              <a:rPr lang="en-US" sz="2400" b="1" i="0" dirty="0">
                <a:effectLst/>
                <a:latin typeface="Söhne"/>
              </a:rPr>
              <a:t>C. </a:t>
            </a:r>
            <a:r>
              <a:rPr lang="vi-VN" sz="2400" b="1" i="0" dirty="0">
                <a:effectLst/>
                <a:latin typeface="Söhne"/>
              </a:rPr>
              <a:t>Tình trạng kỹ thuật của máy phun trát vữa ảnh hưởng như thế nào đến việc vận hành máy phun trát vữa</a:t>
            </a:r>
            <a:endParaRPr lang="en-US" sz="2400" b="1" i="0" dirty="0">
              <a:effectLst/>
              <a:latin typeface="Söhne"/>
            </a:endParaRPr>
          </a:p>
          <a:p>
            <a:r>
              <a:rPr lang="vi-VN" b="0" i="0" dirty="0">
                <a:effectLst/>
                <a:latin typeface="Söhne"/>
              </a:rPr>
              <a:t>Bảo dưỡng định kỳ: Máy phun trát vữa cần được bảo dưỡng định kỳ để đảm bảo rằng mọi bộ phận hoạt động một cách mượt mà và hiệu quả. Nếu máy chưa được bảo dưỡng đúng cách, có thể gặp phải các vấn đề như rò rỉ, tắc nghẽn hoặc hỏng hóc đột ngột trong quá trình vận hành.</a:t>
            </a:r>
          </a:p>
          <a:p>
            <a:r>
              <a:rPr lang="vi-VN" b="0" i="0" dirty="0">
                <a:effectLst/>
                <a:latin typeface="Söhne"/>
              </a:rPr>
              <a:t>Hiệu suất máy: Máy phun trát vữa cần phải được kiểm tra định kỳ để đảm bảo rằng nó vẫn hoạt động ổn định và có hiệu suất phun vữa đúng theo yêu cầu.</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9C3AE821-6714-70B6-1B66-6597FAC08DDB}"/>
              </a:ext>
            </a:extLst>
          </p:cNvPr>
          <p:cNvPicPr>
            <a:picLocks noChangeAspect="1"/>
          </p:cNvPicPr>
          <p:nvPr/>
        </p:nvPicPr>
        <p:blipFill>
          <a:blip r:embed="rId3"/>
          <a:stretch>
            <a:fillRect/>
          </a:stretch>
        </p:blipFill>
        <p:spPr>
          <a:xfrm>
            <a:off x="-1034380" y="3429000"/>
            <a:ext cx="4761905" cy="4761905"/>
          </a:xfrm>
          <a:prstGeom prst="rect">
            <a:avLst/>
          </a:prstGeom>
        </p:spPr>
      </p:pic>
    </p:spTree>
    <p:extLst>
      <p:ext uri="{BB962C8B-B14F-4D97-AF65-F5344CB8AC3E}">
        <p14:creationId xmlns:p14="http://schemas.microsoft.com/office/powerpoint/2010/main" val="3678632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sz="3200" dirty="0">
                <a:solidFill>
                  <a:schemeClr val="accent4"/>
                </a:solidFill>
                <a:latin typeface="UTM Aptima" panose="02040603050506020204" pitchFamily="18" charset="0"/>
              </a:rPr>
              <a:t>Các yếu tố ảnh hưởng đến an toàn lao động khi vận hành máy phun trát vữa</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10000"/>
          </a:bodyPr>
          <a:lstStyle/>
          <a:p>
            <a:pPr marL="0" indent="0">
              <a:buNone/>
            </a:pPr>
            <a:r>
              <a:rPr lang="en-US" sz="2400" b="1" i="0" dirty="0">
                <a:effectLst/>
                <a:latin typeface="Söhne"/>
              </a:rPr>
              <a:t>D. </a:t>
            </a:r>
            <a:r>
              <a:rPr lang="vi-VN" sz="2400" b="1" i="0" dirty="0">
                <a:effectLst/>
                <a:latin typeface="Söhne"/>
              </a:rPr>
              <a:t>Kiến thức an toàn và kỹ năng của người lao động ảnh hưởng như thế nào đến việc vận hành máy phun trát vữa</a:t>
            </a:r>
            <a:endParaRPr lang="en-US" sz="2400" b="1" i="0" dirty="0">
              <a:effectLst/>
              <a:latin typeface="Söhne"/>
            </a:endParaRPr>
          </a:p>
          <a:p>
            <a:r>
              <a:rPr lang="vi-VN" b="0" i="0" dirty="0">
                <a:effectLst/>
                <a:latin typeface="Söhne"/>
              </a:rPr>
              <a:t>An toàn cá nhân: Người lao động cần hiểu về các nguy cơ và rủi ro liên quan đến việc vận hành máy, bao gồm nguy cơ va chạm, tổn thương từ chất lỏng vữa, và nguy cơ môi trường như điều kiện thời tiết và môi trường làm việc. Kiến thức này giúp họ áp dụng các biện pháp an toàn cá nhân phù hợp và tránh tai nạn.</a:t>
            </a:r>
          </a:p>
          <a:p>
            <a:r>
              <a:rPr lang="vi-VN" b="0" i="0" dirty="0">
                <a:effectLst/>
                <a:latin typeface="Söhne"/>
              </a:rPr>
              <a:t>Hiểu biết về máy: Người lao động cần hiểu về cấu trúc và nguyên lý hoạt động của máy phun trát vữa để có thể vận hành một cách hiệu quả và an to</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0CCBACDC-9B3A-47B2-6D8B-F700F1B4EEE1}"/>
              </a:ext>
            </a:extLst>
          </p:cNvPr>
          <p:cNvPicPr>
            <a:picLocks noChangeAspect="1"/>
          </p:cNvPicPr>
          <p:nvPr/>
        </p:nvPicPr>
        <p:blipFill>
          <a:blip r:embed="rId3"/>
          <a:stretch>
            <a:fillRect/>
          </a:stretch>
        </p:blipFill>
        <p:spPr>
          <a:xfrm>
            <a:off x="-1034380" y="3429000"/>
            <a:ext cx="4761905" cy="4761905"/>
          </a:xfrm>
          <a:prstGeom prst="rect">
            <a:avLst/>
          </a:prstGeom>
        </p:spPr>
      </p:pic>
    </p:spTree>
    <p:extLst>
      <p:ext uri="{BB962C8B-B14F-4D97-AF65-F5344CB8AC3E}">
        <p14:creationId xmlns:p14="http://schemas.microsoft.com/office/powerpoint/2010/main" val="7068754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6813847" cy="1143000"/>
          </a:xfrm>
        </p:spPr>
        <p:txBody>
          <a:bodyPr anchor="t">
            <a:noAutofit/>
          </a:bodyPr>
          <a:lstStyle/>
          <a:p>
            <a:pPr>
              <a:lnSpc>
                <a:spcPct val="100000"/>
              </a:lnSpc>
            </a:pPr>
            <a:r>
              <a:rPr lang="en-US" sz="3200" b="1" dirty="0" err="1">
                <a:solidFill>
                  <a:schemeClr val="bg1"/>
                </a:solidFill>
                <a:latin typeface="UTM Aptima" panose="02040603050506020204" pitchFamily="18" charset="0"/>
              </a:rPr>
              <a:t>Đào</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tạo</a:t>
            </a:r>
            <a:r>
              <a:rPr lang="en-US" sz="3200" b="1" dirty="0">
                <a:solidFill>
                  <a:schemeClr val="bg1"/>
                </a:solidFill>
                <a:latin typeface="UTM Aptima" panose="02040603050506020204" pitchFamily="18" charset="0"/>
              </a:rPr>
              <a:t> an </a:t>
            </a:r>
            <a:r>
              <a:rPr lang="en-US" sz="3200" b="1" dirty="0" err="1">
                <a:solidFill>
                  <a:schemeClr val="bg1"/>
                </a:solidFill>
                <a:latin typeface="UTM Aptima" panose="02040603050506020204" pitchFamily="18" charset="0"/>
              </a:rPr>
              <a:t>toàn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lao</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động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về</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kỹ</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vận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hành</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máy</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phun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trát</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vữa</a:t>
            </a:r>
            <a:r>
              <a:rPr lang="en-US" sz="3200" b="1" dirty="0">
                <a:solidFill>
                  <a:schemeClr val="bg1"/>
                </a:solidFill>
                <a:latin typeface="UTM Aptima" panose="02040603050506020204" pitchFamily="18" charset="0"/>
              </a:rPr>
              <a:t> an </a:t>
            </a:r>
            <a:r>
              <a:rPr lang="en-US" sz="3200" b="1" dirty="0" err="1">
                <a:solidFill>
                  <a:schemeClr val="bg1"/>
                </a:solidFill>
                <a:latin typeface="UTM Aptima" panose="02040603050506020204" pitchFamily="18" charset="0"/>
              </a:rPr>
              <a:t>toàn</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lnSpcReduction="10000"/>
          </a:bodyPr>
          <a:lstStyle/>
          <a:p>
            <a:pPr marL="0" indent="0">
              <a:buNone/>
            </a:pPr>
            <a:r>
              <a:rPr lang="en-US" b="1" i="0" dirty="0">
                <a:effectLst/>
                <a:latin typeface="Open Sans" panose="020B0606030504020204" pitchFamily="34" charset="0"/>
              </a:rPr>
              <a:t>A. </a:t>
            </a:r>
            <a:r>
              <a:rPr lang="vi-VN" b="1" i="0" dirty="0">
                <a:effectLst/>
                <a:latin typeface="Open Sans" panose="020B0606030504020204" pitchFamily="34" charset="0"/>
              </a:rPr>
              <a:t>Tại sao người vận hành máy phun trát vữa cần phải được đào tạo an toàn lao động</a:t>
            </a:r>
            <a:r>
              <a:rPr lang="en-US" sz="2000" dirty="0">
                <a:solidFill>
                  <a:schemeClr val="bg1"/>
                </a:solidFill>
              </a:rPr>
              <a:t>:</a:t>
            </a:r>
          </a:p>
          <a:p>
            <a:pPr algn="l"/>
            <a:r>
              <a:rPr lang="vi-VN" b="0" i="0" dirty="0">
                <a:effectLst/>
                <a:latin typeface="Open Sans" panose="020B0606030504020204" pitchFamily="34" charset="0"/>
              </a:rPr>
              <a:t>Bảo vệ cá nhân: Đào tạo an toàn lao động giúp người vận hành nhận biết và hiểu rõ về các nguy cơ và rủi ro tiềm ẩn trong quá trình vận hành máy. Điều này giúp họ áp dụng các biện pháp bảo vệ cá nhân đúng cách để tránh tai nạn và thương tích.</a:t>
            </a:r>
          </a:p>
          <a:p>
            <a:pPr algn="l"/>
            <a:r>
              <a:rPr lang="vi-VN" b="0" i="0" dirty="0">
                <a:effectLst/>
                <a:latin typeface="Open Sans" panose="020B0606030504020204" pitchFamily="34" charset="0"/>
              </a:rPr>
              <a:t>An toàn cho người lao động khác: Người vận hành cần hiểu về cách sử dụng máy một cách an toàn không chỉ cho bản thân mình mà còn để đảm bảo an toàn cho những người lao động khác trong cùng một môi trường làm việc.</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4123DB6C-5932-EE52-3B27-8C1C0ADC967B}"/>
              </a:ext>
            </a:extLst>
          </p:cNvPr>
          <p:cNvPicPr>
            <a:picLocks noChangeAspect="1"/>
          </p:cNvPicPr>
          <p:nvPr/>
        </p:nvPicPr>
        <p:blipFill>
          <a:blip r:embed="rId3"/>
          <a:stretch>
            <a:fillRect/>
          </a:stretch>
        </p:blipFill>
        <p:spPr>
          <a:xfrm>
            <a:off x="7318548" y="2060848"/>
            <a:ext cx="3537769" cy="3537769"/>
          </a:xfrm>
          <a:prstGeom prst="rect">
            <a:avLst/>
          </a:prstGeom>
        </p:spPr>
      </p:pic>
    </p:spTree>
    <p:extLst>
      <p:ext uri="{BB962C8B-B14F-4D97-AF65-F5344CB8AC3E}">
        <p14:creationId xmlns:p14="http://schemas.microsoft.com/office/powerpoint/2010/main" val="20578843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7173887" cy="1143000"/>
          </a:xfrm>
        </p:spPr>
        <p:txBody>
          <a:bodyPr anchor="t">
            <a:noAutofit/>
          </a:bodyPr>
          <a:lstStyle/>
          <a:p>
            <a:pPr>
              <a:lnSpc>
                <a:spcPct val="100000"/>
              </a:lnSpc>
            </a:pPr>
            <a:r>
              <a:rPr lang="en-US" sz="3200" b="1" dirty="0" err="1">
                <a:solidFill>
                  <a:schemeClr val="bg1"/>
                </a:solidFill>
                <a:latin typeface="UTM Aptima" panose="02040603050506020204" pitchFamily="18" charset="0"/>
              </a:rPr>
              <a:t>Đào</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tạo</a:t>
            </a:r>
            <a:r>
              <a:rPr lang="en-US" sz="3200" b="1" dirty="0">
                <a:solidFill>
                  <a:schemeClr val="bg1"/>
                </a:solidFill>
                <a:latin typeface="UTM Aptima" panose="02040603050506020204" pitchFamily="18" charset="0"/>
              </a:rPr>
              <a:t> an </a:t>
            </a:r>
            <a:r>
              <a:rPr lang="en-US" sz="3200" b="1" dirty="0" err="1">
                <a:solidFill>
                  <a:schemeClr val="bg1"/>
                </a:solidFill>
                <a:latin typeface="UTM Aptima" panose="02040603050506020204" pitchFamily="18" charset="0"/>
              </a:rPr>
              <a:t>toàn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lao</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động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về</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kỹ</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vận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hành</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máy</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phun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trát</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vữa</a:t>
            </a:r>
            <a:r>
              <a:rPr lang="en-US" sz="3200" b="1" dirty="0">
                <a:solidFill>
                  <a:schemeClr val="bg1"/>
                </a:solidFill>
                <a:latin typeface="UTM Aptima" panose="02040603050506020204" pitchFamily="18" charset="0"/>
              </a:rPr>
              <a:t> an </a:t>
            </a:r>
            <a:r>
              <a:rPr lang="en-US" sz="3200" b="1" dirty="0" err="1">
                <a:solidFill>
                  <a:schemeClr val="bg1"/>
                </a:solidFill>
                <a:latin typeface="UTM Aptima" panose="02040603050506020204" pitchFamily="18" charset="0"/>
              </a:rPr>
              <a:t>toàn</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a:bodyPr>
          <a:lstStyle/>
          <a:p>
            <a:pPr marL="0" indent="0">
              <a:buNone/>
            </a:pPr>
            <a:r>
              <a:rPr lang="en-US" b="1" i="0" dirty="0">
                <a:effectLst/>
                <a:latin typeface="Open Sans" panose="020B0606030504020204" pitchFamily="34" charset="0"/>
              </a:rPr>
              <a:t>B. </a:t>
            </a:r>
            <a:r>
              <a:rPr lang="en-US" b="1" i="0" dirty="0" err="1">
                <a:effectLst/>
                <a:latin typeface="Open Sans" panose="020B0606030504020204" pitchFamily="34" charset="0"/>
              </a:rPr>
              <a:t>Huấn</a:t>
            </a:r>
            <a:r>
              <a:rPr lang="en-US" b="1" i="0" dirty="0">
                <a:effectLst/>
                <a:latin typeface="Open Sans" panose="020B0606030504020204" pitchFamily="34" charset="0"/>
              </a:rPr>
              <a:t> </a:t>
            </a:r>
            <a:r>
              <a:rPr lang="en-US" b="1" i="0" dirty="0" err="1">
                <a:effectLst/>
                <a:latin typeface="Open Sans" panose="020B0606030504020204" pitchFamily="34" charset="0"/>
              </a:rPr>
              <a:t>luyện</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phun</a:t>
            </a:r>
            <a:r>
              <a:rPr lang="en-US" b="1" i="0" dirty="0">
                <a:effectLst/>
                <a:latin typeface="Open Sans" panose="020B0606030504020204" pitchFamily="34" charset="0"/>
              </a:rPr>
              <a:t> </a:t>
            </a:r>
            <a:r>
              <a:rPr lang="en-US" b="1" i="0" dirty="0" err="1">
                <a:effectLst/>
                <a:latin typeface="Open Sans" panose="020B0606030504020204" pitchFamily="34" charset="0"/>
              </a:rPr>
              <a:t>trát</a:t>
            </a:r>
            <a:r>
              <a:rPr lang="en-US" b="1" i="0" dirty="0">
                <a:effectLst/>
                <a:latin typeface="Open Sans" panose="020B0606030504020204" pitchFamily="34" charset="0"/>
              </a:rPr>
              <a:t> </a:t>
            </a:r>
            <a:r>
              <a:rPr lang="en-US" b="1" i="0" dirty="0" err="1">
                <a:effectLst/>
                <a:latin typeface="Open Sans" panose="020B0606030504020204" pitchFamily="34" charset="0"/>
              </a:rPr>
              <a:t>vữa</a:t>
            </a:r>
            <a:r>
              <a:rPr lang="en-US" b="1" i="0" dirty="0">
                <a:effectLst/>
                <a:latin typeface="Open Sans" panose="020B0606030504020204" pitchFamily="34" charset="0"/>
              </a:rPr>
              <a:t> ở </a:t>
            </a:r>
            <a:r>
              <a:rPr lang="en-US" b="1" i="0" dirty="0" err="1">
                <a:effectLst/>
                <a:latin typeface="Open Sans" panose="020B0606030504020204" pitchFamily="34" charset="0"/>
              </a:rPr>
              <a:t>đâu</a:t>
            </a:r>
            <a:r>
              <a:rPr lang="en-US" b="1" i="0" dirty="0">
                <a:effectLst/>
                <a:latin typeface="Open Sans" panose="020B0606030504020204" pitchFamily="34" charset="0"/>
              </a:rPr>
              <a:t>?</a:t>
            </a:r>
            <a:endParaRPr lang="en-US" sz="2000" dirty="0">
              <a:solidFill>
                <a:schemeClr val="bg1"/>
              </a:solidFill>
            </a:endParaRPr>
          </a:p>
          <a:p>
            <a:pPr algn="l"/>
            <a:r>
              <a:rPr lang="vi-VN" b="0" i="0" dirty="0">
                <a:effectLst/>
                <a:latin typeface="Open Sans" panose="020B0606030504020204" pitchFamily="34" charset="0"/>
              </a:rPr>
              <a:t>An Toàn Nam Việt là trung tâm chuyên huấn luyện an toàn lao động uy tín và chất lượng ở Việt Nam hiện nay. Với các buổi huấn luyện an toàn lao động được diễn ra liên tục tại các xưởng sản xuất, nhà máy hoặc công trường xây dựng trên khắp cả nước (63 tỉnh thành tại Việt Nam).</a:t>
            </a:r>
          </a:p>
          <a:p>
            <a:pPr algn="l"/>
            <a:r>
              <a:rPr lang="vi-VN" b="0" i="0" dirty="0">
                <a:effectLst/>
                <a:latin typeface="Open Sans" panose="020B0606030504020204" pitchFamily="34" charset="0"/>
              </a:rPr>
              <a:t>Đảm bảo cho việc huấn luyện được hiệu quả, An Toàn Nam Việt chuẩn bị cẩn thận, tỉ mỉ từng tí một dù là nhỏ nhất. Từ việc chuẩn bị công cụ, dụng cụ, thiết bị giảng dạy đến giáo trình, tài liệu, âm thanh, ánh sáng.</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CDE9B90B-B7A1-CCD2-9EC4-201715BB35F4}"/>
              </a:ext>
            </a:extLst>
          </p:cNvPr>
          <p:cNvPicPr>
            <a:picLocks noChangeAspect="1"/>
          </p:cNvPicPr>
          <p:nvPr/>
        </p:nvPicPr>
        <p:blipFill>
          <a:blip r:embed="rId3"/>
          <a:stretch>
            <a:fillRect/>
          </a:stretch>
        </p:blipFill>
        <p:spPr>
          <a:xfrm>
            <a:off x="7318548" y="2060848"/>
            <a:ext cx="3537769" cy="3537769"/>
          </a:xfrm>
          <a:prstGeom prst="rect">
            <a:avLst/>
          </a:prstGeom>
        </p:spPr>
      </p:pic>
    </p:spTree>
    <p:extLst>
      <p:ext uri="{BB962C8B-B14F-4D97-AF65-F5344CB8AC3E}">
        <p14:creationId xmlns:p14="http://schemas.microsoft.com/office/powerpoint/2010/main" val="39390048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sz="3200" dirty="0">
                <a:latin typeface="UTM Aptima" panose="02040603050506020204" pitchFamily="18" charset="0"/>
              </a:rPr>
              <a:t>Ý </a:t>
            </a:r>
            <a:r>
              <a:rPr lang="en-US" sz="3200" dirty="0" err="1">
                <a:latin typeface="UTM Aptima" panose="02040603050506020204" pitchFamily="18" charset="0"/>
              </a:rPr>
              <a:t>nghĩa</a:t>
            </a:r>
            <a:r>
              <a:rPr lang="en-US" sz="3200" dirty="0">
                <a:latin typeface="UTM Aptima" panose="02040603050506020204" pitchFamily="18" charset="0"/>
              </a:rPr>
              <a:t> </a:t>
            </a:r>
            <a:r>
              <a:rPr lang="en-US" sz="3200" dirty="0" err="1">
                <a:latin typeface="UTM Aptima" panose="02040603050506020204" pitchFamily="18" charset="0"/>
              </a:rPr>
              <a:t>của</a:t>
            </a:r>
            <a:r>
              <a:rPr lang="en-US" sz="3200" dirty="0">
                <a:latin typeface="UTM Aptima" panose="02040603050506020204" pitchFamily="18" charset="0"/>
              </a:rPr>
              <a:t> an </a:t>
            </a:r>
            <a:r>
              <a:rPr lang="en-US" sz="3200" dirty="0" err="1">
                <a:latin typeface="UTM Aptima" panose="02040603050506020204" pitchFamily="18" charset="0"/>
              </a:rPr>
              <a:t>toàn</a:t>
            </a:r>
            <a:r>
              <a:rPr lang="en-US" sz="3200" dirty="0">
                <a:latin typeface="UTM Aptima" panose="02040603050506020204" pitchFamily="18" charset="0"/>
              </a:rPr>
              <a:t> </a:t>
            </a:r>
            <a:r>
              <a:rPr lang="en-US" sz="3200" dirty="0" err="1">
                <a:latin typeface="UTM Aptima" panose="02040603050506020204" pitchFamily="18" charset="0"/>
              </a:rPr>
              <a:t>lao</a:t>
            </a:r>
            <a:r>
              <a:rPr lang="en-US" sz="3200" dirty="0">
                <a:latin typeface="UTM Aptima" panose="02040603050506020204" pitchFamily="18" charset="0"/>
              </a:rPr>
              <a:t> </a:t>
            </a:r>
            <a:r>
              <a:rPr lang="en-US" sz="3200" dirty="0" err="1">
                <a:latin typeface="UTM Aptima" panose="02040603050506020204" pitchFamily="18" charset="0"/>
              </a:rPr>
              <a:t>động</a:t>
            </a:r>
            <a:r>
              <a:rPr lang="en-US" sz="3200" dirty="0">
                <a:latin typeface="UTM Aptima" panose="02040603050506020204" pitchFamily="18" charset="0"/>
              </a:rPr>
              <a:t> </a:t>
            </a:r>
            <a:r>
              <a:rPr lang="en-US" sz="3200" dirty="0" err="1">
                <a:latin typeface="UTM Aptima" panose="02040603050506020204" pitchFamily="18" charset="0"/>
              </a:rPr>
              <a:t>trong</a:t>
            </a:r>
            <a:r>
              <a:rPr lang="en-US" sz="3200" dirty="0">
                <a:latin typeface="UTM Aptima" panose="02040603050506020204" pitchFamily="18" charset="0"/>
              </a:rPr>
              <a:t> </a:t>
            </a:r>
            <a:r>
              <a:rPr lang="en-US" sz="3200" dirty="0" err="1">
                <a:latin typeface="UTM Aptima" panose="02040603050506020204" pitchFamily="18" charset="0"/>
              </a:rPr>
              <a:t>việc</a:t>
            </a:r>
            <a:r>
              <a:rPr lang="en-US" sz="3200" dirty="0">
                <a:latin typeface="UTM Aptima" panose="02040603050506020204" pitchFamily="18" charset="0"/>
              </a:rPr>
              <a:t> </a:t>
            </a:r>
            <a:r>
              <a:rPr lang="en-US" sz="3200" dirty="0" err="1">
                <a:latin typeface="UTM Aptima" panose="02040603050506020204" pitchFamily="18" charset="0"/>
              </a:rPr>
              <a:t>vận</a:t>
            </a:r>
            <a:r>
              <a:rPr lang="en-US" sz="3200" dirty="0">
                <a:latin typeface="UTM Aptima" panose="02040603050506020204" pitchFamily="18" charset="0"/>
              </a:rPr>
              <a:t> </a:t>
            </a:r>
            <a:r>
              <a:rPr lang="en-US" sz="3200" dirty="0" err="1">
                <a:latin typeface="UTM Aptima" panose="02040603050506020204" pitchFamily="18" charset="0"/>
              </a:rPr>
              <a:t>hành</a:t>
            </a:r>
            <a:r>
              <a:rPr lang="en-US" sz="3200" dirty="0">
                <a:latin typeface="UTM Aptima" panose="02040603050506020204" pitchFamily="18" charset="0"/>
              </a:rPr>
              <a:t> </a:t>
            </a:r>
            <a:r>
              <a:rPr lang="en-US" sz="3200" dirty="0" err="1">
                <a:latin typeface="UTM Aptima" panose="02040603050506020204" pitchFamily="18" charset="0"/>
              </a:rPr>
              <a:t>máy</a:t>
            </a:r>
            <a:r>
              <a:rPr lang="en-US" sz="3200" dirty="0">
                <a:latin typeface="UTM Aptima" panose="02040603050506020204" pitchFamily="18" charset="0"/>
              </a:rPr>
              <a:t> </a:t>
            </a:r>
            <a:r>
              <a:rPr lang="en-US" sz="3200" dirty="0" err="1">
                <a:latin typeface="UTM Aptima" panose="02040603050506020204" pitchFamily="18" charset="0"/>
              </a:rPr>
              <a:t>phun</a:t>
            </a:r>
            <a:r>
              <a:rPr lang="en-US" sz="3200" dirty="0">
                <a:latin typeface="UTM Aptima" panose="02040603050506020204" pitchFamily="18" charset="0"/>
              </a:rPr>
              <a:t> </a:t>
            </a:r>
            <a:r>
              <a:rPr lang="en-US" sz="3200" dirty="0" err="1">
                <a:latin typeface="UTM Aptima" panose="02040603050506020204" pitchFamily="18" charset="0"/>
              </a:rPr>
              <a:t>trát</a:t>
            </a:r>
            <a:r>
              <a:rPr lang="en-US" sz="3200" dirty="0">
                <a:latin typeface="UTM Aptima" panose="02040603050506020204" pitchFamily="18" charset="0"/>
              </a:rPr>
              <a:t> </a:t>
            </a:r>
            <a:r>
              <a:rPr lang="en-US" sz="3200" dirty="0" err="1">
                <a:latin typeface="UTM Aptima" panose="02040603050506020204" pitchFamily="18" charset="0"/>
              </a:rPr>
              <a:t>vữa</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A. </a:t>
            </a:r>
            <a:r>
              <a:rPr lang="en-US" sz="2000" b="1" i="0" dirty="0" err="1">
                <a:effectLst/>
                <a:latin typeface="Open Sans" panose="020B0606030504020204" pitchFamily="34" charset="0"/>
              </a:rPr>
              <a:t>Tầm</a:t>
            </a:r>
            <a:r>
              <a:rPr lang="en-US" sz="2000" b="1" i="0" dirty="0">
                <a:effectLst/>
                <a:latin typeface="Open Sans" panose="020B0606030504020204" pitchFamily="34" charset="0"/>
              </a:rPr>
              <a:t> </a:t>
            </a:r>
            <a:r>
              <a:rPr lang="en-US" sz="2000" b="1" i="0" dirty="0" err="1">
                <a:effectLst/>
                <a:latin typeface="Open Sans" panose="020B0606030504020204" pitchFamily="34" charset="0"/>
              </a:rPr>
              <a:t>quan</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trọng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của</a:t>
            </a:r>
            <a:r>
              <a:rPr lang="en-US" sz="2000" b="1" i="0" dirty="0">
                <a:effectLst/>
                <a:latin typeface="Open Sans" panose="020B0606030504020204" pitchFamily="34" charset="0"/>
              </a:rPr>
              <a:t> </a:t>
            </a:r>
            <a:r>
              <a:rPr lang="en-US" sz="2000" b="1" i="0" dirty="0" err="1">
                <a:effectLst/>
                <a:latin typeface="Open Sans" panose="020B0606030504020204" pitchFamily="34" charset="0"/>
              </a:rPr>
              <a:t>việc</a:t>
            </a:r>
            <a:r>
              <a:rPr lang="en-US" sz="2000" b="1" i="0" dirty="0">
                <a:effectLst/>
                <a:latin typeface="Open Sans" panose="020B0606030504020204" pitchFamily="34" charset="0"/>
              </a:rPr>
              <a:t> </a:t>
            </a:r>
            <a:r>
              <a:rPr lang="en-US" sz="2000" b="1" i="0" dirty="0" err="1">
                <a:effectLst/>
                <a:latin typeface="Open Sans" panose="020B0606030504020204" pitchFamily="34" charset="0"/>
              </a:rPr>
              <a:t>duy</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trì</a:t>
            </a:r>
            <a:r>
              <a:rPr lang="en-US" sz="2000" b="1" i="0" dirty="0">
                <a:effectLst/>
                <a:latin typeface="Open Sans" panose="020B0606030504020204" pitchFamily="34" charset="0"/>
              </a:rPr>
              <a:t> an </a:t>
            </a:r>
            <a:r>
              <a:rPr lang="en-US" sz="2000" b="1" i="0" dirty="0" err="1">
                <a:effectLst/>
                <a:latin typeface="Open Sans" panose="020B0606030504020204" pitchFamily="34" charset="0"/>
              </a:rPr>
              <a:t>toàn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lao</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động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trong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máy</a:t>
            </a:r>
            <a:r>
              <a:rPr lang="en-US" sz="2000" b="1" i="0" dirty="0">
                <a:effectLst/>
                <a:latin typeface="Open Sans" panose="020B0606030504020204" pitchFamily="34" charset="0"/>
              </a:rPr>
              <a:t> </a:t>
            </a:r>
            <a:r>
              <a:rPr lang="en-US" sz="2000" b="1" i="0" dirty="0" err="1">
                <a:effectLst/>
                <a:latin typeface="Open Sans" panose="020B0606030504020204" pitchFamily="34" charset="0"/>
              </a:rPr>
              <a:t>phun</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trát</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vữa</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Bảo vệ sức khỏe và tính mạng của lao động: An toàn lao động đặt lên hàng đầu việc bảo vệ sức khỏe và tính mạng của người lao động.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Tăng cường hiệu suất làm việc: Một môi trường làm việc an toàn không chỉ làm tăng động viên và sự tự tin của nhân viên mà còn giúp họ tập trung vào công việc một cách hiệu quả hơn, từ đó tăng cường hiệu suất làm việc và chất lượng sản phẩm cuối cùng.</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5C6F56FA-7EC5-67AE-5BF6-3B07F5566643}"/>
              </a:ext>
            </a:extLst>
          </p:cNvPr>
          <p:cNvPicPr>
            <a:picLocks noChangeAspect="1"/>
          </p:cNvPicPr>
          <p:nvPr/>
        </p:nvPicPr>
        <p:blipFill>
          <a:blip r:embed="rId3"/>
          <a:stretch>
            <a:fillRect/>
          </a:stretch>
        </p:blipFill>
        <p:spPr>
          <a:xfrm>
            <a:off x="-1696740" y="3791247"/>
            <a:ext cx="4761905" cy="4761905"/>
          </a:xfrm>
          <a:prstGeom prst="rect">
            <a:avLst/>
          </a:prstGeom>
        </p:spPr>
      </p:pic>
    </p:spTree>
    <p:extLst>
      <p:ext uri="{BB962C8B-B14F-4D97-AF65-F5344CB8AC3E}">
        <p14:creationId xmlns:p14="http://schemas.microsoft.com/office/powerpoint/2010/main" val="16097387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sz="3200" dirty="0">
                <a:latin typeface="UTM Aptima" panose="02040603050506020204" pitchFamily="18" charset="0"/>
              </a:rPr>
              <a:t>Ý </a:t>
            </a:r>
            <a:r>
              <a:rPr lang="en-US" sz="3200" dirty="0" err="1">
                <a:latin typeface="UTM Aptima" panose="02040603050506020204" pitchFamily="18" charset="0"/>
              </a:rPr>
              <a:t>nghĩa</a:t>
            </a:r>
            <a:r>
              <a:rPr lang="en-US" sz="3200" dirty="0">
                <a:latin typeface="UTM Aptima" panose="02040603050506020204" pitchFamily="18" charset="0"/>
              </a:rPr>
              <a:t> </a:t>
            </a:r>
            <a:r>
              <a:rPr lang="en-US" sz="3200" dirty="0" err="1">
                <a:latin typeface="UTM Aptima" panose="02040603050506020204" pitchFamily="18" charset="0"/>
              </a:rPr>
              <a:t>của</a:t>
            </a:r>
            <a:r>
              <a:rPr lang="en-US" sz="3200" dirty="0">
                <a:latin typeface="UTM Aptima" panose="02040603050506020204" pitchFamily="18" charset="0"/>
              </a:rPr>
              <a:t> an </a:t>
            </a:r>
            <a:r>
              <a:rPr lang="en-US" sz="3200" dirty="0" err="1">
                <a:latin typeface="UTM Aptima" panose="02040603050506020204" pitchFamily="18" charset="0"/>
              </a:rPr>
              <a:t>toàn</a:t>
            </a:r>
            <a:r>
              <a:rPr lang="en-US" sz="3200" dirty="0">
                <a:latin typeface="UTM Aptima" panose="02040603050506020204" pitchFamily="18" charset="0"/>
              </a:rPr>
              <a:t> </a:t>
            </a:r>
            <a:r>
              <a:rPr lang="en-US" sz="3200" dirty="0" err="1">
                <a:latin typeface="UTM Aptima" panose="02040603050506020204" pitchFamily="18" charset="0"/>
              </a:rPr>
              <a:t>lao</a:t>
            </a:r>
            <a:r>
              <a:rPr lang="en-US" sz="3200" dirty="0">
                <a:latin typeface="UTM Aptima" panose="02040603050506020204" pitchFamily="18" charset="0"/>
              </a:rPr>
              <a:t> </a:t>
            </a:r>
            <a:r>
              <a:rPr lang="en-US" sz="3200" dirty="0" err="1">
                <a:latin typeface="UTM Aptima" panose="02040603050506020204" pitchFamily="18" charset="0"/>
              </a:rPr>
              <a:t>động</a:t>
            </a:r>
            <a:r>
              <a:rPr lang="en-US" sz="3200" dirty="0">
                <a:latin typeface="UTM Aptima" panose="02040603050506020204" pitchFamily="18" charset="0"/>
              </a:rPr>
              <a:t> </a:t>
            </a:r>
            <a:r>
              <a:rPr lang="en-US" sz="3200" dirty="0" err="1">
                <a:latin typeface="UTM Aptima" panose="02040603050506020204" pitchFamily="18" charset="0"/>
              </a:rPr>
              <a:t>trong</a:t>
            </a:r>
            <a:r>
              <a:rPr lang="en-US" sz="3200" dirty="0">
                <a:latin typeface="UTM Aptima" panose="02040603050506020204" pitchFamily="18" charset="0"/>
              </a:rPr>
              <a:t> </a:t>
            </a:r>
            <a:r>
              <a:rPr lang="en-US" sz="3200" dirty="0" err="1">
                <a:latin typeface="UTM Aptima" panose="02040603050506020204" pitchFamily="18" charset="0"/>
              </a:rPr>
              <a:t>việc</a:t>
            </a:r>
            <a:r>
              <a:rPr lang="en-US" sz="3200" dirty="0">
                <a:latin typeface="UTM Aptima" panose="02040603050506020204" pitchFamily="18" charset="0"/>
              </a:rPr>
              <a:t> </a:t>
            </a:r>
            <a:r>
              <a:rPr lang="en-US" sz="3200" dirty="0" err="1">
                <a:latin typeface="UTM Aptima" panose="02040603050506020204" pitchFamily="18" charset="0"/>
              </a:rPr>
              <a:t>vận</a:t>
            </a:r>
            <a:r>
              <a:rPr lang="en-US" sz="3200" dirty="0">
                <a:latin typeface="UTM Aptima" panose="02040603050506020204" pitchFamily="18" charset="0"/>
              </a:rPr>
              <a:t> </a:t>
            </a:r>
            <a:r>
              <a:rPr lang="en-US" sz="3200" dirty="0" err="1">
                <a:latin typeface="UTM Aptima" panose="02040603050506020204" pitchFamily="18" charset="0"/>
              </a:rPr>
              <a:t>hành</a:t>
            </a:r>
            <a:r>
              <a:rPr lang="en-US" sz="3200" dirty="0">
                <a:latin typeface="UTM Aptima" panose="02040603050506020204" pitchFamily="18" charset="0"/>
              </a:rPr>
              <a:t> </a:t>
            </a:r>
            <a:r>
              <a:rPr lang="en-US" sz="3200" dirty="0" err="1">
                <a:latin typeface="UTM Aptima" panose="02040603050506020204" pitchFamily="18" charset="0"/>
              </a:rPr>
              <a:t>máy</a:t>
            </a:r>
            <a:r>
              <a:rPr lang="en-US" sz="3200" dirty="0">
                <a:latin typeface="UTM Aptima" panose="02040603050506020204" pitchFamily="18" charset="0"/>
              </a:rPr>
              <a:t> </a:t>
            </a:r>
            <a:r>
              <a:rPr lang="en-US" sz="3200" dirty="0" err="1">
                <a:latin typeface="UTM Aptima" panose="02040603050506020204" pitchFamily="18" charset="0"/>
              </a:rPr>
              <a:t>phun</a:t>
            </a:r>
            <a:r>
              <a:rPr lang="en-US" sz="3200" dirty="0">
                <a:latin typeface="UTM Aptima" panose="02040603050506020204" pitchFamily="18" charset="0"/>
              </a:rPr>
              <a:t> </a:t>
            </a:r>
            <a:r>
              <a:rPr lang="en-US" sz="3200" dirty="0" err="1">
                <a:latin typeface="UTM Aptima" panose="02040603050506020204" pitchFamily="18" charset="0"/>
              </a:rPr>
              <a:t>trát</a:t>
            </a:r>
            <a:r>
              <a:rPr lang="en-US" sz="3200" dirty="0">
                <a:latin typeface="UTM Aptima" panose="02040603050506020204" pitchFamily="18" charset="0"/>
              </a:rPr>
              <a:t> </a:t>
            </a:r>
            <a:r>
              <a:rPr lang="en-US" sz="3200" dirty="0" err="1">
                <a:latin typeface="UTM Aptima" panose="02040603050506020204" pitchFamily="18" charset="0"/>
              </a:rPr>
              <a:t>vữa</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B. </a:t>
            </a:r>
            <a:r>
              <a:rPr lang="vi-VN" sz="2000" b="1" i="0" dirty="0">
                <a:effectLst/>
                <a:latin typeface="Open Sans" panose="020B0606030504020204" pitchFamily="34" charset="0"/>
              </a:rPr>
              <a:t>Biện pháp an toàn quan trọng cần nắm được trước khi vận hành máy phun trát vữa</a:t>
            </a:r>
          </a:p>
          <a:p>
            <a:pPr algn="l">
              <a:lnSpc>
                <a:spcPct val="120000"/>
              </a:lnSpc>
            </a:pPr>
            <a:r>
              <a:rPr lang="vi-VN" b="0" i="0" dirty="0">
                <a:effectLst/>
                <a:latin typeface="Open Sans" panose="020B0606030504020204" pitchFamily="34" charset="0"/>
              </a:rPr>
              <a:t>Đeo trang bị bảo hộ cá nhân (PPE): Đảm bảo mọi người vận hành máy đều đeo đúng trang bị bảo hộ cá nhân như mũ bảo hiểm, kính bảo hộ, găng tay và giày chống đinh. PPE giúp bảo vệ người lao động khỏi nguy cơ tổn thương và chấn thương trong quá trình làm việc.</a:t>
            </a:r>
          </a:p>
          <a:p>
            <a:pPr algn="l">
              <a:lnSpc>
                <a:spcPct val="120000"/>
              </a:lnSpc>
            </a:pPr>
            <a:r>
              <a:rPr lang="vi-VN" b="0" i="0" dirty="0">
                <a:effectLst/>
                <a:latin typeface="Open Sans" panose="020B0606030504020204" pitchFamily="34" charset="0"/>
              </a:rPr>
              <a:t>Kiểm tra máy trước khi sử dụng: Trước mỗi lần vận hành, kiểm tra kỹ lưỡng máy để đảm bảo rằng tất cả các bộ phận hoạt động đúng cách và không có hỏng hóc. Đặc biệt chú ý kiểm tra hệ thống an toàn như phanh và cảm biến.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FCC92D61-2243-2CED-E1A3-2C29987D9804}"/>
              </a:ext>
            </a:extLst>
          </p:cNvPr>
          <p:cNvPicPr>
            <a:picLocks noChangeAspect="1"/>
          </p:cNvPicPr>
          <p:nvPr/>
        </p:nvPicPr>
        <p:blipFill>
          <a:blip r:embed="rId3"/>
          <a:stretch>
            <a:fillRect/>
          </a:stretch>
        </p:blipFill>
        <p:spPr>
          <a:xfrm>
            <a:off x="-1696740" y="3791247"/>
            <a:ext cx="4761905" cy="4761905"/>
          </a:xfrm>
          <a:prstGeom prst="rect">
            <a:avLst/>
          </a:prstGeom>
        </p:spPr>
      </p:pic>
    </p:spTree>
    <p:extLst>
      <p:ext uri="{BB962C8B-B14F-4D97-AF65-F5344CB8AC3E}">
        <p14:creationId xmlns:p14="http://schemas.microsoft.com/office/powerpoint/2010/main" val="26664587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967A1C-B231-4F44-9203-5F9CD9213FBE}"/>
              </a:ext>
            </a:extLst>
          </p:cNvPr>
          <p:cNvSpPr>
            <a:spLocks noGrp="1"/>
          </p:cNvSpPr>
          <p:nvPr>
            <p:ph type="title"/>
          </p:nvPr>
        </p:nvSpPr>
        <p:spPr/>
        <p:txBody>
          <a:bodyPr/>
          <a:lstStyle/>
          <a:p>
            <a:r>
              <a:rPr lang="en-US" sz="4000" b="1" dirty="0" err="1">
                <a:latin typeface="UTM Aptima" panose="02040603050506020204" pitchFamily="18" charset="0"/>
              </a:rPr>
              <a:t>Cảm</a:t>
            </a:r>
            <a:r>
              <a:rPr lang="en-US" sz="4000" b="1" dirty="0">
                <a:latin typeface="UTM Aptima" panose="02040603050506020204" pitchFamily="18" charset="0"/>
              </a:rPr>
              <a:t> </a:t>
            </a:r>
            <a:r>
              <a:rPr lang="en-US" sz="4000" b="1" dirty="0" err="1">
                <a:latin typeface="UTM Aptima" panose="02040603050506020204" pitchFamily="18" charset="0"/>
              </a:rPr>
              <a:t>ơn</a:t>
            </a:r>
            <a:r>
              <a:rPr lang="en-US" sz="4000" b="1" dirty="0">
                <a:latin typeface="UTM Aptima" panose="02040603050506020204" pitchFamily="18" charset="0"/>
              </a:rPr>
              <a:t> </a:t>
            </a:r>
            <a:r>
              <a:rPr lang="en-US" sz="4000" b="1" dirty="0" err="1">
                <a:latin typeface="UTM Aptima" panose="02040603050506020204" pitchFamily="18" charset="0"/>
              </a:rPr>
              <a:t>các</a:t>
            </a:r>
            <a:r>
              <a:rPr lang="en-US" sz="4000" b="1" dirty="0">
                <a:latin typeface="UTM Aptima" panose="02040603050506020204" pitchFamily="18" charset="0"/>
              </a:rPr>
              <a:t> </a:t>
            </a:r>
            <a:r>
              <a:rPr lang="en-US" sz="4000" b="1" dirty="0" err="1">
                <a:latin typeface="UTM Aptima" panose="02040603050506020204" pitchFamily="18" charset="0"/>
              </a:rPr>
              <a:t>bạn</a:t>
            </a:r>
            <a:r>
              <a:rPr lang="en-US" sz="4000" b="1" dirty="0">
                <a:latin typeface="UTM Aptima" panose="02040603050506020204" pitchFamily="18" charset="0"/>
              </a:rPr>
              <a:t> </a:t>
            </a:r>
            <a:r>
              <a:rPr lang="en-US" sz="4000" b="1" dirty="0" err="1">
                <a:latin typeface="UTM Aptima" panose="02040603050506020204" pitchFamily="18" charset="0"/>
              </a:rPr>
              <a:t>đã</a:t>
            </a:r>
            <a:r>
              <a:rPr lang="en-US" sz="4000" b="1" dirty="0">
                <a:latin typeface="UTM Aptima" panose="02040603050506020204" pitchFamily="18" charset="0"/>
              </a:rPr>
              <a:t> </a:t>
            </a:r>
            <a:r>
              <a:rPr lang="en-US" sz="4000" b="1" dirty="0" err="1">
                <a:latin typeface="UTM Aptima" panose="02040603050506020204" pitchFamily="18" charset="0"/>
              </a:rPr>
              <a:t>theo</a:t>
            </a:r>
            <a:r>
              <a:rPr lang="en-US" sz="4000" b="1" dirty="0">
                <a:latin typeface="UTM Aptima" panose="02040603050506020204" pitchFamily="18" charset="0"/>
              </a:rPr>
              <a:t> </a:t>
            </a:r>
            <a:r>
              <a:rPr lang="en-US" sz="4000" b="1" dirty="0" err="1">
                <a:latin typeface="UTM Aptima" panose="02040603050506020204" pitchFamily="18" charset="0"/>
              </a:rPr>
              <a:t>dõi</a:t>
            </a:r>
            <a:endParaRPr lang="en-US" dirty="0">
              <a:latin typeface="UTM Aptima" panose="02040603050506020204" pitchFamily="18" charset="0"/>
            </a:endParaRPr>
          </a:p>
        </p:txBody>
      </p:sp>
      <p:sp>
        <p:nvSpPr>
          <p:cNvPr id="3" name="Content Placeholder 2"/>
          <p:cNvSpPr>
            <a:spLocks noGrp="1"/>
          </p:cNvSpPr>
          <p:nvPr>
            <p:ph idx="10"/>
          </p:nvPr>
        </p:nvSpPr>
        <p:spPr/>
        <p:txBody>
          <a:bodyPr vert="horz" lIns="121899" tIns="60949" rIns="121899" bIns="60949" rtlCol="0" anchor="t">
            <a:normAutofit/>
          </a:bodyPr>
          <a:lstStyle/>
          <a:p>
            <a:pPr marL="0" indent="0">
              <a:buNone/>
            </a:pPr>
            <a:r>
              <a:rPr lang="en-US" sz="2400" b="1" dirty="0" err="1">
                <a:latin typeface="UTM Avo" panose="02040603050506020204" pitchFamily="18" charset="0"/>
              </a:rPr>
              <a:t>Mọi</a:t>
            </a:r>
            <a:r>
              <a:rPr lang="en-US" sz="2400" b="1" dirty="0">
                <a:latin typeface="UTM Avo" panose="02040603050506020204" pitchFamily="18" charset="0"/>
              </a:rPr>
              <a:t> </a:t>
            </a:r>
            <a:r>
              <a:rPr lang="en-US" sz="2400" b="1" dirty="0" err="1">
                <a:latin typeface="UTM Avo" panose="02040603050506020204" pitchFamily="18" charset="0"/>
              </a:rPr>
              <a:t>thắc</a:t>
            </a:r>
            <a:r>
              <a:rPr lang="en-US" sz="2400" b="1" dirty="0">
                <a:latin typeface="UTM Avo" panose="02040603050506020204" pitchFamily="18" charset="0"/>
              </a:rPr>
              <a:t> </a:t>
            </a:r>
            <a:r>
              <a:rPr lang="en-US" sz="2400" b="1" dirty="0" err="1">
                <a:latin typeface="UTM Avo" panose="02040603050506020204" pitchFamily="18" charset="0"/>
              </a:rPr>
              <a:t>mắc</a:t>
            </a:r>
            <a:r>
              <a:rPr lang="en-US" sz="2400" b="1" dirty="0">
                <a:latin typeface="UTM Avo" panose="02040603050506020204" pitchFamily="18" charset="0"/>
              </a:rPr>
              <a:t> </a:t>
            </a:r>
            <a:r>
              <a:rPr lang="en-US" sz="2400" b="1" dirty="0" err="1">
                <a:latin typeface="UTM Avo" panose="02040603050506020204" pitchFamily="18" charset="0"/>
              </a:rPr>
              <a:t>về</a:t>
            </a:r>
            <a:r>
              <a:rPr lang="en-US" sz="2400" b="1" dirty="0">
                <a:latin typeface="UTM Avo" panose="02040603050506020204" pitchFamily="18" charset="0"/>
              </a:rPr>
              <a:t> </a:t>
            </a:r>
            <a:r>
              <a:rPr lang="en-US" sz="2400" b="1" dirty="0" err="1">
                <a:latin typeface="UTM Avo" panose="02040603050506020204" pitchFamily="18" charset="0"/>
              </a:rPr>
              <a:t>bài</a:t>
            </a:r>
            <a:r>
              <a:rPr lang="en-US" sz="2400" b="1" dirty="0">
                <a:latin typeface="UTM Avo" panose="02040603050506020204" pitchFamily="18" charset="0"/>
              </a:rPr>
              <a:t> </a:t>
            </a:r>
            <a:r>
              <a:rPr lang="en-US" sz="2400" b="1" dirty="0" err="1">
                <a:latin typeface="UTM Avo" panose="02040603050506020204" pitchFamily="18" charset="0"/>
              </a:rPr>
              <a:t>giảng</a:t>
            </a:r>
            <a:r>
              <a:rPr lang="en-US" sz="2400" b="1" dirty="0">
                <a:latin typeface="UTM Avo" panose="02040603050506020204" pitchFamily="18" charset="0"/>
              </a:rPr>
              <a:t> </a:t>
            </a:r>
            <a:r>
              <a:rPr lang="en-US" sz="2400" b="1" dirty="0" err="1">
                <a:latin typeface="UTM Avo" panose="02040603050506020204" pitchFamily="18" charset="0"/>
              </a:rPr>
              <a:t>xin</a:t>
            </a:r>
            <a:r>
              <a:rPr lang="en-US" sz="2400" b="1" dirty="0">
                <a:latin typeface="UTM Avo" panose="02040603050506020204" pitchFamily="18" charset="0"/>
              </a:rPr>
              <a:t> </a:t>
            </a:r>
            <a:r>
              <a:rPr lang="en-US" sz="2400" b="1" dirty="0" err="1">
                <a:latin typeface="UTM Avo" panose="02040603050506020204" pitchFamily="18" charset="0"/>
              </a:rPr>
              <a:t>liên</a:t>
            </a:r>
            <a:r>
              <a:rPr lang="en-US" sz="2400" b="1" dirty="0">
                <a:latin typeface="UTM Avo" panose="02040603050506020204" pitchFamily="18" charset="0"/>
              </a:rPr>
              <a:t> </a:t>
            </a:r>
            <a:r>
              <a:rPr lang="en-US" sz="2400" b="1" dirty="0" err="1">
                <a:latin typeface="UTM Avo" panose="02040603050506020204" pitchFamily="18" charset="0"/>
              </a:rPr>
              <a:t>hệ</a:t>
            </a:r>
            <a:r>
              <a:rPr lang="en-US" sz="2400" b="1" dirty="0">
                <a:latin typeface="UTM Avo" panose="02040603050506020204" pitchFamily="18" charset="0"/>
              </a:rPr>
              <a:t> </a:t>
            </a:r>
            <a:r>
              <a:rPr lang="en-US" sz="2400" b="1" dirty="0" err="1">
                <a:latin typeface="UTM Avo" panose="02040603050506020204" pitchFamily="18" charset="0"/>
              </a:rPr>
              <a:t>với</a:t>
            </a:r>
            <a:r>
              <a:rPr lang="en-US" sz="2400" b="1" dirty="0">
                <a:latin typeface="UTM Avo" panose="02040603050506020204" pitchFamily="18" charset="0"/>
              </a:rPr>
              <a:t> </a:t>
            </a:r>
            <a:r>
              <a:rPr lang="en-US" sz="2400" b="1" dirty="0" err="1">
                <a:latin typeface="UTM Avo" panose="02040603050506020204" pitchFamily="18" charset="0"/>
              </a:rPr>
              <a:t>chúng</a:t>
            </a:r>
            <a:r>
              <a:rPr lang="en-US" sz="2400" b="1" dirty="0">
                <a:latin typeface="UTM Avo" panose="02040603050506020204" pitchFamily="18" charset="0"/>
              </a:rPr>
              <a:t> </a:t>
            </a:r>
            <a:r>
              <a:rPr lang="en-US" sz="2400" b="1" dirty="0" err="1">
                <a:latin typeface="UTM Avo" panose="02040603050506020204" pitchFamily="18" charset="0"/>
              </a:rPr>
              <a:t>tôi</a:t>
            </a:r>
            <a:r>
              <a:rPr lang="en-US" sz="2400" b="1" dirty="0">
                <a:latin typeface="UTM Avo" panose="02040603050506020204" pitchFamily="18" charset="0"/>
              </a:rPr>
              <a:t> </a:t>
            </a:r>
            <a:r>
              <a:rPr lang="en-US" sz="2400" b="1" dirty="0" err="1">
                <a:latin typeface="UTM Avo" panose="02040603050506020204" pitchFamily="18" charset="0"/>
              </a:rPr>
              <a:t>theo</a:t>
            </a:r>
            <a:r>
              <a:rPr lang="en-US" sz="2400" b="1" dirty="0">
                <a:latin typeface="UTM Avo" panose="02040603050506020204" pitchFamily="18" charset="0"/>
              </a:rPr>
              <a:t> </a:t>
            </a:r>
            <a:r>
              <a:rPr lang="en-US" sz="2400" b="1" dirty="0" err="1">
                <a:latin typeface="UTM Avo" panose="02040603050506020204" pitchFamily="18" charset="0"/>
              </a:rPr>
              <a:t>thông</a:t>
            </a:r>
            <a:r>
              <a:rPr lang="en-US" sz="2400" b="1" dirty="0">
                <a:latin typeface="UTM Avo" panose="02040603050506020204" pitchFamily="18" charset="0"/>
              </a:rPr>
              <a:t> tin </a:t>
            </a:r>
            <a:r>
              <a:rPr lang="en-US" sz="2400" b="1" dirty="0" err="1">
                <a:latin typeface="UTM Avo" panose="02040603050506020204" pitchFamily="18" charset="0"/>
              </a:rPr>
              <a:t>bên</a:t>
            </a:r>
            <a:r>
              <a:rPr lang="en-US" sz="2400" b="1" dirty="0">
                <a:latin typeface="UTM Avo" panose="02040603050506020204" pitchFamily="18" charset="0"/>
              </a:rPr>
              <a:t> </a:t>
            </a:r>
            <a:r>
              <a:rPr lang="en-US" sz="2400" b="1" dirty="0" err="1">
                <a:latin typeface="UTM Avo" panose="02040603050506020204" pitchFamily="18" charset="0"/>
              </a:rPr>
              <a:t>dưới</a:t>
            </a:r>
            <a:r>
              <a:rPr lang="en-US" sz="2400" b="1" dirty="0">
                <a:latin typeface="UTM Avo" panose="02040603050506020204" pitchFamily="18" charset="0"/>
              </a:rPr>
              <a:t>:</a:t>
            </a:r>
          </a:p>
          <a:p>
            <a:r>
              <a:rPr lang="vi-VN" sz="2000" dirty="0">
                <a:latin typeface="UTM Avo" panose="02040603050506020204" pitchFamily="18" charset="0"/>
              </a:rPr>
              <a:t>CÔNG TY TNHH HUẤN LUYỆN AN TOÀN VÀ QUAN TRẮC MÔI TRƯỜNG NAM VIỆT (AN TOÀN NAM VIỆT)</a:t>
            </a:r>
            <a:endParaRPr lang="en-US" sz="2000" dirty="0">
              <a:latin typeface="UTM Avo" panose="02040603050506020204" pitchFamily="18" charset="0"/>
            </a:endParaRPr>
          </a:p>
          <a:p>
            <a:r>
              <a:rPr lang="vi-VN" sz="2000" dirty="0">
                <a:latin typeface="UTM Avo" panose="02040603050506020204" pitchFamily="18" charset="0"/>
              </a:rPr>
              <a:t>Địa chỉ: Lầu 2, số 655 Đường Điện Biên Phủ, Phường 25, Quận Bình Thạnh, Thành phố Hồ Chí Minh, Việt Nam</a:t>
            </a:r>
            <a:endParaRPr lang="en-US" sz="2000" dirty="0">
              <a:latin typeface="UTM Avo" panose="02040603050506020204" pitchFamily="18" charset="0"/>
            </a:endParaRPr>
          </a:p>
          <a:p>
            <a:r>
              <a:rPr lang="en-US" sz="2000" dirty="0">
                <a:latin typeface="UTM Avo" panose="02040603050506020204" pitchFamily="18" charset="0"/>
              </a:rPr>
              <a:t>Hotline 0908.111.791</a:t>
            </a:r>
          </a:p>
          <a:p>
            <a:r>
              <a:rPr lang="en-US" sz="2000" dirty="0">
                <a:latin typeface="UTM Avo" panose="02040603050506020204" pitchFamily="18" charset="0"/>
              </a:rPr>
              <a:t>Website </a:t>
            </a:r>
            <a:r>
              <a:rPr lang="en-US" sz="2000" dirty="0">
                <a:latin typeface="UTM Avo" panose="02040603050506020204" pitchFamily="18" charset="0"/>
                <a:hlinkClick r:id="rId3"/>
              </a:rPr>
              <a:t>https://antoannamviet.com/</a:t>
            </a:r>
            <a:endParaRPr lang="en-US" dirty="0">
              <a:latin typeface="UTM Avo" panose="02040603050506020204" pitchFamily="18" charset="0"/>
            </a:endParaRPr>
          </a:p>
          <a:p>
            <a:r>
              <a:rPr lang="en-US" sz="2000" dirty="0">
                <a:latin typeface="UTM Avo" panose="02040603050506020204" pitchFamily="18" charset="0"/>
              </a:rPr>
              <a:t>Email: Lienhe@</a:t>
            </a:r>
            <a:r>
              <a:rPr lang="en-US" dirty="0">
                <a:latin typeface="UTM Avo" panose="02040603050506020204" pitchFamily="18" charset="0"/>
              </a:rPr>
              <a:t>antoannamviet.com</a:t>
            </a:r>
            <a:endParaRPr lang="en-US" sz="2000" dirty="0">
              <a:latin typeface="UTM Avo" panose="02040603050506020204" pitchFamily="18" charset="0"/>
            </a:endParaRPr>
          </a:p>
        </p:txBody>
      </p:sp>
    </p:spTree>
    <p:extLst>
      <p:ext uri="{BB962C8B-B14F-4D97-AF65-F5344CB8AC3E}">
        <p14:creationId xmlns:p14="http://schemas.microsoft.com/office/powerpoint/2010/main" val="3759330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lass open house presentation">
  <a:themeElements>
    <a:clrScheme name="Custom 14">
      <a:dk1>
        <a:sysClr val="windowText" lastClr="000000"/>
      </a:dk1>
      <a:lt1>
        <a:sysClr val="window" lastClr="FFFFFF"/>
      </a:lt1>
      <a:dk2>
        <a:srgbClr val="445EA2"/>
      </a:dk2>
      <a:lt2>
        <a:srgbClr val="EBEBEB"/>
      </a:lt2>
      <a:accent1>
        <a:srgbClr val="4495A2"/>
      </a:accent1>
      <a:accent2>
        <a:srgbClr val="7CA655"/>
      </a:accent2>
      <a:accent3>
        <a:srgbClr val="DFB240"/>
      </a:accent3>
      <a:accent4>
        <a:srgbClr val="DF8C40"/>
      </a:accent4>
      <a:accent5>
        <a:srgbClr val="DF5D40"/>
      </a:accent5>
      <a:accent6>
        <a:srgbClr val="8760AD"/>
      </a:accent6>
      <a:hlink>
        <a:srgbClr val="DF5D40"/>
      </a:hlink>
      <a:folHlink>
        <a:srgbClr val="8760AD"/>
      </a:folHlink>
    </a:clrScheme>
    <a:fontScheme name="Custom 12">
      <a:majorFont>
        <a:latin typeface="Sagona Book"/>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OpenHousePresentation_Secondary_LH_v3" id="{A38E0FFE-ECDB-44BE-8577-D6512191ACD4}" vid="{4FA1BF9C-2DCC-46C6-8391-41CEACF18D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Props1.xml><?xml version="1.0" encoding="utf-8"?>
<ds:datastoreItem xmlns:ds="http://schemas.openxmlformats.org/officeDocument/2006/customXml" ds:itemID="{EAD028AE-289C-417E-80B6-3EEF5A68A5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4821F24C-180F-49A0-B2F6-EF47009CB8A4}">
  <ds:schemaRefs>
    <ds:schemaRef ds:uri="http://schemas.microsoft.com/sharepoint/v3/contenttype/forms"/>
  </ds:schemaRefs>
</ds:datastoreItem>
</file>

<file path=customXml/itemProps3.xml><?xml version="1.0" encoding="utf-8"?>
<ds:datastoreItem xmlns:ds="http://schemas.openxmlformats.org/officeDocument/2006/customXml" ds:itemID="{7589DED2-7065-407C-BB58-BE430B9CE579}">
  <ds:schemaRefs>
    <ds:schemaRef ds:uri="http://schemas.microsoft.com/office/2006/metadata/properties"/>
    <ds:schemaRef ds:uri="http://schemas.microsoft.com/office/infopath/2007/PartnerControls"/>
    <ds:schemaRef ds:uri="71af3243-3dd4-4a8d-8c0d-dd76da1f02a5"/>
  </ds:schemaRefs>
</ds:datastoreItem>
</file>

<file path=docProps/app.xml><?xml version="1.0" encoding="utf-8"?>
<Properties xmlns="http://schemas.openxmlformats.org/officeDocument/2006/extended-properties" xmlns:vt="http://schemas.openxmlformats.org/officeDocument/2006/docPropsVTypes">
  <Template>Back to school night presentation</Template>
  <TotalTime>179</TotalTime>
  <Words>3656</Words>
  <Application>Microsoft Office PowerPoint</Application>
  <PresentationFormat>Custom</PresentationFormat>
  <Paragraphs>144</Paragraphs>
  <Slides>29</Slides>
  <Notes>12</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29</vt:i4>
      </vt:variant>
    </vt:vector>
  </HeadingPairs>
  <TitlesOfParts>
    <vt:vector size="39" baseType="lpstr">
      <vt:lpstr>Arial</vt:lpstr>
      <vt:lpstr>Century Gothic</vt:lpstr>
      <vt:lpstr>Courier New</vt:lpstr>
      <vt:lpstr>Open Sans</vt:lpstr>
      <vt:lpstr>Quire Sans</vt:lpstr>
      <vt:lpstr>Sagona Book</vt:lpstr>
      <vt:lpstr>Söhne</vt:lpstr>
      <vt:lpstr>UTM Aptima</vt:lpstr>
      <vt:lpstr>UTM Avo</vt:lpstr>
      <vt:lpstr>Class open house presentation</vt:lpstr>
      <vt:lpstr>MÁY PHUN TRÁT VỮA</vt:lpstr>
      <vt:lpstr>Một số vụ tai nạn lao động khi vận hành máy phun trát vữa</vt:lpstr>
      <vt:lpstr>Tóm tắt bài học</vt:lpstr>
      <vt:lpstr>Giới thiệu</vt:lpstr>
      <vt:lpstr>Giới thiệu</vt:lpstr>
      <vt:lpstr>Thành Phần Và Chức Năng Của máy phun trát vữa</vt:lpstr>
      <vt:lpstr>Thành Phần Và Chức Năng Của máy phun trát vữa</vt:lpstr>
      <vt:lpstr>Thành Phần Và Chức Năng Của máy phun trát vữa</vt:lpstr>
      <vt:lpstr>Thành Phần Và Chức Năng Của máy phun trát vữa</vt:lpstr>
      <vt:lpstr>Kiểm tra và bảo trì an toàn trước khi vận hành máy phun trát vữa</vt:lpstr>
      <vt:lpstr>Kiểm tra và bảo trì an toàn trước khi vận hành máy phun trát vữa</vt:lpstr>
      <vt:lpstr>Quy trình vận hành an toàn máy phun trát vữa</vt:lpstr>
      <vt:lpstr>Quy trình vận hành an toàn máy phun trát vữa</vt:lpstr>
      <vt:lpstr>Đánh giá rủi ro và quản lý mối nguy khi vận hành máy phun trát vữa</vt:lpstr>
      <vt:lpstr>Đánh giá rủi ro và quản lý mối nguy khi vận hành máy phun trát vữa</vt:lpstr>
      <vt:lpstr>Đánh giá rủi ro và quản lý mối nguy khi vận hành máy phun trát vữa</vt:lpstr>
      <vt:lpstr>Đánh giá rủi ro và quản lý mối nguy khi vận hành máy phun trát vữa</vt:lpstr>
      <vt:lpstr>Đánh giá rủi ro và quản lý mối nguy khi vận hành máy phun trát vữa</vt:lpstr>
      <vt:lpstr>Đánh giá rủi ro và quản lý mối nguy khi vận hành máy phun trát vữa</vt:lpstr>
      <vt:lpstr>Đánh giá rủi ro và quản lý mối nguy khi vận hành máy phun trát vữa</vt:lpstr>
      <vt:lpstr>Các yếu tố ảnh hưởng đến an toàn lao động khi vận hành máy phun trát vữa</vt:lpstr>
      <vt:lpstr>Các yếu tố ảnh hưởng đến an toàn lao động khi vận hành máy phun trát vữa</vt:lpstr>
      <vt:lpstr>Các yếu tố ảnh hưởng đến an toàn lao động khi vận hành máy phun trát vữa</vt:lpstr>
      <vt:lpstr>Các yếu tố ảnh hưởng đến an toàn lao động khi vận hành máy phun trát vữa</vt:lpstr>
      <vt:lpstr>Đào tạo an toàn lao động về kỹ năng vận hành máy phun trát vữa an toàn</vt:lpstr>
      <vt:lpstr>Đào tạo an toàn lao động về kỹ năng vận hành máy phun trát vữa an toàn</vt:lpstr>
      <vt:lpstr>Ý nghĩa của an toàn lao động trong việc vận hành máy phun trát vữa</vt:lpstr>
      <vt:lpstr>Ý nghĩa của an toàn lao động trong việc vận hành máy phun trát vữa</vt:lpstr>
      <vt:lpstr>Cảm ơn các bạn đã theo dõi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SẢN XUẤT Ô TÔ</dc:title>
  <dc:creator>An Toàn Nam Việt</dc:creator>
  <cp:lastModifiedBy>nguyenngoctao001@gmail.com</cp:lastModifiedBy>
  <cp:revision>26</cp:revision>
  <dcterms:created xsi:type="dcterms:W3CDTF">2024-03-23T04:43:33Z</dcterms:created>
  <dcterms:modified xsi:type="dcterms:W3CDTF">2024-04-24T03:43:42Z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