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810" y="-47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5/3/2024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5/3/2024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5/3/2024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MÁY CHÀ NHÁM</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1026" name="Picture 2" descr="Máy chà nhám Kyocera giá tốt, chính hãng tại Điện Máy Xanh - 04/2024">
            <a:extLst>
              <a:ext uri="{FF2B5EF4-FFF2-40B4-BE49-F238E27FC236}">
                <a16:creationId xmlns:a16="http://schemas.microsoft.com/office/drawing/2014/main" id="{57B36B61-6DCC-9375-FC63-2E3740E12B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15357" y="4869160"/>
            <a:ext cx="2356519" cy="12357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máy</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chà</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nhám</a:t>
            </a:r>
            <a:endParaRPr lang="en-US" sz="32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lnSpcReduction="10000"/>
          </a:bodyPr>
          <a:lstStyle/>
          <a:p>
            <a:pPr marL="0" indent="0">
              <a:buNone/>
            </a:pPr>
            <a:r>
              <a:rPr lang="vi-VN" b="0" i="0" dirty="0">
                <a:solidFill>
                  <a:srgbClr val="0D0D0D"/>
                </a:solidFill>
                <a:effectLst/>
                <a:latin typeface="Söhne"/>
              </a:rPr>
              <a:t>Khi vận hành máy chà nhám trong môi trường sản xuất, các vụ tai nạn lao động có thể xảy ra do nhiều nguyên nhân khác nhau</a:t>
            </a:r>
            <a:r>
              <a:rPr lang="en-US" sz="2000" dirty="0">
                <a:ea typeface="+mn-lt"/>
                <a:cs typeface="+mn-lt"/>
              </a:rPr>
              <a:t>:</a:t>
            </a:r>
            <a:endParaRPr lang="en-US" dirty="0"/>
          </a:p>
          <a:p>
            <a:pPr marL="730885" lvl="1" indent="-304165"/>
            <a:r>
              <a:rPr lang="en-US" i="0" dirty="0" err="1">
                <a:solidFill>
                  <a:srgbClr val="0D0D0D"/>
                </a:solidFill>
                <a:effectLst/>
                <a:latin typeface="Söhne"/>
              </a:rPr>
              <a:t>Thiếu</a:t>
            </a:r>
            <a:r>
              <a:rPr lang="en-US" i="0" dirty="0">
                <a:solidFill>
                  <a:srgbClr val="0D0D0D"/>
                </a:solidFill>
                <a:effectLst/>
                <a:latin typeface="Söhne"/>
              </a:rPr>
              <a:t> </a:t>
            </a:r>
            <a:r>
              <a:rPr lang="en-US" i="0" dirty="0" err="1">
                <a:solidFill>
                  <a:srgbClr val="0D0D0D"/>
                </a:solidFill>
                <a:effectLst/>
                <a:latin typeface="Söhne"/>
              </a:rPr>
              <a:t>huấn</a:t>
            </a:r>
            <a:r>
              <a:rPr lang="en-US" i="0" dirty="0">
                <a:solidFill>
                  <a:srgbClr val="0D0D0D"/>
                </a:solidFill>
                <a:effectLst/>
                <a:latin typeface="Söhne"/>
              </a:rPr>
              <a:t> </a:t>
            </a:r>
            <a:r>
              <a:rPr lang="en-US" i="0" dirty="0" err="1">
                <a:solidFill>
                  <a:srgbClr val="0D0D0D"/>
                </a:solidFill>
                <a:effectLst/>
                <a:latin typeface="Söhne"/>
              </a:rPr>
              <a:t>luyện</a:t>
            </a:r>
            <a:r>
              <a:rPr lang="en-US" i="0" dirty="0">
                <a:solidFill>
                  <a:srgbClr val="0D0D0D"/>
                </a:solidFill>
                <a:effectLst/>
                <a:latin typeface="Söhne"/>
              </a:rPr>
              <a:t> </a:t>
            </a:r>
            <a:r>
              <a:rPr lang="en-US" i="0" dirty="0" err="1">
                <a:solidFill>
                  <a:srgbClr val="0D0D0D"/>
                </a:solidFill>
                <a:effectLst/>
                <a:latin typeface="Söhne"/>
              </a:rPr>
              <a:t>và</a:t>
            </a:r>
            <a:r>
              <a:rPr lang="en-US" i="0" dirty="0">
                <a:solidFill>
                  <a:srgbClr val="0D0D0D"/>
                </a:solidFill>
                <a:effectLst/>
                <a:latin typeface="Söhne"/>
              </a:rPr>
              <a:t> </a:t>
            </a:r>
            <a:r>
              <a:rPr lang="en-US" i="0" dirty="0" err="1">
                <a:solidFill>
                  <a:srgbClr val="0D0D0D"/>
                </a:solidFill>
                <a:effectLst/>
                <a:latin typeface="Söhne"/>
              </a:rPr>
              <a:t>kỹ</a:t>
            </a:r>
            <a:r>
              <a:rPr lang="en-US" i="0" dirty="0">
                <a:solidFill>
                  <a:srgbClr val="0D0D0D"/>
                </a:solidFill>
                <a:effectLst/>
                <a:latin typeface="Söhne"/>
              </a:rPr>
              <a:t> </a:t>
            </a:r>
            <a:r>
              <a:rPr lang="en-US" i="0" dirty="0" err="1">
                <a:solidFill>
                  <a:srgbClr val="0D0D0D"/>
                </a:solidFill>
                <a:effectLst/>
                <a:latin typeface="Söhne"/>
              </a:rPr>
              <a:t>năng</a:t>
            </a:r>
            <a:endParaRPr lang="en-US" i="0" dirty="0">
              <a:solidFill>
                <a:srgbClr val="0D0D0D"/>
              </a:solidFill>
              <a:effectLst/>
              <a:latin typeface="Söhne"/>
            </a:endParaRPr>
          </a:p>
          <a:p>
            <a:pPr marL="730885" lvl="1" indent="-304165"/>
            <a:r>
              <a:rPr lang="en-US" dirty="0" err="1"/>
              <a:t>Không</a:t>
            </a:r>
            <a:r>
              <a:rPr lang="en-US" dirty="0"/>
              <a:t> </a:t>
            </a:r>
            <a:r>
              <a:rPr lang="en-US" dirty="0" err="1"/>
              <a:t>đeo</a:t>
            </a:r>
            <a:r>
              <a:rPr lang="en-US" dirty="0"/>
              <a:t> </a:t>
            </a:r>
            <a:r>
              <a:rPr lang="en-US" dirty="0" err="1"/>
              <a:t>trang</a:t>
            </a:r>
            <a:r>
              <a:rPr lang="en-US" dirty="0"/>
              <a:t> </a:t>
            </a:r>
            <a:r>
              <a:rPr lang="en-US" dirty="0" err="1"/>
              <a:t>bị</a:t>
            </a:r>
            <a:r>
              <a:rPr lang="en-US" dirty="0"/>
              <a:t> </a:t>
            </a:r>
            <a:r>
              <a:rPr lang="en-US" dirty="0" err="1"/>
              <a:t>bảo</a:t>
            </a:r>
            <a:r>
              <a:rPr lang="en-US" dirty="0"/>
              <a:t> </a:t>
            </a:r>
            <a:r>
              <a:rPr lang="en-US" dirty="0" err="1"/>
              <a:t>hộ</a:t>
            </a:r>
            <a:r>
              <a:rPr lang="en-US" dirty="0"/>
              <a:t> </a:t>
            </a:r>
            <a:r>
              <a:rPr lang="en-US" dirty="0" err="1"/>
              <a:t>cá</a:t>
            </a:r>
            <a:r>
              <a:rPr lang="en-US" dirty="0"/>
              <a:t> </a:t>
            </a:r>
            <a:r>
              <a:rPr lang="en-US" dirty="0" err="1"/>
              <a:t>nhân</a:t>
            </a:r>
            <a:r>
              <a:rPr lang="en-US" dirty="0"/>
              <a:t> </a:t>
            </a:r>
            <a:r>
              <a:rPr lang="en-US" dirty="0" err="1"/>
              <a:t>đầy</a:t>
            </a:r>
            <a:r>
              <a:rPr lang="en-US" dirty="0"/>
              <a:t> </a:t>
            </a:r>
            <a:r>
              <a:rPr lang="en-US" dirty="0" err="1"/>
              <a:t>đủ</a:t>
            </a:r>
            <a:endParaRPr lang="en-US" dirty="0">
              <a:solidFill>
                <a:srgbClr val="0D0D0D"/>
              </a:solidFill>
              <a:latin typeface="Söhne"/>
            </a:endParaRPr>
          </a:p>
          <a:p>
            <a:pPr marL="730885" lvl="1" indent="-304165"/>
            <a:r>
              <a:rPr lang="en-US" dirty="0"/>
              <a:t>Sai </a:t>
            </a:r>
            <a:r>
              <a:rPr lang="en-US" dirty="0" err="1"/>
              <a:t>cách</a:t>
            </a:r>
            <a:r>
              <a:rPr lang="en-US" dirty="0"/>
              <a:t> </a:t>
            </a:r>
            <a:r>
              <a:rPr lang="en-US" dirty="0" err="1"/>
              <a:t>sử</a:t>
            </a:r>
            <a:r>
              <a:rPr lang="en-US" dirty="0"/>
              <a:t> </a:t>
            </a:r>
            <a:r>
              <a:rPr lang="en-US" dirty="0" err="1"/>
              <a:t>dụng</a:t>
            </a:r>
            <a:r>
              <a:rPr lang="en-US" dirty="0"/>
              <a:t> </a:t>
            </a:r>
            <a:r>
              <a:rPr lang="en-US" dirty="0" err="1"/>
              <a:t>máy</a:t>
            </a:r>
            <a:r>
              <a:rPr lang="en-US" dirty="0"/>
              <a:t> </a:t>
            </a:r>
            <a:r>
              <a:rPr lang="en-US" dirty="0" err="1"/>
              <a:t>móc</a:t>
            </a:r>
            <a:endParaRPr lang="en-US" dirty="0">
              <a:solidFill>
                <a:srgbClr val="0D0D0D"/>
              </a:solidFill>
              <a:latin typeface="Söhne"/>
            </a:endParaRPr>
          </a:p>
          <a:p>
            <a:pPr marL="730885" lvl="1" indent="-304165"/>
            <a:r>
              <a:rPr lang="vi-VN" dirty="0"/>
              <a:t>Kiểm tra và bảo dưỡng không định kỳ</a:t>
            </a:r>
            <a:endParaRPr lang="en-US" dirty="0"/>
          </a:p>
          <a:p>
            <a:pPr marL="730885" lvl="1" indent="-304165"/>
            <a:r>
              <a:rPr lang="vi-VN" dirty="0"/>
              <a:t>Không quan tâm đến môi trường làm việc</a:t>
            </a:r>
            <a:endParaRPr lang="en-US" dirty="0"/>
          </a:p>
          <a:p>
            <a:pPr marL="730885" lvl="1" indent="-304165"/>
            <a:r>
              <a:rPr lang="en-US" dirty="0" err="1"/>
              <a:t>Thiếu</a:t>
            </a:r>
            <a:r>
              <a:rPr lang="en-US" dirty="0"/>
              <a:t> </a:t>
            </a:r>
            <a:r>
              <a:rPr lang="en-US" dirty="0" err="1"/>
              <a:t>quy</a:t>
            </a:r>
            <a:r>
              <a:rPr lang="en-US" dirty="0"/>
              <a:t> </a:t>
            </a:r>
            <a:r>
              <a:rPr lang="en-US" dirty="0" err="1"/>
              <a:t>tắc</a:t>
            </a:r>
            <a:r>
              <a:rPr lang="en-US" dirty="0"/>
              <a:t> an </a:t>
            </a:r>
            <a:r>
              <a:rPr lang="en-US" dirty="0" err="1"/>
              <a:t>toàn</a:t>
            </a:r>
            <a:r>
              <a:rPr lang="en-US" dirty="0"/>
              <a:t> </a:t>
            </a:r>
            <a:r>
              <a:rPr lang="en-US" dirty="0" err="1"/>
              <a:t>chung</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a:t>
            </a:r>
            <a:r>
              <a:rPr lang="en-US" dirty="0" err="1"/>
              <a:t>máy</a:t>
            </a:r>
            <a:r>
              <a:rPr lang="en-US" dirty="0"/>
              <a:t> </a:t>
            </a:r>
            <a:r>
              <a:rPr lang="en-US" dirty="0" err="1"/>
              <a:t>chà</a:t>
            </a:r>
            <a:r>
              <a:rPr lang="en-US" dirty="0"/>
              <a:t> </a:t>
            </a:r>
            <a:r>
              <a:rPr lang="en-US" dirty="0" err="1"/>
              <a:t>nhám</a:t>
            </a:r>
            <a:endParaRPr lang="vi-VN" dirty="0"/>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en-US" dirty="0" err="1"/>
              <a:t>máy</a:t>
            </a:r>
            <a:r>
              <a:rPr lang="en-US" dirty="0"/>
              <a:t> </a:t>
            </a:r>
            <a:r>
              <a:rPr lang="en-US" dirty="0" err="1"/>
              <a:t>chà</a:t>
            </a:r>
            <a:r>
              <a:rPr lang="en-US" dirty="0"/>
              <a:t> </a:t>
            </a:r>
            <a:r>
              <a:rPr lang="en-US" dirty="0" err="1"/>
              <a:t>nhám</a:t>
            </a:r>
            <a:endParaRPr lang="vi-VN" dirty="0"/>
          </a:p>
          <a:p>
            <a:pPr marL="304165" indent="-304165">
              <a:buClr>
                <a:schemeClr val="tx1"/>
              </a:buClr>
            </a:pPr>
            <a:r>
              <a:rPr lang="en-US" dirty="0">
                <a:latin typeface="UTM Avo" panose="02040603050506020204" pitchFamily="18" charset="0"/>
              </a:rPr>
              <a:t>4</a:t>
            </a:r>
            <a:r>
              <a:rPr lang="vi-VN" dirty="0"/>
              <a:t>. Quy trình vận hành an toàn máy chà nhám</a:t>
            </a:r>
          </a:p>
          <a:p>
            <a:pPr marL="304165" indent="-304165">
              <a:buClr>
                <a:schemeClr val="tx1"/>
              </a:buClr>
            </a:pPr>
            <a:r>
              <a:rPr lang="en-US" dirty="0">
                <a:latin typeface="UTM Avo" panose="02040603050506020204" pitchFamily="18" charset="0"/>
              </a:rPr>
              <a:t>5</a:t>
            </a:r>
            <a:r>
              <a:rPr lang="vi-VN" dirty="0"/>
              <a:t>. Đánh giá rủi ro và quản lý mối nguy khi vận hành máy chà nhám</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máy chà nhám</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chà</a:t>
            </a:r>
            <a:r>
              <a:rPr lang="en-US" dirty="0"/>
              <a:t> </a:t>
            </a:r>
            <a:r>
              <a:rPr lang="en-US" dirty="0" err="1"/>
              <a:t>nhám</a:t>
            </a:r>
            <a:endParaRPr lang="en-US" dirty="0"/>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chà</a:t>
            </a:r>
            <a:r>
              <a:rPr lang="en-US" dirty="0"/>
              <a:t> </a:t>
            </a:r>
            <a:r>
              <a:rPr lang="en-US" dirty="0" err="1"/>
              <a:t>nhám</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en-US" sz="2400" b="1" i="0" dirty="0" err="1">
                <a:effectLst/>
                <a:latin typeface="Söhne"/>
              </a:rPr>
              <a:t>Tổng</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về</a:t>
            </a:r>
            <a:r>
              <a:rPr lang="en-US" sz="2400" b="1" i="0" dirty="0">
                <a:effectLst/>
                <a:latin typeface="Söhne"/>
              </a:rPr>
              <a:t> </a:t>
            </a:r>
            <a:r>
              <a:rPr lang="en-US" sz="2400" b="1" i="0" dirty="0" err="1">
                <a:effectLst/>
                <a:latin typeface="Söhne"/>
              </a:rPr>
              <a:t>tầm</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của</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lao</a:t>
            </a:r>
            <a:r>
              <a:rPr lang="en-US" sz="2400" b="1" i="0" dirty="0">
                <a:effectLst/>
                <a:latin typeface="Söhne"/>
              </a:rPr>
              <a:t> </a:t>
            </a:r>
            <a:r>
              <a:rPr lang="en-US" sz="2400" b="1" i="0" dirty="0" err="1">
                <a:effectLst/>
                <a:latin typeface="Söhne"/>
              </a:rPr>
              <a:t>động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chà</a:t>
            </a:r>
            <a:r>
              <a:rPr lang="en-US" sz="2400" b="1" i="0" dirty="0">
                <a:effectLst/>
                <a:latin typeface="Söhne"/>
              </a:rPr>
              <a:t> </a:t>
            </a:r>
            <a:r>
              <a:rPr lang="en-US" sz="2400" b="1" i="0" dirty="0" err="1">
                <a:effectLst/>
                <a:latin typeface="Söhne"/>
              </a:rPr>
              <a:t>nhám</a:t>
            </a:r>
            <a:endParaRPr lang="en-US" sz="2400" b="1" i="0" dirty="0">
              <a:effectLst/>
              <a:latin typeface="Söhne"/>
            </a:endParaRPr>
          </a:p>
          <a:p>
            <a:r>
              <a:rPr lang="vi-VN" b="0" i="0" dirty="0">
                <a:effectLst/>
                <a:latin typeface="Söhne"/>
              </a:rPr>
              <a:t>An toàn lao động là một yếu tố vô cùng quan trọng khi vận hành máy chà nhám. Việc đảm bảo an toàn cho nhân viên là trách nhiệm hàng đầu của bất kỳ môi trường sản xuất nào. </a:t>
            </a:r>
            <a:endParaRPr lang="en-US" b="0" i="0" dirty="0">
              <a:effectLst/>
              <a:latin typeface="Söhne"/>
            </a:endParaRPr>
          </a:p>
          <a:p>
            <a:r>
              <a:rPr lang="vi-VN" b="0" i="0" dirty="0">
                <a:effectLst/>
                <a:latin typeface="Söhne"/>
              </a:rPr>
              <a:t>Khi sử dụng máy chà nhám, nguy cơ tai nạn có thể xảy ra nếu không tuân thủ các quy tắc an toàn. Máy chà nhám thường được sử dụng để mài, đánh bóng, hoặc làm sạch bề mặt. </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697319DF-77DB-C59D-8260-245F350F2459}"/>
              </a:ext>
            </a:extLst>
          </p:cNvPr>
          <p:cNvPicPr>
            <a:picLocks noChangeAspect="1"/>
          </p:cNvPicPr>
          <p:nvPr/>
        </p:nvPicPr>
        <p:blipFill>
          <a:blip r:embed="rId3"/>
          <a:stretch>
            <a:fillRect/>
          </a:stretch>
        </p:blipFill>
        <p:spPr>
          <a:xfrm>
            <a:off x="-1624732" y="3791247"/>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en-US" sz="2400" b="1" i="0" dirty="0" err="1">
                <a:effectLst/>
                <a:latin typeface="Söhne"/>
              </a:rPr>
              <a:t>Các</a:t>
            </a:r>
            <a:r>
              <a:rPr lang="en-US" sz="2400" b="1" i="0" dirty="0">
                <a:effectLst/>
                <a:latin typeface="Söhne"/>
              </a:rPr>
              <a:t> </a:t>
            </a:r>
            <a:r>
              <a:rPr lang="en-US" sz="2400" b="1" i="0" dirty="0" err="1">
                <a:effectLst/>
                <a:latin typeface="Söhne"/>
              </a:rPr>
              <a:t>giao</a:t>
            </a:r>
            <a:r>
              <a:rPr lang="en-US" sz="2400" b="1" i="0" dirty="0">
                <a:effectLst/>
                <a:latin typeface="Söhne"/>
              </a:rPr>
              <a:t> </a:t>
            </a:r>
            <a:r>
              <a:rPr lang="en-US" sz="2400" b="1" i="0" dirty="0" err="1">
                <a:effectLst/>
                <a:latin typeface="Söhne"/>
              </a:rPr>
              <a:t>thức</a:t>
            </a:r>
            <a:r>
              <a:rPr lang="en-US" sz="2400" b="1" i="0" dirty="0">
                <a:effectLst/>
                <a:latin typeface="Söhne"/>
              </a:rPr>
              <a:t> </a:t>
            </a:r>
            <a:r>
              <a:rPr lang="en-US" sz="2400" b="1" i="0" dirty="0" err="1">
                <a:effectLst/>
                <a:latin typeface="Söhne"/>
              </a:rPr>
              <a:t>và</a:t>
            </a:r>
            <a:r>
              <a:rPr lang="en-US" sz="2400" b="1" i="0" dirty="0">
                <a:effectLst/>
                <a:latin typeface="Söhne"/>
              </a:rPr>
              <a:t> </a:t>
            </a:r>
            <a:r>
              <a:rPr lang="en-US" sz="2400" b="1" i="0" dirty="0" err="1">
                <a:effectLst/>
                <a:latin typeface="Söhne"/>
              </a:rPr>
              <a:t>quy</a:t>
            </a:r>
            <a:r>
              <a:rPr lang="en-US" sz="2400" b="1" i="0" dirty="0">
                <a:effectLst/>
                <a:latin typeface="Söhne"/>
              </a:rPr>
              <a:t> </a:t>
            </a:r>
            <a:r>
              <a:rPr lang="en-US" sz="2400" b="1" i="0" dirty="0" err="1">
                <a:effectLst/>
                <a:latin typeface="Söhne"/>
              </a:rPr>
              <a:t>định</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chà</a:t>
            </a:r>
            <a:r>
              <a:rPr lang="en-US" sz="2400" b="1" i="0" dirty="0">
                <a:effectLst/>
                <a:latin typeface="Söhne"/>
              </a:rPr>
              <a:t> </a:t>
            </a:r>
            <a:r>
              <a:rPr lang="en-US" sz="2400" b="1" i="0" dirty="0" err="1">
                <a:effectLst/>
                <a:latin typeface="Söhne"/>
              </a:rPr>
              <a:t>nhám</a:t>
            </a:r>
            <a:endParaRPr lang="en-US" sz="2400" b="1" i="0" dirty="0">
              <a:effectLst/>
              <a:latin typeface="Söhne"/>
            </a:endParaRPr>
          </a:p>
          <a:p>
            <a:r>
              <a:rPr lang="vi-VN" b="0" i="0" dirty="0">
                <a:effectLst/>
                <a:latin typeface="Söhne"/>
              </a:rPr>
              <a:t>Khi vận hành máy chà nhám, tuân thủ các giao thức và quy định an toàn là rất quan trọng để giảm thiểu nguy cơ tai nạn và bảo vệ sức khỏe của nhân viên. </a:t>
            </a:r>
            <a:endParaRPr lang="en-US" b="0" i="0" dirty="0">
              <a:effectLst/>
              <a:latin typeface="Söhne"/>
            </a:endParaRPr>
          </a:p>
          <a:p>
            <a:r>
              <a:rPr lang="vi-VN" b="0" i="0" dirty="0">
                <a:effectLst/>
                <a:latin typeface="Söhne"/>
              </a:rPr>
              <a:t>Một số quy định cơ bản bao gồm việc đảm bảo máy chà nhám được lắp đặt và bảo trì đúng cách theo hướng dẫn của nhà sản xuất. Việc lắp đặt phải đảm bảo rằng máy có cơ sở vững chắc, không bị rung lắc quá mức, và được nối đất đúng quy định.</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FA0CD3CD-2D51-3FD5-5D93-33ECBD7A8171}"/>
              </a:ext>
            </a:extLst>
          </p:cNvPr>
          <p:cNvPicPr>
            <a:picLocks noChangeAspect="1"/>
          </p:cNvPicPr>
          <p:nvPr/>
        </p:nvPicPr>
        <p:blipFill>
          <a:blip r:embed="rId3"/>
          <a:stretch>
            <a:fillRect/>
          </a:stretch>
        </p:blipFill>
        <p:spPr>
          <a:xfrm>
            <a:off x="-1624732" y="3791247"/>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nhám</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A.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chà</a:t>
            </a:r>
            <a:r>
              <a:rPr lang="en-US" b="1" i="0" dirty="0">
                <a:effectLst/>
                <a:latin typeface="Open Sans" panose="020B0606030504020204" pitchFamily="34" charset="0"/>
              </a:rPr>
              <a:t> </a:t>
            </a:r>
            <a:r>
              <a:rPr lang="en-US" b="1" i="0" dirty="0" err="1">
                <a:effectLst/>
                <a:latin typeface="Open Sans" panose="020B0606030504020204" pitchFamily="34" charset="0"/>
              </a:rPr>
              <a:t>nhám</a:t>
            </a:r>
            <a:r>
              <a:rPr lang="en-US" sz="2000" dirty="0">
                <a:solidFill>
                  <a:schemeClr val="bg1"/>
                </a:solidFill>
              </a:rPr>
              <a:t>:</a:t>
            </a:r>
          </a:p>
          <a:p>
            <a:pPr algn="l"/>
            <a:r>
              <a:rPr lang="vi-VN" b="0" i="0" dirty="0">
                <a:effectLst/>
                <a:latin typeface="Open Sans" panose="020B0606030504020204" pitchFamily="34" charset="0"/>
              </a:rPr>
              <a:t>Máy chà nhám (sanding machine) là một thiết bị quan trọng trong các hoạt động làm sạch, mài và đánh bóng bề mặt. Các thành phần chính của máy chà nhám thường bao gồm một động cơ điện hoặc động cơ khí nén để tạo ra sức mạnh cần thiết để chạy các đĩa hoặc bánh chà nhám.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Máy còn có một hoặc nhiều đĩa chà nhám được gắn trên trục quay của động cơ, thường được điều khiển bằng cách bật/tắt hoặc điều chỉnh tốc độ quay.</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B097DB21-8B3F-466F-33F9-E7636575540B}"/>
              </a:ext>
            </a:extLst>
          </p:cNvPr>
          <p:cNvPicPr>
            <a:picLocks noChangeAspect="1"/>
          </p:cNvPicPr>
          <p:nvPr/>
        </p:nvPicPr>
        <p:blipFill>
          <a:blip r:embed="rId3"/>
          <a:stretch>
            <a:fillRect/>
          </a:stretch>
        </p:blipFill>
        <p:spPr>
          <a:xfrm>
            <a:off x="7534572" y="2132856"/>
            <a:ext cx="2889697" cy="2889697"/>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nhám</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trúc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hoạt</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chà</a:t>
            </a:r>
            <a:r>
              <a:rPr lang="en-US" b="1" i="0" dirty="0">
                <a:effectLst/>
                <a:latin typeface="Open Sans" panose="020B0606030504020204" pitchFamily="34" charset="0"/>
              </a:rPr>
              <a:t> </a:t>
            </a:r>
            <a:r>
              <a:rPr lang="en-US" b="1" i="0" dirty="0" err="1">
                <a:effectLst/>
                <a:latin typeface="Open Sans" panose="020B0606030504020204" pitchFamily="34" charset="0"/>
              </a:rPr>
              <a:t>nhám</a:t>
            </a:r>
            <a:r>
              <a:rPr lang="en-US" sz="2000" dirty="0">
                <a:solidFill>
                  <a:schemeClr val="bg1"/>
                </a:solidFill>
              </a:rPr>
              <a:t>:</a:t>
            </a:r>
          </a:p>
          <a:p>
            <a:pPr algn="l"/>
            <a:r>
              <a:rPr lang="vi-VN" b="0" i="0" dirty="0">
                <a:effectLst/>
                <a:latin typeface="Open Sans" panose="020B0606030504020204" pitchFamily="34" charset="0"/>
              </a:rPr>
              <a:t>Máy chà nhám (sanding machine) thường có cấu trúc đơn giản nhưng hoạt động hiệu quả để mài, đánh bóng và làm sạch các bề mặt. Cấu trúc chính của máy chà nhám bao gồm một động cơ để tạo ra sức mạnh cơ học. </a:t>
            </a:r>
          </a:p>
          <a:p>
            <a:pPr algn="l"/>
            <a:r>
              <a:rPr lang="vi-VN" b="0" i="0" dirty="0">
                <a:effectLst/>
                <a:latin typeface="Open Sans" panose="020B0606030504020204" pitchFamily="34" charset="0"/>
              </a:rPr>
              <a:t>Máy chà nhám có một hoặc nhiều đĩa chà nhám được gắn trên trục quay của động cơ. Đĩa chà nhám được trang bị vật liệu mài như giấy nhám, lụa nhám, hoặc bánh chà nhám để xử lý các bề mặt khác nhau.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FBA1A0C-E485-F053-D840-FCCC070B862A}"/>
              </a:ext>
            </a:extLst>
          </p:cNvPr>
          <p:cNvPicPr>
            <a:picLocks noChangeAspect="1"/>
          </p:cNvPicPr>
          <p:nvPr/>
        </p:nvPicPr>
        <p:blipFill>
          <a:blip r:embed="rId3"/>
          <a:stretch>
            <a:fillRect/>
          </a:stretch>
        </p:blipFill>
        <p:spPr>
          <a:xfrm>
            <a:off x="7534572" y="2132856"/>
            <a:ext cx="2889697" cy="2889697"/>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nhám</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C. </a:t>
            </a:r>
            <a:r>
              <a:rPr lang="vi-VN" b="1" i="0" dirty="0">
                <a:effectLst/>
                <a:latin typeface="Open Sans" panose="020B0606030504020204" pitchFamily="34" charset="0"/>
              </a:rPr>
              <a:t>Ứng dụng trong ngành ngành cơ khí của máy chà nhám</a:t>
            </a:r>
            <a:r>
              <a:rPr lang="en-US" sz="2000" dirty="0">
                <a:solidFill>
                  <a:schemeClr val="bg1"/>
                </a:solidFill>
              </a:rPr>
              <a:t>:</a:t>
            </a:r>
          </a:p>
          <a:p>
            <a:pPr algn="l"/>
            <a:r>
              <a:rPr lang="vi-VN" b="0" i="0" dirty="0">
                <a:effectLst/>
                <a:latin typeface="Open Sans" panose="020B0606030504020204" pitchFamily="34" charset="0"/>
              </a:rPr>
              <a:t>Hoàn thiện bề mặt: Máy chà nhám được sử dụng để làm sạch và làm phẳng các bề mặt kim loại sau khi gia công. Việc sử dụng các đĩa chà nhám có độ nhám khác nhau giúp đạt được bề mặt mịn và đồng đều.</a:t>
            </a:r>
          </a:p>
          <a:p>
            <a:pPr algn="l"/>
            <a:r>
              <a:rPr lang="vi-VN" b="0" i="0" dirty="0">
                <a:effectLst/>
                <a:latin typeface="Open Sans" panose="020B0606030504020204" pitchFamily="34" charset="0"/>
              </a:rPr>
              <a:t>Gia công chính xác: Trong gia công cơ khí, máy chà nhám có thể được sử dụng để loại bỏ các đường nứt, vết sắc nét hay bất thường trên bề mặt các chi tiết kim loại. Điều này làm tăng độ chính xác và độ hoàn thiện của các sản phẩm gia công.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B68F8D41-BA85-A5C0-9585-C82A0FB59874}"/>
              </a:ext>
            </a:extLst>
          </p:cNvPr>
          <p:cNvPicPr>
            <a:picLocks noChangeAspect="1"/>
          </p:cNvPicPr>
          <p:nvPr/>
        </p:nvPicPr>
        <p:blipFill>
          <a:blip r:embed="rId3"/>
          <a:stretch>
            <a:fillRect/>
          </a:stretch>
        </p:blipFill>
        <p:spPr>
          <a:xfrm>
            <a:off x="7534572" y="2132856"/>
            <a:ext cx="2889697" cy="2889697"/>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nhám</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D.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rủi</a:t>
            </a:r>
            <a:r>
              <a:rPr lang="en-US" b="1" i="0" dirty="0">
                <a:effectLst/>
                <a:latin typeface="Open Sans" panose="020B0606030504020204" pitchFamily="34" charset="0"/>
              </a:rPr>
              <a:t> </a:t>
            </a:r>
            <a:r>
              <a:rPr lang="en-US" b="1" i="0" dirty="0" err="1">
                <a:effectLst/>
                <a:latin typeface="Open Sans" panose="020B0606030504020204" pitchFamily="34" charset="0"/>
              </a:rPr>
              <a:t>ro</a:t>
            </a:r>
            <a:r>
              <a:rPr lang="en-US" b="1" i="0" dirty="0">
                <a:effectLst/>
                <a:latin typeface="Open Sans" panose="020B0606030504020204" pitchFamily="34" charset="0"/>
              </a:rPr>
              <a:t> </a:t>
            </a:r>
            <a:r>
              <a:rPr lang="en-US" b="1" i="0" dirty="0" err="1">
                <a:effectLst/>
                <a:latin typeface="Open Sans" panose="020B0606030504020204" pitchFamily="34" charset="0"/>
              </a:rPr>
              <a:t>liên</a:t>
            </a:r>
            <a:r>
              <a:rPr lang="en-US" b="1" i="0" dirty="0">
                <a:effectLst/>
                <a:latin typeface="Open Sans" panose="020B0606030504020204" pitchFamily="34" charset="0"/>
              </a:rPr>
              <a:t> </a:t>
            </a:r>
            <a:r>
              <a:rPr lang="en-US" b="1" i="0" dirty="0" err="1">
                <a:effectLst/>
                <a:latin typeface="Open Sans" panose="020B0606030504020204" pitchFamily="34" charset="0"/>
              </a:rPr>
              <a:t>quan</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chà</a:t>
            </a:r>
            <a:r>
              <a:rPr lang="en-US" b="1" i="0" dirty="0">
                <a:effectLst/>
                <a:latin typeface="Open Sans" panose="020B0606030504020204" pitchFamily="34" charset="0"/>
              </a:rPr>
              <a:t> </a:t>
            </a:r>
            <a:r>
              <a:rPr lang="en-US" b="1" i="0" dirty="0" err="1">
                <a:effectLst/>
                <a:latin typeface="Open Sans" panose="020B0606030504020204" pitchFamily="34" charset="0"/>
              </a:rPr>
              <a:t>nhám</a:t>
            </a:r>
            <a:r>
              <a:rPr lang="en-US" sz="2000" dirty="0">
                <a:solidFill>
                  <a:schemeClr val="bg1"/>
                </a:solidFill>
              </a:rPr>
              <a:t>:</a:t>
            </a:r>
          </a:p>
          <a:p>
            <a:pPr algn="l"/>
            <a:r>
              <a:rPr lang="vi-VN" b="0" i="0" dirty="0">
                <a:effectLst/>
                <a:latin typeface="Open Sans" panose="020B0606030504020204" pitchFamily="34" charset="0"/>
              </a:rPr>
              <a:t>Việc vận hành máy chà nhám (sanding machine) mang theo nhiều rủi ro tiềm ẩn, đặc biệt là nếu không tuân thủ các quy tắc an toàn. Một trong những nguy cơ chính là tai nạn va đập do các bộ phận của máy hoạt động ở tốc độ cao.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đĩa chà nhám và các bộ phận khác có thể gây ra các vết thương nghiêm trọng nếu người sử dụng không cẩn thận trong quá trình làm việc.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3B6E500D-2CB5-019E-B25C-42D28A32AF77}"/>
              </a:ext>
            </a:extLst>
          </p:cNvPr>
          <p:cNvPicPr>
            <a:picLocks noChangeAspect="1"/>
          </p:cNvPicPr>
          <p:nvPr/>
        </p:nvPicPr>
        <p:blipFill>
          <a:blip r:embed="rId3"/>
          <a:stretch>
            <a:fillRect/>
          </a:stretch>
        </p:blipFill>
        <p:spPr>
          <a:xfrm>
            <a:off x="7534572" y="2132856"/>
            <a:ext cx="2889697" cy="2889697"/>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chà nhám</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máy chà nhám</a:t>
            </a:r>
          </a:p>
          <a:p>
            <a:pPr algn="l">
              <a:lnSpc>
                <a:spcPct val="120000"/>
              </a:lnSpc>
            </a:pPr>
            <a:r>
              <a:rPr lang="vi-VN" b="0" i="0" dirty="0">
                <a:effectLst/>
                <a:latin typeface="Open Sans" panose="020B0606030504020204" pitchFamily="34" charset="0"/>
              </a:rPr>
              <a:t>Trước khi vận hành máy chà nhám (sanding machine), việc kiểm tra an toàn là rất quan trọng để đảm bảo mọi hoạt động diễn ra một cách an toàn và hiệu quả. Đầu tiên, bạn cần kiểm tra các bộ phận của máy để đảm bảo chúng hoạt động bình thường và không bị hỏng.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Hãy kiểm tra động cơ và hệ thống điều khiển để đảm bảo rằng không có dấu hiệu bất thường như tiếng ồn lạ, khó khởi động, hoặc rung lắc quá mức.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FBE6E073-42D0-2E22-CCD5-705CB7E4D85C}"/>
              </a:ext>
            </a:extLst>
          </p:cNvPr>
          <p:cNvPicPr>
            <a:picLocks noChangeAspect="1"/>
          </p:cNvPicPr>
          <p:nvPr/>
        </p:nvPicPr>
        <p:blipFill>
          <a:blip r:embed="rId3"/>
          <a:stretch>
            <a:fillRect/>
          </a:stretch>
        </p:blipFill>
        <p:spPr>
          <a:xfrm>
            <a:off x="-890363" y="3517736"/>
            <a:ext cx="4248472" cy="4248472"/>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chà nhám</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máy chà nhám định kỳ</a:t>
            </a:r>
          </a:p>
          <a:p>
            <a:pPr algn="l">
              <a:lnSpc>
                <a:spcPct val="120000"/>
              </a:lnSpc>
            </a:pPr>
            <a:r>
              <a:rPr lang="vi-VN" b="0" i="0" dirty="0">
                <a:effectLst/>
                <a:latin typeface="Open Sans" panose="020B0606030504020204" pitchFamily="34" charset="0"/>
              </a:rPr>
              <a:t>Đầu tiên, bạn nên kiểm tra và làm sạch đĩa chà nhám thường xuyên. Loại bỏ bụi bẩn, mảnh vụn và các tạp chất trên đĩa nhám để đảm bảo hiệu suất mài tối đa và tránh nguy cơ gây hỏng đĩa chà.</a:t>
            </a:r>
          </a:p>
          <a:p>
            <a:pPr algn="l">
              <a:lnSpc>
                <a:spcPct val="120000"/>
              </a:lnSpc>
            </a:pPr>
            <a:r>
              <a:rPr lang="vi-VN" b="0" i="0" dirty="0">
                <a:effectLst/>
                <a:latin typeface="Open Sans" panose="020B0606030504020204" pitchFamily="34" charset="0"/>
              </a:rPr>
              <a:t>Tiếp theo, hãy kiểm tra và bôi trơn các bộ phận chuyển động của máy như trục quay và các vòng bi. Bôi trơn định kỳ sẽ giúp giảm ma sát và ứng suất, từ đó kéo dài tuổi thọ của máy và đảm bảo hoạt động êm ái.</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544B100-74C7-7D57-DAF0-49952F46FFF1}"/>
              </a:ext>
            </a:extLst>
          </p:cNvPr>
          <p:cNvPicPr>
            <a:picLocks noChangeAspect="1"/>
          </p:cNvPicPr>
          <p:nvPr/>
        </p:nvPicPr>
        <p:blipFill>
          <a:blip r:embed="rId3"/>
          <a:stretch>
            <a:fillRect/>
          </a:stretch>
        </p:blipFill>
        <p:spPr>
          <a:xfrm>
            <a:off x="-890363" y="3517736"/>
            <a:ext cx="4248472" cy="4248472"/>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chà</a:t>
            </a:r>
            <a:r>
              <a:rPr lang="en-US" sz="3200" b="1" dirty="0">
                <a:latin typeface="UTM Aptima" panose="02040603050506020204" pitchFamily="18" charset="0"/>
              </a:rPr>
              <a:t> </a:t>
            </a:r>
            <a:r>
              <a:rPr lang="en-US" sz="3200" b="1" dirty="0" err="1">
                <a:latin typeface="UTM Aptima" panose="02040603050506020204" pitchFamily="18" charset="0"/>
              </a:rPr>
              <a:t>nhám</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máy chà nhám an toàn</a:t>
            </a:r>
            <a:r>
              <a:rPr lang="en-US" sz="2400" dirty="0"/>
              <a:t>:</a:t>
            </a:r>
          </a:p>
          <a:p>
            <a:pPr algn="l">
              <a:buFont typeface="+mj-lt"/>
              <a:buAutoNum type="arabicPeriod"/>
            </a:pPr>
            <a:r>
              <a:rPr lang="vi-VN" b="1" i="0" dirty="0">
                <a:solidFill>
                  <a:srgbClr val="4C4F5A"/>
                </a:solidFill>
                <a:effectLst/>
                <a:highlight>
                  <a:srgbClr val="FFFFFF"/>
                </a:highlight>
                <a:latin typeface="Open Sans" panose="020B0606030504020204" pitchFamily="34" charset="0"/>
              </a:rPr>
              <a:t>Đảm bảo vị trí làm việc an toàn</a:t>
            </a:r>
            <a:r>
              <a:rPr lang="vi-VN" b="0" i="0" dirty="0">
                <a:solidFill>
                  <a:srgbClr val="4C4F5A"/>
                </a:solidFill>
                <a:effectLst/>
                <a:highlight>
                  <a:srgbClr val="FFFFFF"/>
                </a:highlight>
                <a:latin typeface="Open Sans" panose="020B0606030504020204" pitchFamily="34" charset="0"/>
              </a:rPr>
              <a:t>: Trước khi bắt đầu, hãy đặt máy chà nhám trên một bề mặt phẳng và ổn định. Hãy chắc chắn rằng không có vật dụng khác gây cản trở hoặc ngăn chặn quá trình làm việc của máy.</a:t>
            </a:r>
          </a:p>
          <a:p>
            <a:pPr algn="l">
              <a:buFont typeface="+mj-lt"/>
              <a:buAutoNum type="arabicPeriod"/>
            </a:pPr>
            <a:r>
              <a:rPr lang="vi-VN" b="1" i="0" dirty="0">
                <a:solidFill>
                  <a:srgbClr val="4C4F5A"/>
                </a:solidFill>
                <a:effectLst/>
                <a:highlight>
                  <a:srgbClr val="FFFFFF"/>
                </a:highlight>
                <a:latin typeface="Open Sans" panose="020B0606030504020204" pitchFamily="34" charset="0"/>
              </a:rPr>
              <a:t>Đeo đồ bảo hộ cá nhân</a:t>
            </a:r>
            <a:r>
              <a:rPr lang="vi-VN" b="0" i="0" dirty="0">
                <a:solidFill>
                  <a:srgbClr val="4C4F5A"/>
                </a:solidFill>
                <a:effectLst/>
                <a:highlight>
                  <a:srgbClr val="FFFFFF"/>
                </a:highlight>
                <a:latin typeface="Open Sans" panose="020B0606030504020204" pitchFamily="34" charset="0"/>
              </a:rPr>
              <a:t>: Trước khi vận hành, hãy đảm bảo rằng bạn đã đeo đầy đủ đồ bảo hộ cá nhân như kính bảo hộ, mặt nạ, găng tay, và áo khoác chống cháy để bảo vệ mình khỏi các nguy cơ tiềm ẩn.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chà</a:t>
            </a:r>
            <a:r>
              <a:rPr lang="en-US" sz="3200" b="1" dirty="0">
                <a:latin typeface="UTM Aptima" panose="02040603050506020204" pitchFamily="18" charset="0"/>
              </a:rPr>
              <a:t> </a:t>
            </a:r>
            <a:r>
              <a:rPr lang="en-US" sz="3200" b="1" dirty="0" err="1">
                <a:latin typeface="UTM Aptima" panose="02040603050506020204" pitchFamily="18" charset="0"/>
              </a:rPr>
              <a:t>nhám</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sz="2000" b="1" i="0" dirty="0">
                <a:solidFill>
                  <a:srgbClr val="090E1D"/>
                </a:solidFill>
                <a:effectLst/>
                <a:latin typeface="Open Sans" panose="020B0606030504020204" pitchFamily="34" charset="0"/>
              </a:rPr>
              <a:t>Các biện pháp xử lý khẩn cấp và cơ chế ứng phó sự cố khi vận hành máy chà nhám</a:t>
            </a:r>
            <a:r>
              <a:rPr lang="en-US" sz="2400" dirty="0"/>
              <a:t>:</a:t>
            </a:r>
          </a:p>
          <a:p>
            <a:pPr algn="l"/>
            <a:r>
              <a:rPr lang="vi-VN" b="0" i="0" dirty="0">
                <a:solidFill>
                  <a:srgbClr val="4C4F5A"/>
                </a:solidFill>
                <a:effectLst/>
                <a:latin typeface="Open Sans" panose="020B0606030504020204" pitchFamily="34" charset="0"/>
              </a:rPr>
              <a:t>Đầu tiên, nếu bạn gặp phải một sự cố như đĩa chà nhám bị mắc kẹt hoặc máy gặp sự cố kỹ thuật, hãy ngừng ngay hoạt động và tắt nguồn máy để tránh nguy hiểm.</a:t>
            </a:r>
          </a:p>
          <a:p>
            <a:pPr algn="l"/>
            <a:r>
              <a:rPr lang="vi-VN" b="0" i="0" dirty="0">
                <a:solidFill>
                  <a:srgbClr val="4C4F5A"/>
                </a:solidFill>
                <a:effectLst/>
                <a:latin typeface="Open Sans" panose="020B0606030504020204" pitchFamily="34" charset="0"/>
              </a:rPr>
              <a:t>Sau khi ngừng máy, hãy đánh giá tình trạng sự cố một cách cẩn thận và không cố gắng can thiệp nếu bạn không có kinh nghiệm hoặc thiết bị phù hợp. </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chà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nhám</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A. </a:t>
            </a:r>
            <a:r>
              <a:rPr lang="en-US" b="1" i="0" dirty="0" err="1">
                <a:effectLst/>
                <a:latin typeface="Söhne"/>
              </a:rPr>
              <a:t>Nhận</a:t>
            </a:r>
            <a:r>
              <a:rPr lang="en-US" b="1" i="0" dirty="0">
                <a:effectLst/>
                <a:latin typeface="Söhne"/>
              </a:rPr>
              <a:t> </a:t>
            </a:r>
            <a:r>
              <a:rPr lang="en-US" b="1" i="0" dirty="0" err="1">
                <a:effectLst/>
                <a:latin typeface="Söhne"/>
              </a:rPr>
              <a:t>diện</a:t>
            </a:r>
            <a:r>
              <a:rPr lang="en-US" b="1" i="0" dirty="0">
                <a:effectLst/>
                <a:latin typeface="Söhne"/>
              </a:rPr>
              <a:t> </a:t>
            </a:r>
            <a:r>
              <a:rPr lang="en-US" b="1" i="0" dirty="0" err="1">
                <a:effectLst/>
                <a:latin typeface="Söhne"/>
              </a:rPr>
              <a:t>các</a:t>
            </a:r>
            <a:r>
              <a:rPr lang="en-US" b="1" i="0" dirty="0">
                <a:effectLst/>
                <a:latin typeface="Söhne"/>
              </a:rPr>
              <a:t> </a:t>
            </a:r>
            <a:r>
              <a:rPr lang="en-US" b="1" i="0" dirty="0" err="1">
                <a:effectLst/>
                <a:latin typeface="Söhne"/>
              </a:rPr>
              <a:t>rủi</a:t>
            </a:r>
            <a:r>
              <a:rPr lang="en-US" b="1" i="0" dirty="0">
                <a:effectLst/>
                <a:latin typeface="Söhne"/>
              </a:rPr>
              <a:t> </a:t>
            </a:r>
            <a:r>
              <a:rPr lang="en-US" b="1" i="0" dirty="0" err="1">
                <a:effectLst/>
                <a:latin typeface="Söhne"/>
              </a:rPr>
              <a:t>ro</a:t>
            </a:r>
            <a:r>
              <a:rPr lang="en-US" b="1" i="0" dirty="0">
                <a:effectLst/>
                <a:latin typeface="Söhne"/>
              </a:rPr>
              <a:t>, </a:t>
            </a:r>
            <a:r>
              <a:rPr lang="en-US" b="1" i="0" dirty="0" err="1">
                <a:effectLst/>
                <a:latin typeface="Söhne"/>
              </a:rPr>
              <a:t>mối</a:t>
            </a:r>
            <a:r>
              <a:rPr lang="en-US" b="1" i="0" dirty="0">
                <a:effectLst/>
                <a:latin typeface="Söhne"/>
              </a:rPr>
              <a:t> </a:t>
            </a:r>
            <a:r>
              <a:rPr lang="en-US" b="1" i="0" dirty="0" err="1">
                <a:effectLst/>
                <a:latin typeface="Söhne"/>
              </a:rPr>
              <a:t>nguy</a:t>
            </a:r>
            <a:r>
              <a:rPr lang="en-US" b="1" i="0" dirty="0">
                <a:effectLst/>
                <a:latin typeface="Söhne"/>
              </a:rPr>
              <a:t> </a:t>
            </a:r>
            <a:r>
              <a:rPr lang="en-US" b="1" i="0" dirty="0" err="1">
                <a:effectLst/>
                <a:latin typeface="Söhne"/>
              </a:rPr>
              <a:t>hiểm</a:t>
            </a:r>
            <a:r>
              <a:rPr lang="en-US" b="1" i="0" dirty="0">
                <a:effectLst/>
                <a:latin typeface="Söhne"/>
              </a:rPr>
              <a:t> </a:t>
            </a:r>
            <a:r>
              <a:rPr lang="en-US" b="1" i="0" dirty="0" err="1">
                <a:effectLst/>
                <a:latin typeface="Söhne"/>
              </a:rPr>
              <a:t>tiềm</a:t>
            </a:r>
            <a:r>
              <a:rPr lang="en-US" b="1" i="0" dirty="0">
                <a:effectLst/>
                <a:latin typeface="Söhne"/>
              </a:rPr>
              <a:t> </a:t>
            </a:r>
            <a:r>
              <a:rPr lang="en-US" b="1" i="0" dirty="0" err="1">
                <a:effectLst/>
                <a:latin typeface="Söhne"/>
              </a:rPr>
              <a:t>ẩn</a:t>
            </a:r>
            <a:r>
              <a:rPr lang="en-US" b="1" i="0" dirty="0">
                <a:effectLst/>
                <a:latin typeface="Söhne"/>
              </a:rPr>
              <a:t> </a:t>
            </a:r>
            <a:r>
              <a:rPr lang="en-US" b="1" i="0" dirty="0" err="1">
                <a:effectLst/>
                <a:latin typeface="Söhne"/>
              </a:rPr>
              <a:t>trong</a:t>
            </a:r>
            <a:r>
              <a:rPr lang="en-US" b="1" i="0" dirty="0">
                <a:effectLst/>
                <a:latin typeface="Söhne"/>
              </a:rPr>
              <a:t> </a:t>
            </a:r>
            <a:r>
              <a:rPr lang="en-US" b="1" i="0" dirty="0" err="1">
                <a:effectLst/>
                <a:latin typeface="Söhne"/>
              </a:rPr>
              <a:t>vận</a:t>
            </a:r>
            <a:r>
              <a:rPr lang="en-US" b="1" i="0" dirty="0">
                <a:effectLst/>
                <a:latin typeface="Söhne"/>
              </a:rPr>
              <a:t> </a:t>
            </a:r>
            <a:r>
              <a:rPr lang="en-US" b="1" i="0" dirty="0" err="1">
                <a:effectLst/>
                <a:latin typeface="Söhne"/>
              </a:rPr>
              <a:t>hành</a:t>
            </a:r>
            <a:r>
              <a:rPr lang="en-US" b="1" i="0" dirty="0">
                <a:effectLst/>
                <a:latin typeface="Söhne"/>
              </a:rPr>
              <a:t> </a:t>
            </a:r>
            <a:r>
              <a:rPr lang="en-US" b="1" i="0" dirty="0" err="1">
                <a:effectLst/>
                <a:latin typeface="Söhne"/>
              </a:rPr>
              <a:t>máy</a:t>
            </a:r>
            <a:r>
              <a:rPr lang="en-US" b="1" i="0" dirty="0">
                <a:effectLst/>
                <a:latin typeface="Söhne"/>
              </a:rPr>
              <a:t> </a:t>
            </a:r>
            <a:r>
              <a:rPr lang="en-US" b="1" i="0" dirty="0" err="1">
                <a:effectLst/>
                <a:latin typeface="Söhne"/>
              </a:rPr>
              <a:t>chà</a:t>
            </a:r>
            <a:r>
              <a:rPr lang="en-US" b="1" i="0" dirty="0">
                <a:effectLst/>
                <a:latin typeface="Söhne"/>
              </a:rPr>
              <a:t> </a:t>
            </a:r>
            <a:r>
              <a:rPr lang="en-US" b="1" i="0" dirty="0" err="1">
                <a:effectLst/>
                <a:latin typeface="Söhne"/>
              </a:rPr>
              <a:t>nhám</a:t>
            </a:r>
            <a:r>
              <a:rPr lang="en-US" sz="2000" dirty="0">
                <a:latin typeface="Söhne"/>
              </a:rPr>
              <a:t>:</a:t>
            </a:r>
          </a:p>
          <a:p>
            <a:pPr algn="l"/>
            <a:r>
              <a:rPr lang="vi-VN" b="0" i="0" dirty="0">
                <a:effectLst/>
                <a:latin typeface="Söhne"/>
              </a:rPr>
              <a:t>Trong quá trình vận hành máy chà nhám (sanding machine), có nhiều rủi ro và mối nguy hiểm tiềm ẩn mà người sử dụng cần nhận diện để đảm bảo an toàn. </a:t>
            </a:r>
            <a:endParaRPr lang="en-US" b="0" i="0" dirty="0">
              <a:effectLst/>
              <a:latin typeface="Söhne"/>
            </a:endParaRPr>
          </a:p>
          <a:p>
            <a:pPr algn="l"/>
            <a:r>
              <a:rPr lang="vi-VN" b="0" i="0" dirty="0">
                <a:effectLst/>
                <a:latin typeface="Söhne"/>
              </a:rPr>
              <a:t>Một trong những rủi ro chính là nguy cơ va đập và tổn thương do các bộ phận máy hoạt động ở tốc độ cao. Đĩa chà nhám và các bộ phận khác có thể gây ra các vết thương nghiêm trọng nếu không tuân thủ quy tắc an toàn.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F0C10220-0665-60C7-D086-7B7F488FDFBD}"/>
              </a:ext>
            </a:extLst>
          </p:cNvPr>
          <p:cNvPicPr>
            <a:picLocks noChangeAspect="1"/>
          </p:cNvPicPr>
          <p:nvPr/>
        </p:nvPicPr>
        <p:blipFill>
          <a:blip r:embed="rId4"/>
          <a:stretch>
            <a:fillRect/>
          </a:stretch>
        </p:blipFill>
        <p:spPr>
          <a:xfrm>
            <a:off x="-1007975" y="4038602"/>
            <a:ext cx="3494853" cy="3494853"/>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chà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nhám</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chà nhám</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máy chà nhám để việc vận hành an toàn</a:t>
            </a:r>
            <a:endParaRPr lang="en-US" b="0" i="0" dirty="0">
              <a:effectLst/>
              <a:latin typeface="Söhne"/>
            </a:endParaRPr>
          </a:p>
          <a:p>
            <a:pPr lvl="1"/>
            <a:r>
              <a:rPr lang="vi-VN" b="0" i="0" dirty="0">
                <a:effectLst/>
                <a:latin typeface="Söhne"/>
              </a:rPr>
              <a:t>Đầu tiên, hãy tuân thủ lịch trình bảo dưỡng do nhà sản xuất đề xuất. Kiểm tra và thay thế định kỳ các bộ phận bị mòn hoặc hư hỏng như đĩa chà nhám, dây đai, vòng bi, và bộ lọc.</a:t>
            </a:r>
          </a:p>
          <a:p>
            <a:pPr lvl="1"/>
            <a:r>
              <a:rPr lang="vi-VN" b="0" i="0" dirty="0">
                <a:effectLst/>
                <a:latin typeface="Söhne"/>
              </a:rPr>
              <a:t>Tiếp theo, hãy làm sạch máy chà nhám sau mỗi lần sử dụng để loại bỏ bụi và mảnh vụn tích tụ. Đảm bảo rằng các vết bẩn không gây ảnh hưởng đến hoạt động của máy và không gây ra nguy cơ cho người vận hành.</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047DCF1-719C-2197-6FBD-97E59B691DCF}"/>
              </a:ext>
            </a:extLst>
          </p:cNvPr>
          <p:cNvPicPr>
            <a:picLocks noChangeAspect="1"/>
          </p:cNvPicPr>
          <p:nvPr/>
        </p:nvPicPr>
        <p:blipFill>
          <a:blip r:embed="rId4"/>
          <a:stretch>
            <a:fillRect/>
          </a:stretch>
        </p:blipFill>
        <p:spPr>
          <a:xfrm>
            <a:off x="-1007975" y="4038602"/>
            <a:ext cx="3494853" cy="3494853"/>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chà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nhám</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chà nhám</a:t>
            </a:r>
            <a:r>
              <a:rPr lang="en-US" sz="2000" dirty="0">
                <a:latin typeface="Söhne"/>
              </a:rPr>
              <a:t>:</a:t>
            </a:r>
          </a:p>
          <a:p>
            <a:pPr algn="l"/>
            <a:r>
              <a:rPr lang="en-US" b="0" i="0" dirty="0">
                <a:effectLst/>
                <a:latin typeface="Söhne"/>
              </a:rPr>
              <a:t>2. </a:t>
            </a:r>
            <a:r>
              <a:rPr lang="en-US" b="0" i="0" dirty="0" err="1">
                <a:effectLst/>
                <a:latin typeface="Söhne"/>
              </a:rPr>
              <a:t>Tuân</a:t>
            </a:r>
            <a:r>
              <a:rPr lang="en-US" b="0" i="0" dirty="0">
                <a:effectLst/>
                <a:latin typeface="Söhne"/>
              </a:rPr>
              <a:t> </a:t>
            </a:r>
            <a:r>
              <a:rPr lang="en-US" b="0" i="0" dirty="0" err="1">
                <a:effectLst/>
                <a:latin typeface="Söhne"/>
              </a:rPr>
              <a:t>thủ</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quy</a:t>
            </a:r>
            <a:r>
              <a:rPr lang="en-US" b="0" i="0" dirty="0">
                <a:effectLst/>
                <a:latin typeface="Söhne"/>
              </a:rPr>
              <a:t> </a:t>
            </a:r>
            <a:r>
              <a:rPr lang="en-US" b="0" i="0" dirty="0" err="1">
                <a:effectLst/>
                <a:latin typeface="Söhne"/>
              </a:rPr>
              <a:t>định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chà</a:t>
            </a:r>
            <a:r>
              <a:rPr lang="en-US" b="0" i="0" dirty="0">
                <a:effectLst/>
                <a:latin typeface="Söhne"/>
              </a:rPr>
              <a:t> </a:t>
            </a:r>
            <a:r>
              <a:rPr lang="en-US" b="0" i="0" dirty="0" err="1">
                <a:effectLst/>
                <a:latin typeface="Söhne"/>
              </a:rPr>
              <a:t>nhám</a:t>
            </a:r>
            <a:r>
              <a:rPr lang="en-US" b="0" i="0" dirty="0">
                <a:effectLst/>
                <a:latin typeface="Söhne"/>
              </a:rPr>
              <a:t> an </a:t>
            </a:r>
            <a:r>
              <a:rPr lang="en-US" b="0" i="0" dirty="0" err="1">
                <a:effectLst/>
                <a:latin typeface="Söhne"/>
              </a:rPr>
              <a:t>toàn</a:t>
            </a:r>
            <a:endParaRPr lang="en-US" b="0" i="0" dirty="0">
              <a:effectLst/>
              <a:latin typeface="Söhne"/>
            </a:endParaRPr>
          </a:p>
          <a:p>
            <a:pPr lvl="1"/>
            <a:r>
              <a:rPr lang="vi-VN" b="0" i="0" dirty="0">
                <a:effectLst/>
                <a:latin typeface="Söhne"/>
              </a:rPr>
              <a:t>Để đảm bảo việc vận hành máy chà nhám (sanding machine) an toàn, người sử dụng cần tuân thủ các quy định an toàn lao động. Đầu tiên, đảm bảo rằng tất cả nhân viên được đào tạo về cách sử dụng và vận hành máy chà nhám một cách an toàn và hiệu quả. </a:t>
            </a:r>
            <a:endParaRPr lang="en-US" b="0" i="0" dirty="0">
              <a:effectLst/>
              <a:latin typeface="Söhne"/>
            </a:endParaRPr>
          </a:p>
          <a:p>
            <a:pPr lvl="1"/>
            <a:r>
              <a:rPr lang="vi-VN" b="0" i="0" dirty="0">
                <a:effectLst/>
                <a:latin typeface="Söhne"/>
              </a:rPr>
              <a:t>Đào tạo bao gồm việc hướng dẫn về các nguy cơ tiềm ẩn, cách sử dụng đúng đồ bảo hộ cá nhân và quy trình xử lý sự cố.</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4FA7506-E383-1565-E685-F48CE5407E3D}"/>
              </a:ext>
            </a:extLst>
          </p:cNvPr>
          <p:cNvPicPr>
            <a:picLocks noChangeAspect="1"/>
          </p:cNvPicPr>
          <p:nvPr/>
        </p:nvPicPr>
        <p:blipFill>
          <a:blip r:embed="rId4"/>
          <a:stretch>
            <a:fillRect/>
          </a:stretch>
        </p:blipFill>
        <p:spPr>
          <a:xfrm>
            <a:off x="-1007975" y="4038602"/>
            <a:ext cx="3494853" cy="3494853"/>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chà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nhám</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chà nhám</a:t>
            </a:r>
            <a:r>
              <a:rPr lang="en-US" sz="2000" dirty="0">
                <a:latin typeface="Söhne"/>
              </a:rPr>
              <a:t>:</a:t>
            </a:r>
          </a:p>
          <a:p>
            <a:pPr algn="l"/>
            <a:r>
              <a:rPr lang="en-US" b="0" i="0" dirty="0">
                <a:effectLst/>
                <a:latin typeface="Söhne"/>
              </a:rPr>
              <a:t>3. </a:t>
            </a:r>
            <a:r>
              <a:rPr lang="en-US" b="0" i="0" dirty="0" err="1">
                <a:effectLst/>
                <a:latin typeface="Söhne"/>
              </a:rPr>
              <a:t>Xác</a:t>
            </a:r>
            <a:r>
              <a:rPr lang="en-US" b="0" i="0" dirty="0">
                <a:effectLst/>
                <a:latin typeface="Söhne"/>
              </a:rPr>
              <a:t> </a:t>
            </a:r>
            <a:r>
              <a:rPr lang="en-US" b="0" i="0" dirty="0" err="1">
                <a:effectLst/>
                <a:latin typeface="Söhne"/>
              </a:rPr>
              <a:t>định</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đánh</a:t>
            </a:r>
            <a:r>
              <a:rPr lang="en-US" b="0" i="0" dirty="0">
                <a:effectLst/>
                <a:latin typeface="Söhne"/>
              </a:rPr>
              <a:t> </a:t>
            </a:r>
            <a:r>
              <a:rPr lang="en-US" b="0" i="0" dirty="0" err="1">
                <a:effectLst/>
                <a:latin typeface="Söhne"/>
              </a:rPr>
              <a:t>dấu</a:t>
            </a:r>
            <a:r>
              <a:rPr lang="en-US" b="0" i="0" dirty="0">
                <a:effectLst/>
                <a:latin typeface="Söhne"/>
              </a:rPr>
              <a:t> </a:t>
            </a:r>
            <a:r>
              <a:rPr lang="en-US" b="0" i="0" dirty="0" err="1">
                <a:effectLst/>
                <a:latin typeface="Söhne"/>
              </a:rPr>
              <a:t>vùng</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chà</a:t>
            </a:r>
            <a:r>
              <a:rPr lang="en-US" b="0" i="0" dirty="0">
                <a:effectLst/>
                <a:latin typeface="Söhne"/>
              </a:rPr>
              <a:t> </a:t>
            </a:r>
            <a:r>
              <a:rPr lang="en-US" b="0" i="0" dirty="0" err="1">
                <a:effectLst/>
                <a:latin typeface="Söhne"/>
              </a:rPr>
              <a:t>nhám</a:t>
            </a:r>
            <a:endParaRPr lang="en-US" b="0" i="0" dirty="0">
              <a:effectLst/>
              <a:latin typeface="Söhne"/>
            </a:endParaRPr>
          </a:p>
          <a:p>
            <a:pPr lvl="1"/>
            <a:r>
              <a:rPr lang="vi-VN" b="0" i="0" dirty="0">
                <a:effectLst/>
                <a:latin typeface="Söhne"/>
              </a:rPr>
              <a:t>Trong quá trình vận hành máy chà nhám (sanding machine), việc xác định và đánh dấu vùng an toàn là rất quan trọng để đảm bảo an toàn cho người sử dụng. Đầu tiên, hãy xác định và đánh dấu vùng làm việc quanh máy chà nhám. Đây là vùng mà người vận hành sẽ thực hiện các hoạt động chà nhám. </a:t>
            </a:r>
            <a:endParaRPr lang="en-US" b="0" i="0" dirty="0">
              <a:effectLst/>
              <a:latin typeface="Söhne"/>
            </a:endParaRPr>
          </a:p>
          <a:p>
            <a:pPr lvl="1"/>
            <a:r>
              <a:rPr lang="vi-VN" b="0" i="0" dirty="0">
                <a:effectLst/>
                <a:latin typeface="Söhne"/>
              </a:rPr>
              <a:t>Đảm bảo không có ai khác ngoài người vận hành ở vùng này trong quá trình hoạt động máy.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ED6B060-6BE5-E2DE-A219-4A0A5A23F75F}"/>
              </a:ext>
            </a:extLst>
          </p:cNvPr>
          <p:cNvPicPr>
            <a:picLocks noChangeAspect="1"/>
          </p:cNvPicPr>
          <p:nvPr/>
        </p:nvPicPr>
        <p:blipFill>
          <a:blip r:embed="rId4"/>
          <a:stretch>
            <a:fillRect/>
          </a:stretch>
        </p:blipFill>
        <p:spPr>
          <a:xfrm>
            <a:off x="-1007975" y="4038602"/>
            <a:ext cx="3494853" cy="3494853"/>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chà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nhám</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chà nhám</a:t>
            </a:r>
            <a:r>
              <a:rPr lang="en-US" sz="2000" dirty="0">
                <a:latin typeface="Söhne"/>
              </a:rPr>
              <a:t>:</a:t>
            </a:r>
          </a:p>
          <a:p>
            <a:pPr algn="l"/>
            <a:r>
              <a:rPr lang="en-US" b="0" i="0" dirty="0">
                <a:effectLst/>
                <a:latin typeface="Söhne"/>
              </a:rPr>
              <a:t>4. </a:t>
            </a:r>
            <a:r>
              <a:rPr lang="en-US" b="0" i="0" dirty="0" err="1">
                <a:effectLst/>
                <a:latin typeface="Söhne"/>
              </a:rPr>
              <a:t>Sử</a:t>
            </a:r>
            <a:r>
              <a:rPr lang="en-US" b="0" i="0" dirty="0">
                <a:effectLst/>
                <a:latin typeface="Söhne"/>
              </a:rPr>
              <a:t> </a:t>
            </a:r>
            <a:r>
              <a:rPr lang="en-US" b="0" i="0" dirty="0" err="1">
                <a:effectLst/>
                <a:latin typeface="Söhne"/>
              </a:rPr>
              <a:t>dụng</a:t>
            </a:r>
            <a:r>
              <a:rPr lang="en-US" b="0" i="0" dirty="0">
                <a:effectLst/>
                <a:latin typeface="Söhne"/>
              </a:rPr>
              <a:t> </a:t>
            </a:r>
            <a:r>
              <a:rPr lang="en-US" b="0" i="0" dirty="0" err="1">
                <a:effectLst/>
                <a:latin typeface="Söhne"/>
              </a:rPr>
              <a:t>thiết</a:t>
            </a:r>
            <a:r>
              <a:rPr lang="en-US" b="0" i="0" dirty="0">
                <a:effectLst/>
                <a:latin typeface="Söhne"/>
              </a:rPr>
              <a:t> </a:t>
            </a:r>
            <a:r>
              <a:rPr lang="en-US" b="0" i="0" dirty="0" err="1">
                <a:effectLst/>
                <a:latin typeface="Söhne"/>
              </a:rPr>
              <a:t>bị</a:t>
            </a:r>
            <a:r>
              <a:rPr lang="en-US" b="0" i="0" dirty="0">
                <a:effectLst/>
                <a:latin typeface="Söhne"/>
              </a:rPr>
              <a:t> </a:t>
            </a:r>
            <a:r>
              <a:rPr lang="en-US" b="0" i="0" dirty="0" err="1">
                <a:effectLst/>
                <a:latin typeface="Söhne"/>
              </a:rPr>
              <a:t>bảo</a:t>
            </a:r>
            <a:r>
              <a:rPr lang="en-US" b="0" i="0" dirty="0">
                <a:effectLst/>
                <a:latin typeface="Söhne"/>
              </a:rPr>
              <a:t> </a:t>
            </a:r>
            <a:r>
              <a:rPr lang="en-US" b="0" i="0" dirty="0" err="1">
                <a:effectLst/>
                <a:latin typeface="Söhne"/>
              </a:rPr>
              <a:t>hộ</a:t>
            </a:r>
            <a:r>
              <a:rPr lang="en-US" b="0" i="0" dirty="0">
                <a:effectLst/>
                <a:latin typeface="Söhne"/>
              </a:rPr>
              <a:t> </a:t>
            </a:r>
            <a:r>
              <a:rPr lang="en-US" b="0" i="0" dirty="0" err="1">
                <a:effectLst/>
                <a:latin typeface="Söhne"/>
              </a:rPr>
              <a:t>cá</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chà</a:t>
            </a:r>
            <a:r>
              <a:rPr lang="en-US" b="0" i="0" dirty="0">
                <a:effectLst/>
                <a:latin typeface="Söhne"/>
              </a:rPr>
              <a:t> </a:t>
            </a:r>
            <a:r>
              <a:rPr lang="en-US" b="0" i="0" dirty="0" err="1">
                <a:effectLst/>
                <a:latin typeface="Söhne"/>
              </a:rPr>
              <a:t>nhám</a:t>
            </a:r>
            <a:endParaRPr lang="en-US" b="0" i="0" dirty="0">
              <a:effectLst/>
              <a:latin typeface="Söhne"/>
            </a:endParaRPr>
          </a:p>
          <a:p>
            <a:pPr lvl="1"/>
            <a:r>
              <a:rPr lang="vi-VN" b="0" i="0" dirty="0">
                <a:effectLst/>
                <a:latin typeface="Söhne"/>
              </a:rPr>
              <a:t>Khi vận hành máy chà nhám (sanding machine), việc sử dụng thiết bị bảo hộ cá nhân là rất quan trọng để đảm bảo an toàn cho bản thân. Trước khi bắt đầu công việc, bạn nên đeo mũ bảo hiểm để bảo vệ đầu khỏi các vật liệu rơi rớt từ máy chà nhám. </a:t>
            </a:r>
            <a:endParaRPr lang="en-US" b="0" i="0" dirty="0">
              <a:effectLst/>
              <a:latin typeface="Söhne"/>
            </a:endParaRPr>
          </a:p>
          <a:p>
            <a:pPr lvl="1"/>
            <a:r>
              <a:rPr lang="vi-VN" b="0" i="0" dirty="0">
                <a:effectLst/>
                <a:latin typeface="Söhne"/>
              </a:rPr>
              <a:t>Bên cạnh đó, mặt nạ bảo vệ được đeo để tránh hít phải bụi gỗ và các hạt nhỏ. Sử dụng găng tay chống trượt sẽ giúp bảo vệ tay khỏi sự va đập và cắt xước. </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7F168D0-5488-41AD-6F62-903ADD22C87D}"/>
              </a:ext>
            </a:extLst>
          </p:cNvPr>
          <p:cNvPicPr>
            <a:picLocks noChangeAspect="1"/>
          </p:cNvPicPr>
          <p:nvPr/>
        </p:nvPicPr>
        <p:blipFill>
          <a:blip r:embed="rId4"/>
          <a:stretch>
            <a:fillRect/>
          </a:stretch>
        </p:blipFill>
        <p:spPr>
          <a:xfrm>
            <a:off x="-1007975" y="4038602"/>
            <a:ext cx="3494853" cy="3494853"/>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chà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nhám</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chà nhám</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máy chà nhám</a:t>
            </a:r>
            <a:endParaRPr lang="en-US" b="0" i="0" dirty="0">
              <a:effectLst/>
              <a:latin typeface="Söhne"/>
            </a:endParaRPr>
          </a:p>
          <a:p>
            <a:pPr lvl="1"/>
            <a:r>
              <a:rPr lang="vi-VN" b="0" i="0" dirty="0">
                <a:effectLst/>
                <a:latin typeface="Söhne"/>
              </a:rPr>
              <a:t>Khi làm việc với máy chà nhám, quy trình khẩn cấp và phản ứng trong trường hợp sự cố là điều cực kỳ quan trọng để đảm bảo an toàn. </a:t>
            </a:r>
            <a:endParaRPr lang="en-US" b="0" i="0" dirty="0">
              <a:effectLst/>
              <a:latin typeface="Söhne"/>
            </a:endParaRPr>
          </a:p>
          <a:p>
            <a:pPr lvl="1"/>
            <a:r>
              <a:rPr lang="vi-VN" b="0" i="0" dirty="0">
                <a:effectLst/>
                <a:latin typeface="Söhne"/>
              </a:rPr>
              <a:t>Nếu xảy ra sự cố như ngừng hoạt động đột ngột hoặc gặp vấn đề an toàn, người vận hành cần ngừng sử dụng máy ngay lập tức. Đầu tiên, họ nên tắt nguồn máy và ngắt kết nối điện. Sau đó, kiểm tra lưỡi cắt hoặc bề mặt làm việc để đảm bảo rằng không có vật nào bị kẹt trong máy.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1CF0435-96A8-4A5E-ED59-B2F1EEB458E0}"/>
              </a:ext>
            </a:extLst>
          </p:cNvPr>
          <p:cNvPicPr>
            <a:picLocks noChangeAspect="1"/>
          </p:cNvPicPr>
          <p:nvPr/>
        </p:nvPicPr>
        <p:blipFill>
          <a:blip r:embed="rId4"/>
          <a:stretch>
            <a:fillRect/>
          </a:stretch>
        </p:blipFill>
        <p:spPr>
          <a:xfrm>
            <a:off x="-1007975" y="4038602"/>
            <a:ext cx="3494853" cy="3494853"/>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chà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nhám</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chà nhám</a:t>
            </a:r>
            <a:r>
              <a:rPr lang="en-US" sz="2000" dirty="0">
                <a:latin typeface="Söhne"/>
              </a:rPr>
              <a:t>:</a:t>
            </a:r>
          </a:p>
          <a:p>
            <a:pPr algn="l"/>
            <a:r>
              <a:rPr lang="en-US" b="0" i="0" dirty="0">
                <a:effectLst/>
                <a:latin typeface="Söhne"/>
              </a:rPr>
              <a:t>6. </a:t>
            </a:r>
            <a:r>
              <a:rPr lang="en-US" b="0" i="0" dirty="0" err="1">
                <a:effectLst/>
                <a:latin typeface="Söhne"/>
              </a:rPr>
              <a:t>Tham</a:t>
            </a:r>
            <a:r>
              <a:rPr lang="en-US" b="0" i="0" dirty="0">
                <a:effectLst/>
                <a:latin typeface="Söhne"/>
              </a:rPr>
              <a:t> </a:t>
            </a:r>
            <a:r>
              <a:rPr lang="en-US" b="0" i="0" dirty="0" err="1">
                <a:effectLst/>
                <a:latin typeface="Söhne"/>
              </a:rPr>
              <a:t>gia</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khóa</a:t>
            </a:r>
            <a:r>
              <a:rPr lang="en-US" b="0" i="0" dirty="0">
                <a:effectLst/>
                <a:latin typeface="Söhne"/>
              </a:rPr>
              <a:t> </a:t>
            </a:r>
            <a:r>
              <a:rPr lang="en-US" b="0" i="0" dirty="0" err="1">
                <a:effectLst/>
                <a:latin typeface="Söhne"/>
              </a:rPr>
              <a:t>học</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chà</a:t>
            </a:r>
            <a:r>
              <a:rPr lang="en-US" b="0" i="0" dirty="0">
                <a:effectLst/>
                <a:latin typeface="Söhne"/>
              </a:rPr>
              <a:t> </a:t>
            </a:r>
            <a:r>
              <a:rPr lang="en-US" b="0" i="0" dirty="0" err="1">
                <a:effectLst/>
                <a:latin typeface="Söhne"/>
              </a:rPr>
              <a:t>nhám</a:t>
            </a:r>
            <a:endParaRPr lang="en-US" b="0" i="0" dirty="0">
              <a:effectLst/>
              <a:latin typeface="Söhne"/>
            </a:endParaRP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3CB6A57-413C-00EA-A967-128C7E4E3D64}"/>
              </a:ext>
            </a:extLst>
          </p:cNvPr>
          <p:cNvPicPr>
            <a:picLocks noChangeAspect="1"/>
          </p:cNvPicPr>
          <p:nvPr/>
        </p:nvPicPr>
        <p:blipFill>
          <a:blip r:embed="rId4"/>
          <a:stretch>
            <a:fillRect/>
          </a:stretch>
        </p:blipFill>
        <p:spPr>
          <a:xfrm>
            <a:off x="-1007975" y="4038602"/>
            <a:ext cx="3494853" cy="3494853"/>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chà nhám</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máy chà nhám</a:t>
            </a:r>
            <a:endParaRPr lang="en-US" sz="2400" b="1" i="0" dirty="0">
              <a:effectLst/>
              <a:latin typeface="Söhne"/>
            </a:endParaRPr>
          </a:p>
          <a:p>
            <a:r>
              <a:rPr lang="vi-VN" b="0" i="0" dirty="0">
                <a:effectLst/>
                <a:latin typeface="Söhne"/>
              </a:rPr>
              <a:t>Điều kiện thời tiết có thể ảnh hưởng đáng kể đến việc vận hành máy chà nhám. Đầu tiên, độ ẩm trong không khí có thể làm thay đổi tính chất của các vật liệu gỗ và sơn. </a:t>
            </a:r>
            <a:endParaRPr lang="en-US" b="0" i="0" dirty="0">
              <a:effectLst/>
              <a:latin typeface="Söhne"/>
            </a:endParaRPr>
          </a:p>
          <a:p>
            <a:r>
              <a:rPr lang="vi-VN" b="0" i="0" dirty="0">
                <a:effectLst/>
                <a:latin typeface="Söhne"/>
              </a:rPr>
              <a:t>Trong môi trường ẩm, gỗ có thể hấp thụ nước và trở nên mềm mại hơn, dẫn đến khả năng chà nhám kém hiệu quả hơn và có thể gây ra các vết xước không mong muốn trên bề mặt. Ngoài ra, độ ẩm cao có thể làm tăng nguy cơ sự cố điện khi sử dụng máy chà nhám.</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4565A9A3-6981-2116-8D71-B8B930A635A2}"/>
              </a:ext>
            </a:extLst>
          </p:cNvPr>
          <p:cNvPicPr>
            <a:picLocks noChangeAspect="1"/>
          </p:cNvPicPr>
          <p:nvPr/>
        </p:nvPicPr>
        <p:blipFill>
          <a:blip r:embed="rId3"/>
          <a:stretch>
            <a:fillRect/>
          </a:stretch>
        </p:blipFill>
        <p:spPr>
          <a:xfrm>
            <a:off x="-1846449" y="3587895"/>
            <a:ext cx="4628493" cy="4628493"/>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chà nhám</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máy chà nhám</a:t>
            </a:r>
            <a:endParaRPr lang="en-US" sz="2400" b="1" i="0" dirty="0">
              <a:effectLst/>
              <a:latin typeface="Söhne"/>
            </a:endParaRPr>
          </a:p>
          <a:p>
            <a:r>
              <a:rPr lang="vi-VN" b="0" i="0" dirty="0">
                <a:effectLst/>
                <a:latin typeface="Söhne"/>
              </a:rPr>
              <a:t>Môi trường làm việc có ảnh hưởng đáng kể đến việc vận hành máy chà nhám. Đầu tiên, một môi trường bụi nhiều có thể làm giảm hiệu suất của máy chà nhám và gây hư hỏng nhanh hơn do bụi và mảnh vụn bị hút vào bên trong máy. </a:t>
            </a:r>
            <a:endParaRPr lang="en-US" b="0" i="0" dirty="0">
              <a:effectLst/>
              <a:latin typeface="Söhne"/>
            </a:endParaRPr>
          </a:p>
          <a:p>
            <a:r>
              <a:rPr lang="vi-VN" b="0" i="0" dirty="0">
                <a:effectLst/>
                <a:latin typeface="Söhne"/>
              </a:rPr>
              <a:t>Bụi gỗ cũng có thể gây nguy hiểm cho sức khỏe nếu hít phải quá nhiều. Vì vậy, việc duy trì môi trường làm việc sạch sẽ và thông thoáng là rất quan trọng.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B063135A-876E-6EA8-9AD3-BEB0607FAD65}"/>
              </a:ext>
            </a:extLst>
          </p:cNvPr>
          <p:cNvPicPr>
            <a:picLocks noChangeAspect="1"/>
          </p:cNvPicPr>
          <p:nvPr/>
        </p:nvPicPr>
        <p:blipFill>
          <a:blip r:embed="rId3"/>
          <a:stretch>
            <a:fillRect/>
          </a:stretch>
        </p:blipFill>
        <p:spPr>
          <a:xfrm>
            <a:off x="-1846449" y="3587895"/>
            <a:ext cx="4628493" cy="4628493"/>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chà nhám</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C. </a:t>
            </a:r>
            <a:r>
              <a:rPr lang="vi-VN" sz="2400" b="1" i="0" dirty="0">
                <a:effectLst/>
                <a:latin typeface="Söhne"/>
              </a:rPr>
              <a:t>Tình trạng kỹ thuật của máy chà nhám ảnh hưởng như thế nào đến việc vận hành máy chà nhám</a:t>
            </a:r>
            <a:endParaRPr lang="en-US" sz="2400" b="1" i="0" dirty="0">
              <a:effectLst/>
              <a:latin typeface="Söhne"/>
            </a:endParaRPr>
          </a:p>
          <a:p>
            <a:r>
              <a:rPr lang="vi-VN" b="0" i="0" dirty="0">
                <a:effectLst/>
                <a:latin typeface="Söhne"/>
              </a:rPr>
              <a:t>Tình trạng kỹ thuật của máy chà nhám có ảnh hưởng lớn đến việc vận hành và hiệu suất của máy. Nếu máy chà nhám không được bảo trì định kỳ hoặc có các vấn đề kỹ thuật như lưỡi cắt mòn hoặc mất cân bằng, việc chà nhám sẽ không hiệu quả. </a:t>
            </a:r>
            <a:endParaRPr lang="en-US" b="0" i="0" dirty="0">
              <a:effectLst/>
              <a:latin typeface="Söhne"/>
            </a:endParaRPr>
          </a:p>
          <a:p>
            <a:r>
              <a:rPr lang="vi-VN" b="0" i="0" dirty="0">
                <a:effectLst/>
                <a:latin typeface="Söhne"/>
              </a:rPr>
              <a:t>Lưỡi cắt mòn có thể làm giảm khả năng cắt và dẫn đến hiệu suất chà nhám kém. Ngoài ra, nếu máy chà nhám bị mất cân bằng hoặc rung lắc, có thể gây ra các vết xước không đều trên bề mặt làm việc.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AB154F8B-262C-A2FA-B899-FF5DCE647823}"/>
              </a:ext>
            </a:extLst>
          </p:cNvPr>
          <p:cNvPicPr>
            <a:picLocks noChangeAspect="1"/>
          </p:cNvPicPr>
          <p:nvPr/>
        </p:nvPicPr>
        <p:blipFill>
          <a:blip r:embed="rId3"/>
          <a:stretch>
            <a:fillRect/>
          </a:stretch>
        </p:blipFill>
        <p:spPr>
          <a:xfrm>
            <a:off x="-1846449" y="3587895"/>
            <a:ext cx="4628493" cy="4628493"/>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chà nhám</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máy chà nhám</a:t>
            </a:r>
            <a:endParaRPr lang="en-US" sz="2400" b="1" i="0" dirty="0">
              <a:effectLst/>
              <a:latin typeface="Söhne"/>
            </a:endParaRPr>
          </a:p>
          <a:p>
            <a:r>
              <a:rPr lang="vi-VN" b="0" i="0" dirty="0">
                <a:effectLst/>
                <a:latin typeface="Söhne"/>
              </a:rPr>
              <a:t>Kiến thức an toàn và kỹ năng của người lao động đóng vai trò quan trọng trong việc vận hành máy chà nhám. Nếu người lao động được đào tạo đầy đủ về các quy tắc an toàn và biết cách sử dụng máy chà nhám đúng cách, họ có thể giảm thiểu nguy cơ tai nạn và hỏng hóc máy. </a:t>
            </a:r>
            <a:endParaRPr lang="en-US" b="0" i="0" dirty="0">
              <a:effectLst/>
              <a:latin typeface="Söhne"/>
            </a:endParaRPr>
          </a:p>
          <a:p>
            <a:r>
              <a:rPr lang="vi-VN" b="0" i="0" dirty="0">
                <a:effectLst/>
                <a:latin typeface="Söhne"/>
              </a:rPr>
              <a:t>Hiểu rõ về các nguy cơ tiềm ẩn khi làm việc với máy chà nhám giúp người lao động có thể phòng tránh được các tình huống nguy hiểm.</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2F573FBC-2871-015E-DF04-9418E6142858}"/>
              </a:ext>
            </a:extLst>
          </p:cNvPr>
          <p:cNvPicPr>
            <a:picLocks noChangeAspect="1"/>
          </p:cNvPicPr>
          <p:nvPr/>
        </p:nvPicPr>
        <p:blipFill>
          <a:blip r:embed="rId3"/>
          <a:stretch>
            <a:fillRect/>
          </a:stretch>
        </p:blipFill>
        <p:spPr>
          <a:xfrm>
            <a:off x="-1846449" y="3587895"/>
            <a:ext cx="4628493" cy="4628493"/>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533927"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nhám</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máy chà nhám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Máy chà nhám là thiết bị được sử dụng phổ biến trong ngành mộc và xây dựng để xử lý bề mặt vật liệu. Tuy nhiên, việc vận hành máy chà nhám tiềm ẩn nhiều nguy cơ tai nạn lao động nếu người sử dụng không được trang bị đầy đủ kiến thức và kỹ năng an toàn.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Do đó, đào tạo an toàn lao động cho người vận hành máy chà nhám là việc làm vô cùng quan trọng, nhằm đảm bảo môi trường làm việc an toàn và sức khỏe cho người lao động.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2C8B77D1-76DF-50D2-22FC-07EC744B2AF6}"/>
              </a:ext>
            </a:extLst>
          </p:cNvPr>
          <p:cNvPicPr>
            <a:picLocks noChangeAspect="1"/>
          </p:cNvPicPr>
          <p:nvPr/>
        </p:nvPicPr>
        <p:blipFill>
          <a:blip r:embed="rId3"/>
          <a:stretch>
            <a:fillRect/>
          </a:stretch>
        </p:blipFill>
        <p:spPr>
          <a:xfrm>
            <a:off x="6454452" y="1124744"/>
            <a:ext cx="4761905" cy="4761905"/>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389911"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nhám</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Huấn</a:t>
            </a:r>
            <a:r>
              <a:rPr lang="en-US" b="1" i="0" dirty="0">
                <a:effectLst/>
                <a:latin typeface="Open Sans" panose="020B0606030504020204" pitchFamily="34" charset="0"/>
              </a:rPr>
              <a:t> </a:t>
            </a:r>
            <a:r>
              <a:rPr lang="en-US" b="1" i="0" dirty="0" err="1">
                <a:effectLst/>
                <a:latin typeface="Open Sans" panose="020B0606030504020204" pitchFamily="34" charset="0"/>
              </a:rPr>
              <a:t>luyện</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chà</a:t>
            </a:r>
            <a:r>
              <a:rPr lang="en-US" b="1" i="0" dirty="0">
                <a:effectLst/>
                <a:latin typeface="Open Sans" panose="020B0606030504020204" pitchFamily="34" charset="0"/>
              </a:rPr>
              <a:t> </a:t>
            </a:r>
            <a:r>
              <a:rPr lang="en-US" b="1" i="0" dirty="0" err="1">
                <a:effectLst/>
                <a:latin typeface="Open Sans" panose="020B0606030504020204" pitchFamily="34" charset="0"/>
              </a:rPr>
              <a:t>nhám</a:t>
            </a:r>
            <a:r>
              <a:rPr lang="en-US" b="1" i="0" dirty="0">
                <a:effectLst/>
                <a:latin typeface="Open Sans" panose="020B0606030504020204" pitchFamily="34" charset="0"/>
              </a:rPr>
              <a:t> ở </a:t>
            </a:r>
            <a:r>
              <a:rPr lang="en-US" b="1" i="0" dirty="0" err="1">
                <a:effectLst/>
                <a:latin typeface="Open Sans" panose="020B0606030504020204" pitchFamily="34" charset="0"/>
              </a:rPr>
              <a:t>đâu</a:t>
            </a:r>
            <a:r>
              <a:rPr lang="en-US" b="1" i="0" dirty="0">
                <a:effectLst/>
                <a:latin typeface="Open Sans" panose="020B0606030504020204" pitchFamily="34" charset="0"/>
              </a:rPr>
              <a:t>?</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FD906ACA-6F33-729D-584B-D48EFB2776EC}"/>
              </a:ext>
            </a:extLst>
          </p:cNvPr>
          <p:cNvPicPr>
            <a:picLocks noChangeAspect="1"/>
          </p:cNvPicPr>
          <p:nvPr/>
        </p:nvPicPr>
        <p:blipFill>
          <a:blip r:embed="rId3"/>
          <a:stretch>
            <a:fillRect/>
          </a:stretch>
        </p:blipFill>
        <p:spPr>
          <a:xfrm>
            <a:off x="6454452" y="1124744"/>
            <a:ext cx="4761905" cy="4761905"/>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chà</a:t>
            </a:r>
            <a:r>
              <a:rPr lang="en-US" sz="3200" dirty="0">
                <a:latin typeface="UTM Aptima" panose="02040603050506020204" pitchFamily="18" charset="0"/>
              </a:rPr>
              <a:t> </a:t>
            </a:r>
            <a:r>
              <a:rPr lang="en-US" sz="3200" dirty="0" err="1">
                <a:latin typeface="UTM Aptima" panose="02040603050506020204" pitchFamily="18" charset="0"/>
              </a:rPr>
              <a:t>nhám</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en-US" sz="2000" b="1" i="0" dirty="0" err="1">
                <a:effectLst/>
                <a:latin typeface="Open Sans" panose="020B0606030504020204" pitchFamily="34" charset="0"/>
              </a:rPr>
              <a:t>Tầm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quan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trọng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nhám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Bảo vệ sức khỏe và tính mạng người lao động: Tai nạn lao động do máy chà nhám có thể gây ra những tổn thương nghiêm trọng, thậm chí tử vong. Việc duy trì an toàn lao động giúp giảm thiểu nguy cơ tai nạn, bảo vệ sức khỏe và tính mạng của người lao động.</a:t>
            </a:r>
          </a:p>
          <a:p>
            <a:pPr algn="l">
              <a:lnSpc>
                <a:spcPct val="120000"/>
              </a:lnSpc>
            </a:pPr>
            <a:r>
              <a:rPr lang="vi-VN" b="0" i="0" dirty="0">
                <a:effectLst/>
                <a:latin typeface="Open Sans" panose="020B0606030504020204" pitchFamily="34" charset="0"/>
              </a:rPr>
              <a:t>Nâng cao hiệu quả công việc: Khi người lao động được đảm bảo an toàn, họ sẽ cảm thấy thoải mái và tập trung hơn vào công việc, từ đó nâng cao hiệu quả và năng suất lao động.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FFF502EA-AF6D-6C5A-7F4D-DC6E1E077CD7}"/>
              </a:ext>
            </a:extLst>
          </p:cNvPr>
          <p:cNvPicPr>
            <a:picLocks noChangeAspect="1"/>
          </p:cNvPicPr>
          <p:nvPr/>
        </p:nvPicPr>
        <p:blipFill>
          <a:blip r:embed="rId3"/>
          <a:stretch>
            <a:fillRect/>
          </a:stretch>
        </p:blipFill>
        <p:spPr>
          <a:xfrm>
            <a:off x="-1034380" y="3618756"/>
            <a:ext cx="4104456" cy="4104456"/>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chà</a:t>
            </a:r>
            <a:r>
              <a:rPr lang="en-US" sz="3200" dirty="0">
                <a:latin typeface="UTM Aptima" panose="02040603050506020204" pitchFamily="18" charset="0"/>
              </a:rPr>
              <a:t> </a:t>
            </a:r>
            <a:r>
              <a:rPr lang="en-US" sz="3200" dirty="0" err="1">
                <a:latin typeface="UTM Aptima" panose="02040603050506020204" pitchFamily="18" charset="0"/>
              </a:rPr>
              <a:t>nhám</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máy chà nhám</a:t>
            </a:r>
          </a:p>
          <a:p>
            <a:pPr algn="l">
              <a:lnSpc>
                <a:spcPct val="120000"/>
              </a:lnSpc>
            </a:pPr>
            <a:r>
              <a:rPr lang="vi-VN" b="0" i="0" dirty="0">
                <a:effectLst/>
                <a:latin typeface="Open Sans" panose="020B0606030504020204" pitchFamily="34" charset="0"/>
              </a:rPr>
              <a:t>Kính bảo hộ: Che chắn mắt khỏi bụi gỗ, mảnh vụn bắn ra trong quá trình chà nhám.</a:t>
            </a:r>
          </a:p>
          <a:p>
            <a:pPr algn="l">
              <a:lnSpc>
                <a:spcPct val="120000"/>
              </a:lnSpc>
            </a:pPr>
            <a:r>
              <a:rPr lang="vi-VN" b="0" i="0" dirty="0">
                <a:effectLst/>
                <a:latin typeface="Open Sans" panose="020B0606030504020204" pitchFamily="34" charset="0"/>
              </a:rPr>
              <a:t>Khẩu trang chống bụi: Bảo vệ hệ hô hấp khỏi bụi gỗ độc hại.</a:t>
            </a:r>
          </a:p>
          <a:p>
            <a:pPr algn="l">
              <a:lnSpc>
                <a:spcPct val="120000"/>
              </a:lnSpc>
            </a:pPr>
            <a:r>
              <a:rPr lang="vi-VN" b="0" i="0" dirty="0">
                <a:effectLst/>
                <a:latin typeface="Open Sans" panose="020B0606030504020204" pitchFamily="34" charset="0"/>
              </a:rPr>
              <a:t>Mũ bảo hộ: Bảo vệ đầu khỏi các vật thể rơi hoặc va đập.</a:t>
            </a:r>
          </a:p>
          <a:p>
            <a:pPr algn="l">
              <a:lnSpc>
                <a:spcPct val="120000"/>
              </a:lnSpc>
            </a:pPr>
            <a:r>
              <a:rPr lang="vi-VN" b="0" i="0" dirty="0">
                <a:effectLst/>
                <a:latin typeface="Open Sans" panose="020B0606030504020204" pitchFamily="34" charset="0"/>
              </a:rPr>
              <a:t>Găng tay: Bảo vệ tay khỏi mảnh vỡ sắc nhọn và rung động từ máy.</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66531FD-F57B-06DA-2B0E-CF2733F7BDBA}"/>
              </a:ext>
            </a:extLst>
          </p:cNvPr>
          <p:cNvPicPr>
            <a:picLocks noChangeAspect="1"/>
          </p:cNvPicPr>
          <p:nvPr/>
        </p:nvPicPr>
        <p:blipFill>
          <a:blip r:embed="rId3"/>
          <a:stretch>
            <a:fillRect/>
          </a:stretch>
        </p:blipFill>
        <p:spPr>
          <a:xfrm>
            <a:off x="-1034380" y="3618756"/>
            <a:ext cx="4104456" cy="4104456"/>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174</TotalTime>
  <Words>3550</Words>
  <Application>Microsoft Office PowerPoint</Application>
  <PresentationFormat>Custom</PresentationFormat>
  <Paragraphs>147</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MÁY CHÀ NHÁM</vt:lpstr>
      <vt:lpstr>Một số vụ tai nạn lao động khi vận hành máy chà nhám</vt:lpstr>
      <vt:lpstr>Tóm tắt bài học</vt:lpstr>
      <vt:lpstr>Giới thiệu</vt:lpstr>
      <vt:lpstr>Giới thiệu</vt:lpstr>
      <vt:lpstr>Thành Phần Và Chức Năng Của máy chà nhám</vt:lpstr>
      <vt:lpstr>Thành Phần Và Chức Năng Của máy chà nhám</vt:lpstr>
      <vt:lpstr>Thành Phần Và Chức Năng Của máy chà nhám</vt:lpstr>
      <vt:lpstr>Thành Phần Và Chức Năng Của máy chà nhám</vt:lpstr>
      <vt:lpstr>Kiểm tra và bảo trì an toàn trước khi vận hành máy chà nhám</vt:lpstr>
      <vt:lpstr>Kiểm tra và bảo trì an toàn trước khi vận hành máy chà nhám</vt:lpstr>
      <vt:lpstr>Quy trình vận hành an toàn máy chà nhám</vt:lpstr>
      <vt:lpstr>Quy trình vận hành an toàn máy chà nhám</vt:lpstr>
      <vt:lpstr>Đánh giá rủi ro và quản lý mối nguy khi vận hành máy chà nhám</vt:lpstr>
      <vt:lpstr>Đánh giá rủi ro và quản lý mối nguy khi vận hành máy chà nhám</vt:lpstr>
      <vt:lpstr>Đánh giá rủi ro và quản lý mối nguy khi vận hành máy chà nhám</vt:lpstr>
      <vt:lpstr>Đánh giá rủi ro và quản lý mối nguy khi vận hành máy chà nhám</vt:lpstr>
      <vt:lpstr>Đánh giá rủi ro và quản lý mối nguy khi vận hành máy chà nhám</vt:lpstr>
      <vt:lpstr>Đánh giá rủi ro và quản lý mối nguy khi vận hành máy chà nhám</vt:lpstr>
      <vt:lpstr>Đánh giá rủi ro và quản lý mối nguy khi vận hành máy chà nhám</vt:lpstr>
      <vt:lpstr>Các yếu tố ảnh hưởng đến an toàn lao động khi vận hành máy chà nhám</vt:lpstr>
      <vt:lpstr>Các yếu tố ảnh hưởng đến an toàn lao động khi vận hành máy chà nhám</vt:lpstr>
      <vt:lpstr>Các yếu tố ảnh hưởng đến an toàn lao động khi vận hành máy chà nhám</vt:lpstr>
      <vt:lpstr>Các yếu tố ảnh hưởng đến an toàn lao động khi vận hành máy chà nhám</vt:lpstr>
      <vt:lpstr>Đào tạo an toàn lao động về kỹ năng vận hành máy chà nhám an toàn</vt:lpstr>
      <vt:lpstr>Đào tạo an toàn lao động về kỹ năng vận hành máy chà nhám an toàn</vt:lpstr>
      <vt:lpstr>Ý nghĩa của an toàn lao động trong việc vận hành máy chà nhám</vt:lpstr>
      <vt:lpstr>Ý nghĩa của an toàn lao động trong việc vận hành máy chà nhám</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26</cp:revision>
  <dcterms:created xsi:type="dcterms:W3CDTF">2024-03-23T04:43:33Z</dcterms:created>
  <dcterms:modified xsi:type="dcterms:W3CDTF">2024-05-03T01:22:16Z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