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648" y="-79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CHỤP X-QUANG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C49DEE1A-A480-263E-2B50-6DAD6DF2A910}"/>
              </a:ext>
            </a:extLst>
          </p:cNvPr>
          <p:cNvPicPr>
            <a:picLocks noChangeAspect="1"/>
          </p:cNvPicPr>
          <p:nvPr/>
        </p:nvPicPr>
        <p:blipFill>
          <a:blip r:embed="rId4"/>
          <a:stretch>
            <a:fillRect/>
          </a:stretch>
        </p:blipFill>
        <p:spPr>
          <a:xfrm>
            <a:off x="5227177" y="4581128"/>
            <a:ext cx="1732880" cy="173288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093767"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chụp</a:t>
            </a:r>
            <a:r>
              <a:rPr lang="en-US" sz="3200" b="1" dirty="0">
                <a:solidFill>
                  <a:schemeClr val="accent1"/>
                </a:solidFill>
                <a:latin typeface="UTM Aptima" panose="02040603050506020204" pitchFamily="18" charset="0"/>
              </a:rPr>
              <a:t> X-</a:t>
            </a:r>
            <a:r>
              <a:rPr lang="en-US" sz="3200" b="1" dirty="0" err="1">
                <a:solidFill>
                  <a:schemeClr val="accent1"/>
                </a:solidFill>
                <a:latin typeface="UTM Aptima" panose="02040603050506020204" pitchFamily="18" charset="0"/>
              </a:rPr>
              <a:t>quang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a:bodyPr>
          <a:lstStyle/>
          <a:p>
            <a:pPr marL="0" indent="0">
              <a:buNone/>
            </a:pPr>
            <a:r>
              <a:rPr lang="vi-VN" b="0" i="0" dirty="0">
                <a:solidFill>
                  <a:srgbClr val="0D0D0D"/>
                </a:solidFill>
                <a:effectLst/>
                <a:latin typeface="Söhne"/>
              </a:rPr>
              <a:t>Việc vận hành máy chụp X-quang trong môi trường y tế có thể tiềm ẩn một số nguy cơ và tình huống tai nạn</a:t>
            </a:r>
            <a:r>
              <a:rPr lang="en-US" sz="2000" dirty="0">
                <a:ea typeface="+mn-lt"/>
                <a:cs typeface="+mn-lt"/>
              </a:rPr>
              <a:t>:</a:t>
            </a:r>
            <a:endParaRPr lang="en-US" dirty="0"/>
          </a:p>
          <a:p>
            <a:pPr marL="730885" lvl="1" indent="-304165"/>
            <a:r>
              <a:rPr lang="en-US" i="0" dirty="0" err="1">
                <a:solidFill>
                  <a:srgbClr val="0D0D0D"/>
                </a:solidFill>
                <a:effectLst/>
                <a:latin typeface="Söhne"/>
              </a:rPr>
              <a:t>Bức</a:t>
            </a:r>
            <a:r>
              <a:rPr lang="en-US" i="0" dirty="0">
                <a:solidFill>
                  <a:srgbClr val="0D0D0D"/>
                </a:solidFill>
                <a:effectLst/>
                <a:latin typeface="Söhne"/>
              </a:rPr>
              <a:t> </a:t>
            </a:r>
            <a:r>
              <a:rPr lang="en-US" i="0" dirty="0" err="1">
                <a:solidFill>
                  <a:srgbClr val="0D0D0D"/>
                </a:solidFill>
                <a:effectLst/>
                <a:latin typeface="Söhne"/>
              </a:rPr>
              <a:t>xạ</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an </a:t>
            </a:r>
            <a:r>
              <a:rPr lang="en-US" i="0" dirty="0" err="1">
                <a:solidFill>
                  <a:srgbClr val="0D0D0D"/>
                </a:solidFill>
                <a:effectLst/>
                <a:latin typeface="Söhne"/>
              </a:rPr>
              <a:t>toàn</a:t>
            </a:r>
            <a:endParaRPr lang="en-US" i="0" dirty="0">
              <a:solidFill>
                <a:srgbClr val="0D0D0D"/>
              </a:solidFill>
              <a:effectLst/>
              <a:latin typeface="Söhne"/>
            </a:endParaRPr>
          </a:p>
          <a:p>
            <a:pPr marL="730885" lvl="1" indent="-304165"/>
            <a:r>
              <a:rPr lang="vi-VN" dirty="0"/>
              <a:t>Va đập và hư hỏng thiết bị</a:t>
            </a:r>
            <a:endParaRPr lang="en-US" dirty="0">
              <a:solidFill>
                <a:srgbClr val="0D0D0D"/>
              </a:solidFill>
              <a:latin typeface="Söhne"/>
            </a:endParaRPr>
          </a:p>
          <a:p>
            <a:pPr marL="730885" lvl="1" indent="-304165"/>
            <a:r>
              <a:rPr lang="vi-VN" dirty="0"/>
              <a:t>Nguy cơ điện</a:t>
            </a:r>
            <a:endParaRPr lang="en-US" dirty="0">
              <a:solidFill>
                <a:srgbClr val="0D0D0D"/>
              </a:solidFill>
              <a:latin typeface="Söhne"/>
            </a:endParaRPr>
          </a:p>
          <a:p>
            <a:pPr marL="730885" lvl="1" indent="-304165"/>
            <a:r>
              <a:rPr lang="en-US" dirty="0" err="1"/>
              <a:t>Không</a:t>
            </a:r>
            <a:r>
              <a:rPr lang="en-US" dirty="0"/>
              <a:t> an </a:t>
            </a:r>
            <a:r>
              <a:rPr lang="en-US" dirty="0" err="1"/>
              <a:t>toàn</a:t>
            </a:r>
            <a:r>
              <a:rPr lang="en-US" dirty="0"/>
              <a:t> </a:t>
            </a:r>
            <a:r>
              <a:rPr lang="en-US" dirty="0" err="1"/>
              <a:t>trong</a:t>
            </a:r>
            <a:r>
              <a:rPr lang="en-US" dirty="0"/>
              <a:t> </a:t>
            </a:r>
            <a:r>
              <a:rPr lang="en-US" dirty="0" err="1"/>
              <a:t>vận</a:t>
            </a:r>
            <a:r>
              <a:rPr lang="en-US" dirty="0"/>
              <a:t> </a:t>
            </a:r>
            <a:r>
              <a:rPr lang="en-US" dirty="0" err="1"/>
              <a:t>hành</a:t>
            </a:r>
            <a:endParaRPr lang="en-US" dirty="0">
              <a:solidFill>
                <a:srgbClr val="0D0D0D"/>
              </a:solidFill>
              <a:latin typeface="Söhne"/>
            </a:endParaRPr>
          </a:p>
          <a:p>
            <a:pPr marL="730885" lvl="1" indent="-304165"/>
            <a:r>
              <a:rPr lang="en-US" dirty="0" err="1"/>
              <a:t>Hệ</a:t>
            </a:r>
            <a:r>
              <a:rPr lang="en-US" dirty="0"/>
              <a:t> </a:t>
            </a:r>
            <a:r>
              <a:rPr lang="en-US" dirty="0" err="1"/>
              <a:t>thống</a:t>
            </a:r>
            <a:r>
              <a:rPr lang="en-US" dirty="0"/>
              <a:t> </a:t>
            </a:r>
            <a:r>
              <a:rPr lang="en-US" dirty="0" err="1"/>
              <a:t>làm</a:t>
            </a:r>
            <a:r>
              <a:rPr lang="en-US" dirty="0"/>
              <a:t> </a:t>
            </a:r>
            <a:r>
              <a:rPr lang="en-US" dirty="0" err="1"/>
              <a:t>mát</a:t>
            </a:r>
            <a:r>
              <a:rPr lang="en-US" dirty="0"/>
              <a:t> </a:t>
            </a:r>
            <a:r>
              <a:rPr lang="en-US" dirty="0" err="1"/>
              <a:t>và</a:t>
            </a:r>
            <a:r>
              <a:rPr lang="en-US" dirty="0"/>
              <a:t> </a:t>
            </a:r>
            <a:r>
              <a:rPr lang="en-US" dirty="0" err="1"/>
              <a:t>phòng</a:t>
            </a:r>
            <a:r>
              <a:rPr lang="en-US" dirty="0"/>
              <a:t> </a:t>
            </a:r>
            <a:r>
              <a:rPr lang="en-US" dirty="0" err="1"/>
              <a:t>chống</a:t>
            </a:r>
            <a:r>
              <a:rPr lang="en-US" dirty="0"/>
              <a:t> </a:t>
            </a:r>
            <a:r>
              <a:rPr lang="en-US" dirty="0" err="1"/>
              <a:t>nhiệt</a:t>
            </a:r>
            <a:r>
              <a:rPr lang="en-US" dirty="0"/>
              <a:t> </a:t>
            </a:r>
            <a:r>
              <a:rPr lang="en-US" dirty="0" err="1"/>
              <a:t>độ</a:t>
            </a:r>
            <a:endParaRPr lang="en-US" dirty="0"/>
          </a:p>
          <a:p>
            <a:pPr marL="730885" lvl="1" indent="-304165"/>
            <a:r>
              <a:rPr lang="en-US" dirty="0" err="1"/>
              <a:t>Thiết</a:t>
            </a:r>
            <a:r>
              <a:rPr lang="en-US" dirty="0"/>
              <a:t> </a:t>
            </a:r>
            <a:r>
              <a:rPr lang="en-US" dirty="0" err="1"/>
              <a:t>bị</a:t>
            </a:r>
            <a:r>
              <a:rPr lang="en-US" dirty="0"/>
              <a:t> </a:t>
            </a:r>
            <a:r>
              <a:rPr lang="en-US" dirty="0" err="1"/>
              <a:t>phụ</a:t>
            </a:r>
            <a:r>
              <a:rPr lang="en-US" dirty="0"/>
              <a:t> </a:t>
            </a:r>
            <a:r>
              <a:rPr lang="en-US" dirty="0" err="1"/>
              <a:t>trợ</a:t>
            </a:r>
            <a:r>
              <a:rPr lang="en-US" dirty="0"/>
              <a:t> </a:t>
            </a:r>
            <a:r>
              <a:rPr lang="en-US" dirty="0" err="1"/>
              <a:t>và</a:t>
            </a:r>
            <a:r>
              <a:rPr lang="en-US" dirty="0"/>
              <a:t> </a:t>
            </a:r>
            <a:r>
              <a:rPr lang="en-US" dirty="0" err="1"/>
              <a:t>vật</a:t>
            </a:r>
            <a:r>
              <a:rPr lang="en-US" dirty="0"/>
              <a:t> </a:t>
            </a:r>
            <a:r>
              <a:rPr lang="en-US" dirty="0" err="1"/>
              <a:t>liệu</a:t>
            </a:r>
            <a:r>
              <a:rPr lang="en-US" dirty="0"/>
              <a:t> </a:t>
            </a:r>
            <a:r>
              <a:rPr lang="en-US" dirty="0" err="1"/>
              <a:t>tiếp</a:t>
            </a:r>
            <a:r>
              <a:rPr lang="en-US" dirty="0"/>
              <a:t> </a:t>
            </a:r>
            <a:r>
              <a:rPr lang="en-US" dirty="0" err="1"/>
              <a:t>xúc</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chụp</a:t>
            </a:r>
            <a:r>
              <a:rPr lang="en-US" dirty="0"/>
              <a:t> X-</a:t>
            </a:r>
            <a:r>
              <a:rPr lang="en-US" dirty="0" err="1"/>
              <a:t>quang</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chụp</a:t>
            </a:r>
            <a:r>
              <a:rPr lang="en-US" dirty="0"/>
              <a:t> X-</a:t>
            </a:r>
            <a:r>
              <a:rPr lang="en-US" dirty="0" err="1"/>
              <a:t>quang</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chụp X-quang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chụp X-quang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chụp X-quang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chụp</a:t>
            </a:r>
            <a:r>
              <a:rPr lang="en-US" dirty="0"/>
              <a:t> X-</a:t>
            </a:r>
            <a:r>
              <a:rPr lang="en-US" dirty="0" err="1"/>
              <a:t>quang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chụp</a:t>
            </a:r>
            <a:r>
              <a:rPr lang="en-US" dirty="0"/>
              <a:t> X-</a:t>
            </a:r>
            <a:r>
              <a:rPr lang="en-US" dirty="0" err="1"/>
              <a:t>quang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chụp</a:t>
            </a:r>
            <a:r>
              <a:rPr lang="en-US" sz="2400" b="1" i="0" dirty="0">
                <a:effectLst/>
                <a:latin typeface="Söhne"/>
              </a:rPr>
              <a:t> X-</a:t>
            </a:r>
            <a:r>
              <a:rPr lang="en-US" sz="2400" b="1" i="0" dirty="0" err="1">
                <a:effectLst/>
                <a:latin typeface="Söhne"/>
              </a:rPr>
              <a:t>quang</a:t>
            </a:r>
            <a:endParaRPr lang="en-US" sz="2400" b="1" i="0" dirty="0">
              <a:effectLst/>
              <a:latin typeface="Söhne"/>
            </a:endParaRPr>
          </a:p>
          <a:p>
            <a:r>
              <a:rPr lang="vi-VN" b="0" i="0" dirty="0">
                <a:effectLst/>
                <a:latin typeface="Söhne"/>
              </a:rPr>
              <a:t>An toàn lao động là một yếu tố vô cùng quan trọng khi vận hành máy chụp X-quang. Việc đảm bảo an toàn trong quá trình sử dụng các thiết bị này không chỉ bảo vệ sức khỏe của nhân viên y tế mà còn giảm thiểu nguy cơ tai nạn và hậu quả xấu về sức khỏe. </a:t>
            </a:r>
            <a:endParaRPr lang="en-US" b="0" i="0" dirty="0">
              <a:effectLst/>
              <a:latin typeface="Söhne"/>
            </a:endParaRPr>
          </a:p>
          <a:p>
            <a:r>
              <a:rPr lang="vi-VN" b="0" i="0" dirty="0">
                <a:effectLst/>
                <a:latin typeface="Söhne"/>
              </a:rPr>
              <a:t>Máy chụp X-quang sản sinh các tia X có khả năng xuyên qua cơ thể để tạo hình ảnh, tuy nhiên, các tia X này có thể gây hại nếu không được sử dụng đúng cách.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EABC656-DCDD-758B-2501-9D361685C44C}"/>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chụp</a:t>
            </a:r>
            <a:r>
              <a:rPr lang="en-US" sz="2400" b="1" i="0" dirty="0">
                <a:effectLst/>
                <a:latin typeface="Söhne"/>
              </a:rPr>
              <a:t> X-</a:t>
            </a:r>
            <a:r>
              <a:rPr lang="en-US" sz="2400" b="1" i="0" dirty="0" err="1">
                <a:effectLst/>
                <a:latin typeface="Söhne"/>
              </a:rPr>
              <a:t>quang</a:t>
            </a:r>
            <a:endParaRPr lang="en-US" sz="2400" b="1" i="0" dirty="0">
              <a:effectLst/>
              <a:latin typeface="Söhne"/>
            </a:endParaRPr>
          </a:p>
          <a:p>
            <a:r>
              <a:rPr lang="vi-VN" b="0" i="0" dirty="0">
                <a:effectLst/>
                <a:latin typeface="Söhne"/>
              </a:rPr>
              <a:t>Trong quá trình vận hành máy chụp X-quang, tuân thủ các giao thức và quy định an toàn là cực kỳ quan trọng để đảm bảo sự bảo vệ của nhân viên và bệnh nhân. </a:t>
            </a:r>
            <a:endParaRPr lang="en-US" b="0" i="0" dirty="0">
              <a:effectLst/>
              <a:latin typeface="Söhne"/>
            </a:endParaRPr>
          </a:p>
          <a:p>
            <a:r>
              <a:rPr lang="vi-VN" b="0" i="0" dirty="0">
                <a:effectLst/>
                <a:latin typeface="Söhne"/>
              </a:rPr>
              <a:t>Các giao thức này đảm bảo rằng tác động của tia X được kiểm soát và hạn chế đến mức an toàn nhất có thể.</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2DBCF1E-BFE9-D8CA-0AC0-9B9BED525A8A}"/>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chụp</a:t>
            </a:r>
            <a:r>
              <a:rPr lang="en-US" sz="3200" b="1" dirty="0">
                <a:solidFill>
                  <a:schemeClr val="bg1"/>
                </a:solidFill>
                <a:latin typeface="UTM Aptima" panose="02040603050506020204" pitchFamily="18" charset="0"/>
              </a:rPr>
              <a:t> X-</a:t>
            </a:r>
            <a:r>
              <a:rPr lang="en-US" sz="3200" b="1" dirty="0" err="1">
                <a:solidFill>
                  <a:schemeClr val="bg1"/>
                </a:solidFill>
                <a:latin typeface="UTM Aptima" panose="02040603050506020204" pitchFamily="18" charset="0"/>
              </a:rPr>
              <a:t>quang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chụp</a:t>
            </a:r>
            <a:r>
              <a:rPr lang="en-US" b="1" i="0" dirty="0">
                <a:effectLst/>
                <a:latin typeface="Open Sans" panose="020B0606030504020204" pitchFamily="34" charset="0"/>
              </a:rPr>
              <a:t> X-</a:t>
            </a:r>
            <a:r>
              <a:rPr lang="en-US" b="1" i="0" dirty="0" err="1">
                <a:effectLst/>
                <a:latin typeface="Open Sans" panose="020B0606030504020204" pitchFamily="34" charset="0"/>
              </a:rPr>
              <a:t>quang</a:t>
            </a:r>
            <a:r>
              <a:rPr lang="en-US" sz="2000" dirty="0">
                <a:solidFill>
                  <a:schemeClr val="bg1"/>
                </a:solidFill>
              </a:rPr>
              <a:t>:</a:t>
            </a:r>
          </a:p>
          <a:p>
            <a:pPr algn="l"/>
            <a:r>
              <a:rPr lang="vi-VN" b="0" i="0" dirty="0">
                <a:effectLst/>
                <a:latin typeface="Open Sans" panose="020B0606030504020204" pitchFamily="34" charset="0"/>
              </a:rPr>
              <a:t>Máy chụp X-quang bao gồm các thành phần quan trọng để tạo ra và xử lý các tia X trong quá trình chụp X-quang. Một trong những thành phần chính là ống phát tia X, nơi tia X được tạo ra từ các điện cực và đẩy tới vùng cần chụp. </a:t>
            </a:r>
            <a:endParaRPr lang="en-US" b="0" i="0" dirty="0">
              <a:effectLst/>
              <a:latin typeface="Open Sans" panose="020B0606030504020204" pitchFamily="34" charset="0"/>
            </a:endParaRPr>
          </a:p>
          <a:p>
            <a:pPr algn="l"/>
            <a:r>
              <a:rPr lang="vi-VN" b="0" i="0" dirty="0">
                <a:effectLst/>
                <a:latin typeface="Open Sans" panose="020B0606030504020204" pitchFamily="34" charset="0"/>
              </a:rPr>
              <a:t>Bên cạnh đó là bộ điều khiển tia X, có nhiệm vụ điều chỉnh độ mạnh yếu và thời gian phát tia X để tạo ra hình ảnh chính xác.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D3DFFAB-FE21-533E-1504-2DA865FDDB19}"/>
              </a:ext>
            </a:extLst>
          </p:cNvPr>
          <p:cNvPicPr>
            <a:picLocks noChangeAspect="1"/>
          </p:cNvPicPr>
          <p:nvPr/>
        </p:nvPicPr>
        <p:blipFill>
          <a:blip r:embed="rId3"/>
          <a:stretch>
            <a:fillRect/>
          </a:stretch>
        </p:blipFill>
        <p:spPr>
          <a:xfrm>
            <a:off x="6283325" y="1196752"/>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chụp</a:t>
            </a:r>
            <a:r>
              <a:rPr lang="en-US" sz="3200" b="1" dirty="0">
                <a:solidFill>
                  <a:schemeClr val="bg1"/>
                </a:solidFill>
                <a:latin typeface="UTM Aptima" panose="02040603050506020204" pitchFamily="18" charset="0"/>
              </a:rPr>
              <a:t> X-</a:t>
            </a:r>
            <a:r>
              <a:rPr lang="en-US" sz="3200" b="1" dirty="0" err="1">
                <a:solidFill>
                  <a:schemeClr val="bg1"/>
                </a:solidFill>
                <a:latin typeface="UTM Aptima" panose="02040603050506020204" pitchFamily="18" charset="0"/>
              </a:rPr>
              <a:t>quang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chụp</a:t>
            </a:r>
            <a:r>
              <a:rPr lang="en-US" b="1" i="0" dirty="0">
                <a:effectLst/>
                <a:latin typeface="Open Sans" panose="020B0606030504020204" pitchFamily="34" charset="0"/>
              </a:rPr>
              <a:t> X-</a:t>
            </a:r>
            <a:r>
              <a:rPr lang="en-US" b="1" i="0" dirty="0" err="1">
                <a:effectLst/>
                <a:latin typeface="Open Sans" panose="020B0606030504020204" pitchFamily="34" charset="0"/>
              </a:rPr>
              <a:t>quang</a:t>
            </a:r>
            <a:r>
              <a:rPr lang="en-US" sz="2000" dirty="0">
                <a:solidFill>
                  <a:schemeClr val="bg1"/>
                </a:solidFill>
              </a:rPr>
              <a:t>:</a:t>
            </a:r>
          </a:p>
          <a:p>
            <a:pPr algn="l"/>
            <a:r>
              <a:rPr lang="vi-VN" b="0" i="0" dirty="0">
                <a:effectLst/>
                <a:latin typeface="Open Sans" panose="020B0606030504020204" pitchFamily="34" charset="0"/>
              </a:rPr>
              <a:t>Ống phát tia X là thành phần tạo ra tia X bằng cách điện cực dương và âm được kết nối với một điện áp cao. Khi các điện cực này được kích hoạt, các electron được tăng tốc và đập vào mục tiêu (target) bằng chất vật liệu có khả năng tạo ra tia X.</a:t>
            </a:r>
          </a:p>
          <a:p>
            <a:pPr algn="l"/>
            <a:r>
              <a:rPr lang="vi-VN" b="0" i="0" dirty="0">
                <a:effectLst/>
                <a:latin typeface="Open Sans" panose="020B0606030504020204" pitchFamily="34" charset="0"/>
              </a:rPr>
              <a:t>Bộ điều khiển là trung tâm điều chỉnh để điều chỉnh độ mạnh yếu và thời gian phát tia X. Nó cho phép nhân viên y tế điều chỉnh các thông số này để tạo ra hình ảnh X-quang chính xác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127E1E4-A9D0-86BB-E7A7-398AE9B54536}"/>
              </a:ext>
            </a:extLst>
          </p:cNvPr>
          <p:cNvPicPr>
            <a:picLocks noChangeAspect="1"/>
          </p:cNvPicPr>
          <p:nvPr/>
        </p:nvPicPr>
        <p:blipFill>
          <a:blip r:embed="rId3"/>
          <a:stretch>
            <a:fillRect/>
          </a:stretch>
        </p:blipFill>
        <p:spPr>
          <a:xfrm>
            <a:off x="6283325" y="1196752"/>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chụp</a:t>
            </a:r>
            <a:r>
              <a:rPr lang="en-US" sz="3200" b="1" dirty="0">
                <a:solidFill>
                  <a:schemeClr val="bg1"/>
                </a:solidFill>
                <a:latin typeface="UTM Aptima" panose="02040603050506020204" pitchFamily="18" charset="0"/>
              </a:rPr>
              <a:t> X-</a:t>
            </a:r>
            <a:r>
              <a:rPr lang="en-US" sz="3200" b="1" dirty="0" err="1">
                <a:solidFill>
                  <a:schemeClr val="bg1"/>
                </a:solidFill>
                <a:latin typeface="UTM Aptima" panose="02040603050506020204" pitchFamily="18" charset="0"/>
              </a:rPr>
              <a:t>quang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chụp</a:t>
            </a:r>
            <a:r>
              <a:rPr lang="en-US" b="1" i="0" dirty="0">
                <a:effectLst/>
                <a:latin typeface="Open Sans" panose="020B0606030504020204" pitchFamily="34" charset="0"/>
              </a:rPr>
              <a:t> X-</a:t>
            </a:r>
            <a:r>
              <a:rPr lang="en-US" b="1" i="0" dirty="0" err="1">
                <a:effectLst/>
                <a:latin typeface="Open Sans" panose="020B0606030504020204" pitchFamily="34" charset="0"/>
              </a:rPr>
              <a:t>quang</a:t>
            </a:r>
            <a:r>
              <a:rPr lang="en-US" sz="2000" dirty="0">
                <a:solidFill>
                  <a:schemeClr val="bg1"/>
                </a:solidFill>
              </a:rPr>
              <a:t>:</a:t>
            </a:r>
          </a:p>
          <a:p>
            <a:pPr algn="l"/>
            <a:r>
              <a:rPr lang="vi-VN" b="0" i="0" dirty="0">
                <a:effectLst/>
                <a:latin typeface="Open Sans" panose="020B0606030504020204" pitchFamily="34" charset="0"/>
              </a:rPr>
              <a:t>Máy chụp X-quang là một công cụ quan trọng trong lĩnh vực y tế với nhiều ứng dụng đa dạng. Ở mặt bằng chẩn đoán, máy chụp X-quang được sử dụng để tạo hình ảnh chụp X của xương và cơ quan nội tạng như phổi, tim, và ruột thừa.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Những hình ảnh này giúp cho các bác sĩ chẩn đoán và đánh giá các bệnh lý như gãy xương, viêm phổi, hoặc các khối 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4C9AC2D-1837-3FEC-9298-9C35376E62FA}"/>
              </a:ext>
            </a:extLst>
          </p:cNvPr>
          <p:cNvPicPr>
            <a:picLocks noChangeAspect="1"/>
          </p:cNvPicPr>
          <p:nvPr/>
        </p:nvPicPr>
        <p:blipFill>
          <a:blip r:embed="rId3"/>
          <a:stretch>
            <a:fillRect/>
          </a:stretch>
        </p:blipFill>
        <p:spPr>
          <a:xfrm>
            <a:off x="6283325" y="1196752"/>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chụp</a:t>
            </a:r>
            <a:r>
              <a:rPr lang="en-US" sz="3200" b="1" dirty="0">
                <a:solidFill>
                  <a:schemeClr val="bg1"/>
                </a:solidFill>
                <a:latin typeface="UTM Aptima" panose="02040603050506020204" pitchFamily="18" charset="0"/>
              </a:rPr>
              <a:t> X-</a:t>
            </a:r>
            <a:r>
              <a:rPr lang="en-US" sz="3200" b="1" dirty="0" err="1">
                <a:solidFill>
                  <a:schemeClr val="bg1"/>
                </a:solidFill>
                <a:latin typeface="UTM Aptima" panose="02040603050506020204" pitchFamily="18" charset="0"/>
              </a:rPr>
              <a:t>quang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chụp</a:t>
            </a:r>
            <a:r>
              <a:rPr lang="en-US" b="1" i="0" dirty="0">
                <a:effectLst/>
                <a:latin typeface="Open Sans" panose="020B0606030504020204" pitchFamily="34" charset="0"/>
              </a:rPr>
              <a:t> X-</a:t>
            </a:r>
            <a:r>
              <a:rPr lang="en-US" b="1" i="0" dirty="0" err="1">
                <a:effectLst/>
                <a:latin typeface="Open Sans" panose="020B0606030504020204" pitchFamily="34" charset="0"/>
              </a:rPr>
              <a:t>quang</a:t>
            </a:r>
            <a:r>
              <a:rPr lang="en-US" sz="2000" dirty="0">
                <a:solidFill>
                  <a:schemeClr val="bg1"/>
                </a:solidFill>
              </a:rPr>
              <a:t>:</a:t>
            </a:r>
          </a:p>
          <a:p>
            <a:pPr algn="l"/>
            <a:r>
              <a:rPr lang="vi-VN" b="0" i="0" dirty="0">
                <a:effectLst/>
                <a:latin typeface="Open Sans" panose="020B0606030504020204" pitchFamily="34" charset="0"/>
              </a:rPr>
              <a:t>Việc vận hành máy chụp X-quang liên quan đến một số rủi ro mà nhân viên y tế cần phải nhận thức và đối mặt. Rủi ro chính là tiếp xúc với tia X, có thể gây hại cho sức khỏe nếu không được kiểm soát chặt chẽ. </a:t>
            </a:r>
            <a:endParaRPr lang="en-US" dirty="0">
              <a:latin typeface="Open Sans" panose="020B0606030504020204" pitchFamily="34" charset="0"/>
            </a:endParaRPr>
          </a:p>
          <a:p>
            <a:pPr algn="l"/>
            <a:r>
              <a:rPr lang="vi-VN" b="0" i="0" dirty="0">
                <a:effectLst/>
                <a:latin typeface="Open Sans" panose="020B0606030504020204" pitchFamily="34" charset="0"/>
              </a:rPr>
              <a:t>Nhân viên vận hành máy chụp X-quang phải đảm bảo rằng họ tuân thủ đầy đủ các biện pháp an toàn như đeo đồ bảo hộ, giới hạn thời gian tiếp xúc, và duy trì khoảng cách an toàn với nguồn tia X.</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D813AA2-0489-8470-35C5-944F875F0FD2}"/>
              </a:ext>
            </a:extLst>
          </p:cNvPr>
          <p:cNvPicPr>
            <a:picLocks noChangeAspect="1"/>
          </p:cNvPicPr>
          <p:nvPr/>
        </p:nvPicPr>
        <p:blipFill>
          <a:blip r:embed="rId3"/>
          <a:stretch>
            <a:fillRect/>
          </a:stretch>
        </p:blipFill>
        <p:spPr>
          <a:xfrm>
            <a:off x="6283325" y="1196752"/>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chụp X-quang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chụp X-quang</a:t>
            </a:r>
          </a:p>
          <a:p>
            <a:pPr algn="l">
              <a:lnSpc>
                <a:spcPct val="120000"/>
              </a:lnSpc>
            </a:pPr>
            <a:r>
              <a:rPr lang="vi-VN" b="0" i="0" dirty="0">
                <a:effectLst/>
                <a:latin typeface="Open Sans" panose="020B0606030504020204" pitchFamily="34" charset="0"/>
              </a:rPr>
              <a:t>Đầu tiên, kiểm tra các thiết bị bảo hộ như áo chống tia X, kính bảo hộ và khẩu trang để đảm bảo rằng nhân viên sẽ được bảo vệ khỏi tác động của tia X.</a:t>
            </a:r>
          </a:p>
          <a:p>
            <a:pPr algn="l">
              <a:lnSpc>
                <a:spcPct val="120000"/>
              </a:lnSpc>
            </a:pPr>
            <a:r>
              <a:rPr lang="vi-VN" b="0" i="0" dirty="0">
                <a:effectLst/>
                <a:latin typeface="Open Sans" panose="020B0606030504020204" pitchFamily="34" charset="0"/>
              </a:rPr>
              <a:t>Tiếp theo, kiểm tra các điều khiển trên máy chụp X-quang để đảm bảo chúng hoạt động đúng cách và có thể được điều chỉnh một cách dễ dàng. Điều này bao gồm kiểm tra các nút điều khiển, màn hình hiển thị và hệ thống điều khiển bức xạ để đảm bảo tính chính xác và an toàn trong quá trình sử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727CC15-EC20-5F3A-AF5C-BAC9FFA8EB9E}"/>
              </a:ext>
            </a:extLst>
          </p:cNvPr>
          <p:cNvPicPr>
            <a:picLocks noChangeAspect="1"/>
          </p:cNvPicPr>
          <p:nvPr/>
        </p:nvPicPr>
        <p:blipFill>
          <a:blip r:embed="rId3"/>
          <a:stretch>
            <a:fillRect/>
          </a:stretch>
        </p:blipFill>
        <p:spPr>
          <a:xfrm>
            <a:off x="-1168796" y="3222576"/>
            <a:ext cx="5823048" cy="582304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chụp X-quang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chụp X-quang định kỳ</a:t>
            </a:r>
          </a:p>
          <a:p>
            <a:pPr algn="l">
              <a:lnSpc>
                <a:spcPct val="120000"/>
              </a:lnSpc>
            </a:pPr>
            <a:r>
              <a:rPr lang="vi-VN" b="0" i="0" dirty="0">
                <a:effectLst/>
                <a:latin typeface="Open Sans" panose="020B0606030504020204" pitchFamily="34" charset="0"/>
              </a:rPr>
              <a:t>Bảo trì định kỳ của máy chụp X-quang là một phần quan trọng trong việc đảm bảo hoạt động hiệu quả và an toàn của thiết bị. Để bảo trì máy chụp X-quang định kỳ, đầu tiên cần thực hiện các kiểm tra và vệ sinh định kỳ.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kiểm tra các bộ phận chính của máy như ống phát tia X, cảm biến hình ảnh, bộ điều khiển và các bộ phận khác để đảm bảo chúng hoạt động bình thường và không bị hỏng.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5931FDF-A833-CAE0-BE56-F4354BA455F8}"/>
              </a:ext>
            </a:extLst>
          </p:cNvPr>
          <p:cNvPicPr>
            <a:picLocks noChangeAspect="1"/>
          </p:cNvPicPr>
          <p:nvPr/>
        </p:nvPicPr>
        <p:blipFill>
          <a:blip r:embed="rId3"/>
          <a:stretch>
            <a:fillRect/>
          </a:stretch>
        </p:blipFill>
        <p:spPr>
          <a:xfrm>
            <a:off x="-1168796" y="3222576"/>
            <a:ext cx="5823048" cy="582304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chụp</a:t>
            </a:r>
            <a:r>
              <a:rPr lang="en-US" sz="3200" b="1" dirty="0">
                <a:latin typeface="UTM Aptima" panose="02040603050506020204" pitchFamily="18" charset="0"/>
              </a:rPr>
              <a:t> X-</a:t>
            </a:r>
            <a:r>
              <a:rPr lang="en-US" sz="3200" b="1" dirty="0" err="1">
                <a:latin typeface="UTM Aptima" panose="02040603050506020204" pitchFamily="18" charset="0"/>
              </a:rPr>
              <a:t>quang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chụp X-quang an toàn</a:t>
            </a:r>
            <a:r>
              <a:rPr lang="en-US" sz="2400" dirty="0"/>
              <a:t>:</a:t>
            </a:r>
          </a:p>
          <a:p>
            <a:pPr algn="l"/>
            <a:r>
              <a:rPr lang="vi-VN" b="0" i="0" dirty="0">
                <a:solidFill>
                  <a:srgbClr val="4C4F5A"/>
                </a:solidFill>
                <a:effectLst/>
                <a:latin typeface="Open Sans" panose="020B0606030504020204" pitchFamily="34" charset="0"/>
              </a:rPr>
              <a:t>Bước đầu tiên là chuẩn bị máy chụp X-quang. Kiểm tra xem máy đã được bật nguồn và hoạt động bình thường chưa. Đảm bảo các điều khiển và cảm biến hoạt động đúng cách. Đồng thời, đeo đồ bảo hộ như áo chống tia X, kính bảo hộ và khẩu trang để bảo vệ bản thân khỏi tác động của tia X.</a:t>
            </a:r>
          </a:p>
          <a:p>
            <a:pPr algn="l"/>
            <a:r>
              <a:rPr lang="vi-VN" b="0" i="0" dirty="0">
                <a:solidFill>
                  <a:srgbClr val="4C4F5A"/>
                </a:solidFill>
                <a:effectLst/>
                <a:latin typeface="Open Sans" panose="020B0606030504020204" pitchFamily="34" charset="0"/>
              </a:rPr>
              <a:t>Tiếp theo, cần lựa chọn các thiết lập phù hợp trên máy chụp X-quang dựa trên nhu cầu chụp X của bệnh nhân. Điều chỉnh độ mạnh yếu và thời gian phát tia X theo chỉ định để tạo ra hình ảnh chính xác mà không cần phải tiếp xúc lâu dài với tia X.</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chụp</a:t>
            </a:r>
            <a:r>
              <a:rPr lang="en-US" sz="3200" b="1" dirty="0">
                <a:latin typeface="UTM Aptima" panose="02040603050506020204" pitchFamily="18" charset="0"/>
              </a:rPr>
              <a:t> X-</a:t>
            </a:r>
            <a:r>
              <a:rPr lang="en-US" sz="3200" b="1" dirty="0" err="1">
                <a:latin typeface="UTM Aptima" panose="02040603050506020204" pitchFamily="18" charset="0"/>
              </a:rPr>
              <a:t>quang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chụp X-quang</a:t>
            </a:r>
            <a:r>
              <a:rPr lang="en-US" sz="2400" dirty="0"/>
              <a:t>:</a:t>
            </a:r>
          </a:p>
          <a:p>
            <a:pPr algn="l"/>
            <a:r>
              <a:rPr lang="vi-VN" b="0" i="0" dirty="0">
                <a:solidFill>
                  <a:srgbClr val="4C4F5A"/>
                </a:solidFill>
                <a:effectLst/>
                <a:latin typeface="Open Sans" panose="020B0606030504020204" pitchFamily="34" charset="0"/>
              </a:rPr>
              <a:t>Trước tiên, trong trường hợp xảy ra sự cố hoặc trục trặc về máy chụp X-quang, nhân viên vận hành cần ngừng sử dụng máy ngay lập tức và thông báo cho người quản lý hoặc kỹ thuật viên chuyên môn.</a:t>
            </a:r>
          </a:p>
          <a:p>
            <a:pPr algn="l"/>
            <a:r>
              <a:rPr lang="vi-VN" b="0" i="0" dirty="0">
                <a:solidFill>
                  <a:srgbClr val="4C4F5A"/>
                </a:solidFill>
                <a:effectLst/>
                <a:latin typeface="Open Sans" panose="020B0606030504020204" pitchFamily="34" charset="0"/>
              </a:rPr>
              <a:t>Ngoài ra, nếu có sự cố liên quan đến tia X, như tia X vẫn tiếp tục phát ra khi không cần thiết hoặc đèn báo tia X không hoạt động, nhân viên cần ngay lập tức rời khỏi khu vực nguy hiểm và báo cáo tình trạng sự cố cho người có thẩm quyền để tiến hành sửa chữa.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X-</a:t>
            </a:r>
            <a:r>
              <a:rPr lang="en-US" sz="3200" dirty="0" err="1">
                <a:solidFill>
                  <a:schemeClr val="accent4"/>
                </a:solidFill>
                <a:latin typeface="UTM Aptima" panose="02040603050506020204" pitchFamily="18" charset="0"/>
              </a:rPr>
              <a:t>quang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chụp</a:t>
            </a:r>
            <a:r>
              <a:rPr lang="en-US" b="1" i="0" dirty="0">
                <a:effectLst/>
                <a:latin typeface="Söhne"/>
              </a:rPr>
              <a:t> X-</a:t>
            </a:r>
            <a:r>
              <a:rPr lang="en-US" b="1" i="0" dirty="0" err="1">
                <a:effectLst/>
                <a:latin typeface="Söhne"/>
              </a:rPr>
              <a:t>quang</a:t>
            </a:r>
            <a:r>
              <a:rPr lang="en-US" sz="2000" dirty="0">
                <a:latin typeface="Söhne"/>
              </a:rPr>
              <a:t>:</a:t>
            </a:r>
          </a:p>
          <a:p>
            <a:pPr algn="l"/>
            <a:r>
              <a:rPr lang="vi-VN" b="0" i="0" dirty="0">
                <a:effectLst/>
                <a:latin typeface="Söhne"/>
              </a:rPr>
              <a:t>Trong quá trình vận hành máy chụp X-quang, có nhiều rủi ro và mối nguy hiểm tiềm ẩn mà nhân viên cần nhận diện và phòng ngừa để đảm bảo an toàn cho bản thân và bệnh nhân. Một trong những rủi ro chính là tiếp xúc với tia X, có thể gây hại cho sức khỏe nếu không được kiểm soát chặt chẽ. </a:t>
            </a:r>
            <a:endParaRPr lang="en-US" b="0" i="0" dirty="0">
              <a:effectLst/>
              <a:latin typeface="Söhne"/>
            </a:endParaRPr>
          </a:p>
          <a:p>
            <a:pPr algn="l"/>
            <a:r>
              <a:rPr lang="vi-VN" b="0" i="0" dirty="0">
                <a:effectLst/>
                <a:latin typeface="Söhne"/>
              </a:rPr>
              <a:t>Việc tuân thủ các biện pháp bảo vệ như đeo đồ bảo hộ (áo chống tia X, kính bảo hộ) và giới hạn thời gian tiếp xúc là cần thiết để giảm thiểu nguy cơ này.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DD438F40-4B10-C5FA-FA86-1E46633D92B4}"/>
              </a:ext>
            </a:extLst>
          </p:cNvPr>
          <p:cNvPicPr>
            <a:picLocks noChangeAspect="1"/>
          </p:cNvPicPr>
          <p:nvPr/>
        </p:nvPicPr>
        <p:blipFill>
          <a:blip r:embed="rId4"/>
          <a:stretch>
            <a:fillRect/>
          </a:stretch>
        </p:blipFill>
        <p:spPr>
          <a:xfrm>
            <a:off x="-818356" y="3356992"/>
            <a:ext cx="5184576" cy="5184576"/>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X-</a:t>
            </a:r>
            <a:r>
              <a:rPr lang="en-US" sz="3200" dirty="0" err="1">
                <a:solidFill>
                  <a:schemeClr val="accent4"/>
                </a:solidFill>
                <a:latin typeface="UTM Aptima" panose="02040603050506020204" pitchFamily="18" charset="0"/>
              </a:rPr>
              <a:t>quang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chụp X-quang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chụp X-quang để việc vận hành an toàn</a:t>
            </a:r>
            <a:endParaRPr lang="en-US" b="0" i="0" dirty="0">
              <a:effectLst/>
              <a:latin typeface="Söhne"/>
            </a:endParaRPr>
          </a:p>
          <a:p>
            <a:pPr lvl="1"/>
            <a:r>
              <a:rPr lang="vi-VN" b="0" i="0" dirty="0">
                <a:effectLst/>
                <a:latin typeface="Söhne"/>
              </a:rPr>
              <a:t>Đầu tiên, máy chụp X-quang cần được kiểm tra định kỳ để đảm bảo các thành phần như ống phát tia X, cảm biến hình ảnh, bộ điều khiển và hệ thống bảo vệ hoạt động đúng cách và không có sự cố.</a:t>
            </a:r>
          </a:p>
          <a:p>
            <a:pPr lvl="1"/>
            <a:r>
              <a:rPr lang="vi-VN" b="0" i="0" dirty="0">
                <a:effectLst/>
                <a:latin typeface="Söhne"/>
              </a:rPr>
              <a:t>Tiếp theo, việc bảo dưỡng định kỳ máy chụp X-quang bao gồm các hoạt động như làm sạch, bôi trơn và thay thế các bộ phận cần thiết để duy trì hoạt động ổn định của máy. Các bộ phận này có thể trải qua hao mòn hoặc bị tổn hại theo thời gian sử dụng, do đó việc thay thế và bảo dưỡng kịp thời là rất quan trọng.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C4EA298-2ED6-D5CE-84FC-744DAADFF650}"/>
              </a:ext>
            </a:extLst>
          </p:cNvPr>
          <p:cNvPicPr>
            <a:picLocks noChangeAspect="1"/>
          </p:cNvPicPr>
          <p:nvPr/>
        </p:nvPicPr>
        <p:blipFill>
          <a:blip r:embed="rId4"/>
          <a:stretch>
            <a:fillRect/>
          </a:stretch>
        </p:blipFill>
        <p:spPr>
          <a:xfrm>
            <a:off x="-818356" y="3356992"/>
            <a:ext cx="5184576" cy="5184576"/>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X-</a:t>
            </a:r>
            <a:r>
              <a:rPr lang="en-US" sz="3200" dirty="0" err="1">
                <a:solidFill>
                  <a:schemeClr val="accent4"/>
                </a:solidFill>
                <a:latin typeface="UTM Aptima" panose="02040603050506020204" pitchFamily="18" charset="0"/>
              </a:rPr>
              <a:t>quang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chụp X-quang</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chụp</a:t>
            </a:r>
            <a:r>
              <a:rPr lang="en-US" b="0" i="0" dirty="0">
                <a:effectLst/>
                <a:latin typeface="Söhne"/>
              </a:rPr>
              <a:t> X-</a:t>
            </a:r>
            <a:r>
              <a:rPr lang="en-US" b="0" i="0" dirty="0" err="1">
                <a:effectLst/>
                <a:latin typeface="Söhne"/>
              </a:rPr>
              <a:t>quang</a:t>
            </a:r>
            <a:endParaRPr lang="en-US" b="0" i="0" dirty="0">
              <a:effectLst/>
              <a:latin typeface="Söhne"/>
            </a:endParaRPr>
          </a:p>
          <a:p>
            <a:pPr lvl="1"/>
            <a:r>
              <a:rPr lang="vi-VN" b="0" i="0" dirty="0">
                <a:effectLst/>
                <a:latin typeface="Söhne"/>
              </a:rPr>
              <a:t>Đầu tiên, nhân viên vận hành máy chụp X-quang cần được đào tạo về an toàn lao động và các quy trình vận hành máy. Việc này giúp họ hiểu và nhận thức rõ về các nguy cơ và biện pháp phòng ngừa trong quá trình làm việc.</a:t>
            </a:r>
          </a:p>
          <a:p>
            <a:pPr lvl="1"/>
            <a:r>
              <a:rPr lang="vi-VN" b="0" i="0" dirty="0">
                <a:effectLst/>
                <a:latin typeface="Söhne"/>
              </a:rPr>
              <a:t>Thứ hai, nhân viên phải tuân thủ các quy định về đeo đồ bảo hộ như áo chống tia X, kính bảo hộ và khẩu trang. Đây là những biện pháp cơ bản nhưng rất quan trọng để bảo vệ sức khỏe của bản thân trong khi tiếp xúc với tia X.</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63D8A70-7736-C55F-95D9-9CFF8435196C}"/>
              </a:ext>
            </a:extLst>
          </p:cNvPr>
          <p:cNvPicPr>
            <a:picLocks noChangeAspect="1"/>
          </p:cNvPicPr>
          <p:nvPr/>
        </p:nvPicPr>
        <p:blipFill>
          <a:blip r:embed="rId4"/>
          <a:stretch>
            <a:fillRect/>
          </a:stretch>
        </p:blipFill>
        <p:spPr>
          <a:xfrm>
            <a:off x="-818356" y="3356992"/>
            <a:ext cx="5184576" cy="5184576"/>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X-</a:t>
            </a:r>
            <a:r>
              <a:rPr lang="en-US" sz="3200" dirty="0" err="1">
                <a:solidFill>
                  <a:schemeClr val="accent4"/>
                </a:solidFill>
                <a:latin typeface="UTM Aptima" panose="02040603050506020204" pitchFamily="18" charset="0"/>
              </a:rPr>
              <a:t>quang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chụp X-quang</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chụp</a:t>
            </a:r>
            <a:r>
              <a:rPr lang="en-US" b="0" i="0" dirty="0">
                <a:effectLst/>
                <a:latin typeface="Söhne"/>
              </a:rPr>
              <a:t> X-</a:t>
            </a:r>
            <a:r>
              <a:rPr lang="en-US" b="0" i="0" dirty="0" err="1">
                <a:effectLst/>
                <a:latin typeface="Söhne"/>
              </a:rPr>
              <a:t>quang</a:t>
            </a:r>
            <a:endParaRPr lang="en-US" b="0" i="0" dirty="0">
              <a:effectLst/>
              <a:latin typeface="Söhne"/>
            </a:endParaRPr>
          </a:p>
          <a:p>
            <a:pPr lvl="1"/>
            <a:r>
              <a:rPr lang="en-US" b="0" i="0" dirty="0" err="1">
                <a:effectLst/>
                <a:latin typeface="Söhne"/>
              </a:rPr>
              <a:t>Đầu</a:t>
            </a:r>
            <a:r>
              <a:rPr lang="en-US" b="0" i="0" dirty="0">
                <a:effectLst/>
                <a:latin typeface="Söhne"/>
              </a:rPr>
              <a:t> </a:t>
            </a:r>
            <a:r>
              <a:rPr lang="en-US" b="0" i="0" dirty="0" err="1">
                <a:effectLst/>
                <a:latin typeface="Söhne"/>
              </a:rPr>
              <a:t>tiên</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viên</a:t>
            </a:r>
            <a:r>
              <a:rPr lang="en-US" b="0" i="0" dirty="0">
                <a:effectLst/>
                <a:latin typeface="Söhne"/>
              </a:rPr>
              <a:t> </a:t>
            </a:r>
            <a:r>
              <a:rPr lang="en-US" b="0" i="0" dirty="0" err="1">
                <a:effectLst/>
                <a:latin typeface="Söhne"/>
              </a:rPr>
              <a:t>cần</a:t>
            </a:r>
            <a:r>
              <a:rPr lang="en-US" b="0" i="0" dirty="0">
                <a:effectLst/>
                <a:latin typeface="Söhne"/>
              </a:rPr>
              <a:t>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bằng</a:t>
            </a:r>
            <a:r>
              <a:rPr lang="en-US" b="0" i="0" dirty="0">
                <a:effectLst/>
                <a:latin typeface="Söhne"/>
              </a:rPr>
              <a:t> </a:t>
            </a:r>
            <a:r>
              <a:rPr lang="en-US" b="0" i="0" dirty="0" err="1">
                <a:effectLst/>
                <a:latin typeface="Söhne"/>
              </a:rPr>
              <a:t>cách</a:t>
            </a:r>
            <a:r>
              <a:rPr lang="en-US" b="0" i="0" dirty="0">
                <a:effectLst/>
                <a:latin typeface="Söhne"/>
              </a:rPr>
              <a:t>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khu</a:t>
            </a:r>
            <a:r>
              <a:rPr lang="en-US" b="0" i="0" dirty="0">
                <a:effectLst/>
                <a:latin typeface="Söhne"/>
              </a:rPr>
              <a:t> </a:t>
            </a:r>
            <a:r>
              <a:rPr lang="en-US" b="0" i="0" dirty="0" err="1">
                <a:effectLst/>
                <a:latin typeface="Söhne"/>
              </a:rPr>
              <a:t>vực</a:t>
            </a:r>
            <a:r>
              <a:rPr lang="en-US" b="0" i="0" dirty="0">
                <a:effectLst/>
                <a:latin typeface="Söhne"/>
              </a:rPr>
              <a:t> </a:t>
            </a:r>
            <a:r>
              <a:rPr lang="en-US" b="0" i="0" dirty="0" err="1">
                <a:effectLst/>
                <a:latin typeface="Söhne"/>
              </a:rPr>
              <a:t>mà</a:t>
            </a:r>
            <a:r>
              <a:rPr lang="en-US" b="0" i="0" dirty="0">
                <a:effectLst/>
                <a:latin typeface="Söhne"/>
              </a:rPr>
              <a:t> </a:t>
            </a:r>
            <a:r>
              <a:rPr lang="en-US" b="0" i="0" dirty="0" err="1">
                <a:effectLst/>
                <a:latin typeface="Söhne"/>
              </a:rPr>
              <a:t>không</a:t>
            </a:r>
            <a:r>
              <a:rPr lang="en-US" b="0" i="0" dirty="0">
                <a:effectLst/>
                <a:latin typeface="Söhne"/>
              </a:rPr>
              <a:t> </a:t>
            </a:r>
            <a:r>
              <a:rPr lang="en-US" b="0" i="0" dirty="0" err="1">
                <a:effectLst/>
                <a:latin typeface="Söhne"/>
              </a:rPr>
              <a:t>có</a:t>
            </a:r>
            <a:r>
              <a:rPr lang="en-US" b="0" i="0" dirty="0">
                <a:effectLst/>
                <a:latin typeface="Söhne"/>
              </a:rPr>
              <a:t> </a:t>
            </a:r>
            <a:r>
              <a:rPr lang="en-US" b="0" i="0" dirty="0" err="1">
                <a:effectLst/>
                <a:latin typeface="Söhne"/>
              </a:rPr>
              <a:t>tia</a:t>
            </a:r>
            <a:r>
              <a:rPr lang="en-US" b="0" i="0" dirty="0">
                <a:effectLst/>
                <a:latin typeface="Söhne"/>
              </a:rPr>
              <a:t> X </a:t>
            </a:r>
            <a:r>
              <a:rPr lang="en-US" b="0" i="0" dirty="0" err="1">
                <a:effectLst/>
                <a:latin typeface="Söhne"/>
              </a:rPr>
              <a:t>phát</a:t>
            </a:r>
            <a:r>
              <a:rPr lang="en-US" b="0" i="0" dirty="0">
                <a:effectLst/>
                <a:latin typeface="Söhne"/>
              </a:rPr>
              <a:t> </a:t>
            </a:r>
            <a:r>
              <a:rPr lang="en-US" b="0" i="0" dirty="0" err="1">
                <a:effectLst/>
                <a:latin typeface="Söhne"/>
              </a:rPr>
              <a:t>ra</a:t>
            </a:r>
            <a:r>
              <a:rPr lang="en-US" b="0" i="0" dirty="0">
                <a:effectLst/>
                <a:latin typeface="Söhne"/>
              </a:rPr>
              <a:t> </a:t>
            </a:r>
            <a:r>
              <a:rPr lang="en-US" b="0" i="0" dirty="0" err="1">
                <a:effectLst/>
                <a:latin typeface="Söhne"/>
              </a:rPr>
              <a:t>từ</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Đây</a:t>
            </a:r>
            <a:r>
              <a:rPr lang="en-US" b="0" i="0" dirty="0">
                <a:effectLst/>
                <a:latin typeface="Söhne"/>
              </a:rPr>
              <a:t> </a:t>
            </a:r>
            <a:r>
              <a:rPr lang="en-US" b="0" i="0" dirty="0" err="1">
                <a:effectLst/>
                <a:latin typeface="Söhne"/>
              </a:rPr>
              <a:t>là</a:t>
            </a:r>
            <a:r>
              <a:rPr lang="en-US" b="0" i="0" dirty="0">
                <a:effectLst/>
                <a:latin typeface="Söhne"/>
              </a:rPr>
              <a:t> </a:t>
            </a:r>
            <a:r>
              <a:rPr lang="en-US" b="0" i="0" dirty="0" err="1">
                <a:effectLst/>
                <a:latin typeface="Söhne"/>
              </a:rPr>
              <a:t>khu</a:t>
            </a:r>
            <a:r>
              <a:rPr lang="en-US" b="0" i="0" dirty="0">
                <a:effectLst/>
                <a:latin typeface="Söhne"/>
              </a:rPr>
              <a:t> </a:t>
            </a:r>
            <a:r>
              <a:rPr lang="en-US" b="0" i="0" dirty="0" err="1">
                <a:effectLst/>
                <a:latin typeface="Söhne"/>
              </a:rPr>
              <a:t>vực</a:t>
            </a:r>
            <a:r>
              <a:rPr lang="en-US" b="0" i="0" dirty="0">
                <a:effectLst/>
                <a:latin typeface="Söhne"/>
              </a:rPr>
              <a:t> </a:t>
            </a:r>
            <a:r>
              <a:rPr lang="en-US" b="0" i="0" dirty="0" err="1">
                <a:effectLst/>
                <a:latin typeface="Söhne"/>
              </a:rPr>
              <a:t>mà</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viên</a:t>
            </a:r>
            <a:r>
              <a:rPr lang="en-US" b="0" i="0" dirty="0">
                <a:effectLst/>
                <a:latin typeface="Söhne"/>
              </a:rPr>
              <a:t> </a:t>
            </a:r>
            <a:r>
              <a:rPr lang="en-US" b="0" i="0" dirty="0" err="1">
                <a:effectLst/>
                <a:latin typeface="Söhne"/>
              </a:rPr>
              <a:t>có</a:t>
            </a:r>
            <a:r>
              <a:rPr lang="en-US" b="0" i="0" dirty="0">
                <a:effectLst/>
                <a:latin typeface="Söhne"/>
              </a:rPr>
              <a:t> </a:t>
            </a:r>
            <a:r>
              <a:rPr lang="en-US" b="0" i="0" dirty="0" err="1">
                <a:effectLst/>
                <a:latin typeface="Söhne"/>
              </a:rPr>
              <a:t>thể</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tiếp</a:t>
            </a:r>
            <a:r>
              <a:rPr lang="en-US" b="0" i="0" dirty="0">
                <a:effectLst/>
                <a:latin typeface="Söhne"/>
              </a:rPr>
              <a:t> </a:t>
            </a:r>
            <a:r>
              <a:rPr lang="en-US" b="0" i="0" dirty="0" err="1">
                <a:effectLst/>
                <a:latin typeface="Söhne"/>
              </a:rPr>
              <a:t>cận</a:t>
            </a:r>
            <a:r>
              <a:rPr lang="en-US" b="0" i="0" dirty="0">
                <a:effectLst/>
                <a:latin typeface="Söhne"/>
              </a:rPr>
              <a:t> </a:t>
            </a:r>
            <a:r>
              <a:rPr lang="en-US" b="0" i="0" dirty="0" err="1">
                <a:effectLst/>
                <a:latin typeface="Söhne"/>
              </a:rPr>
              <a:t>mà</a:t>
            </a:r>
            <a:r>
              <a:rPr lang="en-US" b="0" i="0" dirty="0">
                <a:effectLst/>
                <a:latin typeface="Söhne"/>
              </a:rPr>
              <a:t> </a:t>
            </a:r>
            <a:r>
              <a:rPr lang="en-US" b="0" i="0" dirty="0" err="1">
                <a:effectLst/>
                <a:latin typeface="Söhne"/>
              </a:rPr>
              <a:t>không</a:t>
            </a:r>
            <a:r>
              <a:rPr lang="en-US" b="0" i="0" dirty="0">
                <a:effectLst/>
                <a:latin typeface="Söhne"/>
              </a:rPr>
              <a:t> lo </a:t>
            </a:r>
            <a:r>
              <a:rPr lang="en-US" b="0" i="0" dirty="0" err="1">
                <a:effectLst/>
                <a:latin typeface="Söhne"/>
              </a:rPr>
              <a:t>ngại</a:t>
            </a:r>
            <a:r>
              <a:rPr lang="en-US" b="0" i="0" dirty="0">
                <a:effectLst/>
                <a:latin typeface="Söhne"/>
              </a:rPr>
              <a:t> </a:t>
            </a:r>
            <a:r>
              <a:rPr lang="en-US" b="0" i="0" dirty="0" err="1">
                <a:effectLst/>
                <a:latin typeface="Söhne"/>
              </a:rPr>
              <a:t>về</a:t>
            </a:r>
            <a:r>
              <a:rPr lang="en-US" b="0" i="0" dirty="0">
                <a:effectLst/>
                <a:latin typeface="Söhne"/>
              </a:rPr>
              <a:t> </a:t>
            </a:r>
            <a:r>
              <a:rPr lang="en-US" b="0" i="0" dirty="0" err="1">
                <a:effectLst/>
                <a:latin typeface="Söhne"/>
              </a:rPr>
              <a:t>tác</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của</a:t>
            </a:r>
            <a:r>
              <a:rPr lang="en-US" b="0" i="0" dirty="0">
                <a:effectLst/>
                <a:latin typeface="Söhne"/>
              </a:rPr>
              <a:t> </a:t>
            </a:r>
            <a:r>
              <a:rPr lang="en-US" b="0" i="0" dirty="0" err="1">
                <a:effectLst/>
                <a:latin typeface="Söhne"/>
              </a:rPr>
              <a:t>bức</a:t>
            </a:r>
            <a:r>
              <a:rPr lang="en-US" b="0" i="0" dirty="0">
                <a:effectLst/>
                <a:latin typeface="Söhne"/>
              </a:rPr>
              <a:t> </a:t>
            </a:r>
            <a:r>
              <a:rPr lang="en-US" b="0" i="0" dirty="0" err="1">
                <a:effectLst/>
                <a:latin typeface="Söhne"/>
              </a:rPr>
              <a:t>xạ</a:t>
            </a:r>
            <a:r>
              <a:rPr lang="en-US" b="0" i="0" dirty="0">
                <a:effectLst/>
                <a:latin typeface="Söhne"/>
              </a:rPr>
              <a:t>.</a:t>
            </a:r>
          </a:p>
          <a:p>
            <a:pPr lvl="1"/>
            <a:r>
              <a:rPr lang="en-US" b="0" i="0" dirty="0" err="1">
                <a:effectLst/>
                <a:latin typeface="Söhne"/>
              </a:rPr>
              <a:t>Tiếp</a:t>
            </a:r>
            <a:r>
              <a:rPr lang="en-US" b="0" i="0" dirty="0">
                <a:effectLst/>
                <a:latin typeface="Söhne"/>
              </a:rPr>
              <a:t> </a:t>
            </a:r>
            <a:r>
              <a:rPr lang="en-US" b="0" i="0" dirty="0" err="1">
                <a:effectLst/>
                <a:latin typeface="Söhne"/>
              </a:rPr>
              <a:t>theo</a:t>
            </a:r>
            <a:r>
              <a:rPr lang="en-US" b="0" i="0" dirty="0">
                <a:effectLst/>
                <a:latin typeface="Söhne"/>
              </a:rPr>
              <a:t>, </a:t>
            </a:r>
            <a:r>
              <a:rPr lang="en-US" b="0" i="0" dirty="0" err="1">
                <a:effectLst/>
                <a:latin typeface="Söhne"/>
              </a:rPr>
              <a:t>sau</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viên</a:t>
            </a:r>
            <a:r>
              <a:rPr lang="en-US" b="0" i="0" dirty="0">
                <a:effectLst/>
                <a:latin typeface="Söhne"/>
              </a:rPr>
              <a:t> </a:t>
            </a:r>
            <a:r>
              <a:rPr lang="en-US" b="0" i="0" dirty="0" err="1">
                <a:effectLst/>
                <a:latin typeface="Söhne"/>
              </a:rPr>
              <a:t>cần</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rõ</a:t>
            </a:r>
            <a:r>
              <a:rPr lang="en-US" b="0" i="0" dirty="0">
                <a:effectLst/>
                <a:latin typeface="Söhne"/>
              </a:rPr>
              <a:t> </a:t>
            </a:r>
            <a:r>
              <a:rPr lang="en-US" b="0" i="0" dirty="0" err="1">
                <a:effectLst/>
                <a:latin typeface="Söhne"/>
              </a:rPr>
              <a:t>ràng</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ranh</a:t>
            </a:r>
            <a:r>
              <a:rPr lang="en-US" b="0" i="0" dirty="0">
                <a:effectLst/>
                <a:latin typeface="Söhne"/>
              </a:rPr>
              <a:t> </a:t>
            </a:r>
            <a:r>
              <a:rPr lang="en-US" b="0" i="0" dirty="0" err="1">
                <a:effectLst/>
                <a:latin typeface="Söhne"/>
              </a:rPr>
              <a:t>giới</a:t>
            </a:r>
            <a:r>
              <a:rPr lang="en-US" b="0" i="0" dirty="0">
                <a:effectLst/>
                <a:latin typeface="Söhne"/>
              </a:rPr>
              <a:t> </a:t>
            </a:r>
            <a:r>
              <a:rPr lang="en-US" b="0" i="0" dirty="0" err="1">
                <a:effectLst/>
                <a:latin typeface="Söhne"/>
              </a:rPr>
              <a:t>của</a:t>
            </a:r>
            <a:r>
              <a:rPr lang="en-US" b="0" i="0" dirty="0">
                <a:effectLst/>
                <a:latin typeface="Söhne"/>
              </a:rPr>
              <a:t> </a:t>
            </a:r>
            <a:r>
              <a:rPr lang="en-US" b="0" i="0" dirty="0" err="1">
                <a:effectLst/>
                <a:latin typeface="Söhne"/>
              </a:rPr>
              <a:t>vùng</a:t>
            </a:r>
            <a:r>
              <a:rPr lang="en-US" b="0" i="0" dirty="0">
                <a:effectLst/>
                <a:latin typeface="Söhne"/>
              </a:rPr>
              <a:t> </a:t>
            </a:r>
            <a:r>
              <a:rPr lang="en-US" b="0" i="0" dirty="0" err="1">
                <a:effectLst/>
                <a:latin typeface="Söhne"/>
              </a:rPr>
              <a:t>này</a:t>
            </a:r>
            <a:r>
              <a:rPr lang="en-US" b="0" i="0" dirty="0">
                <a:effectLst/>
                <a:latin typeface="Söhne"/>
              </a:rPr>
              <a:t>. </a:t>
            </a:r>
            <a:r>
              <a:rPr lang="en-US" b="0" i="0" dirty="0" err="1">
                <a:effectLst/>
                <a:latin typeface="Söhne"/>
              </a:rPr>
              <a:t>Điều</a:t>
            </a:r>
            <a:r>
              <a:rPr lang="en-US" b="0" i="0" dirty="0">
                <a:effectLst/>
                <a:latin typeface="Söhne"/>
              </a:rPr>
              <a:t> </a:t>
            </a:r>
            <a:r>
              <a:rPr lang="en-US" b="0" i="0" dirty="0" err="1">
                <a:effectLst/>
                <a:latin typeface="Söhne"/>
              </a:rPr>
              <a:t>này</a:t>
            </a:r>
            <a:r>
              <a:rPr lang="en-US" b="0" i="0" dirty="0">
                <a:effectLst/>
                <a:latin typeface="Söhne"/>
              </a:rPr>
              <a:t> </a:t>
            </a:r>
            <a:r>
              <a:rPr lang="en-US" b="0" i="0" dirty="0" err="1">
                <a:effectLst/>
                <a:latin typeface="Söhne"/>
              </a:rPr>
              <a:t>có</a:t>
            </a:r>
            <a:r>
              <a:rPr lang="en-US" b="0" i="0" dirty="0">
                <a:effectLst/>
                <a:latin typeface="Söhne"/>
              </a:rPr>
              <a:t> </a:t>
            </a:r>
            <a:r>
              <a:rPr lang="en-US" b="0" i="0" dirty="0" err="1">
                <a:effectLst/>
                <a:latin typeface="Söhne"/>
              </a:rPr>
              <a:t>thể</a:t>
            </a:r>
            <a:r>
              <a:rPr lang="en-US" b="0" i="0" dirty="0">
                <a:effectLst/>
                <a:latin typeface="Söhne"/>
              </a:rPr>
              <a:t> bao </a:t>
            </a:r>
            <a:r>
              <a:rPr lang="en-US" b="0" i="0" dirty="0" err="1">
                <a:effectLst/>
                <a:latin typeface="Söhne"/>
              </a:rPr>
              <a:t>gồm</a:t>
            </a:r>
            <a:r>
              <a:rPr lang="en-US" b="0" i="0" dirty="0">
                <a:effectLst/>
                <a:latin typeface="Söhne"/>
              </a:rPr>
              <a:t> </a:t>
            </a:r>
            <a:r>
              <a:rPr lang="en-US" b="0" i="0" dirty="0" err="1">
                <a:effectLst/>
                <a:latin typeface="Söhne"/>
              </a:rPr>
              <a:t>dán</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nhãn</a:t>
            </a:r>
            <a:r>
              <a:rPr lang="en-US" b="0" i="0" dirty="0">
                <a:effectLst/>
                <a:latin typeface="Söhne"/>
              </a:rPr>
              <a:t> </a:t>
            </a:r>
            <a:r>
              <a:rPr lang="en-US" b="0" i="0" dirty="0" err="1">
                <a:effectLst/>
                <a:latin typeface="Söhne"/>
              </a:rPr>
              <a:t>hoặc</a:t>
            </a:r>
            <a:r>
              <a:rPr lang="en-US" b="0" i="0" dirty="0">
                <a:effectLst/>
                <a:latin typeface="Söhne"/>
              </a:rPr>
              <a:t> </a:t>
            </a:r>
            <a:r>
              <a:rPr lang="en-US" b="0" i="0" dirty="0" err="1">
                <a:effectLst/>
                <a:latin typeface="Söhne"/>
              </a:rPr>
              <a:t>băng</a:t>
            </a:r>
            <a:r>
              <a:rPr lang="en-US" b="0" i="0" dirty="0">
                <a:effectLst/>
                <a:latin typeface="Söhne"/>
              </a:rPr>
              <a:t> </a:t>
            </a:r>
            <a:r>
              <a:rPr lang="en-US" b="0" i="0" dirty="0" err="1">
                <a:effectLst/>
                <a:latin typeface="Söhne"/>
              </a:rPr>
              <a:t>dính</a:t>
            </a:r>
            <a:r>
              <a:rPr lang="en-US" b="0" i="0" dirty="0">
                <a:effectLst/>
                <a:latin typeface="Söhne"/>
              </a:rPr>
              <a:t> </a:t>
            </a:r>
            <a:r>
              <a:rPr lang="en-US" b="0" i="0" dirty="0" err="1">
                <a:effectLst/>
                <a:latin typeface="Söhne"/>
              </a:rPr>
              <a:t>trên</a:t>
            </a:r>
            <a:r>
              <a:rPr lang="en-US" b="0" i="0" dirty="0">
                <a:effectLst/>
                <a:latin typeface="Söhne"/>
              </a:rPr>
              <a:t> </a:t>
            </a:r>
            <a:r>
              <a:rPr lang="en-US" b="0" i="0" dirty="0" err="1">
                <a:effectLst/>
                <a:latin typeface="Söhne"/>
              </a:rPr>
              <a:t>sàn</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chỉ</a:t>
            </a:r>
            <a:r>
              <a:rPr lang="en-US" b="0" i="0" dirty="0">
                <a:effectLst/>
                <a:latin typeface="Söhne"/>
              </a:rPr>
              <a:t> </a:t>
            </a:r>
            <a:r>
              <a:rPr lang="en-US" b="0" i="0" dirty="0" err="1">
                <a:effectLst/>
                <a:latin typeface="Söhne"/>
              </a:rPr>
              <a:t>ra</a:t>
            </a:r>
            <a:r>
              <a:rPr lang="en-US" b="0" i="0" dirty="0">
                <a:effectLst/>
                <a:latin typeface="Söhne"/>
              </a:rPr>
              <a:t> </a:t>
            </a:r>
            <a:r>
              <a:rPr lang="en-US" b="0" i="0" dirty="0" err="1">
                <a:effectLst/>
                <a:latin typeface="Söhne"/>
              </a:rPr>
              <a:t>khu</a:t>
            </a:r>
            <a:r>
              <a:rPr lang="en-US" b="0" i="0" dirty="0">
                <a:effectLst/>
                <a:latin typeface="Söhne"/>
              </a:rPr>
              <a:t> </a:t>
            </a:r>
            <a:r>
              <a:rPr lang="en-US" b="0" i="0" dirty="0" err="1">
                <a:effectLst/>
                <a:latin typeface="Söhne"/>
              </a:rPr>
              <a:t>vực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khu</a:t>
            </a:r>
            <a:r>
              <a:rPr lang="en-US" b="0" i="0" dirty="0">
                <a:effectLst/>
                <a:latin typeface="Söhne"/>
              </a:rPr>
              <a:t> </a:t>
            </a:r>
            <a:r>
              <a:rPr lang="en-US" b="0" i="0" dirty="0" err="1">
                <a:effectLst/>
                <a:latin typeface="Söhne"/>
              </a:rPr>
              <a:t>vực</a:t>
            </a:r>
            <a:r>
              <a:rPr lang="en-US" b="0" i="0" dirty="0">
                <a:effectLst/>
                <a:latin typeface="Söhne"/>
              </a:rPr>
              <a:t> </a:t>
            </a:r>
            <a:r>
              <a:rPr lang="en-US" b="0" i="0" dirty="0" err="1">
                <a:effectLst/>
                <a:latin typeface="Söhne"/>
              </a:rPr>
              <a:t>cấm</a:t>
            </a:r>
            <a:r>
              <a:rPr lang="en-US" b="0" i="0" dirty="0">
                <a:effectLst/>
                <a:latin typeface="Söhne"/>
              </a:rPr>
              <a:t> </a:t>
            </a:r>
            <a:r>
              <a:rPr lang="en-US" b="0" i="0" dirty="0" err="1">
                <a:effectLst/>
                <a:latin typeface="Söhne"/>
              </a:rPr>
              <a:t>tiếp</a:t>
            </a:r>
            <a:r>
              <a:rPr lang="en-US" b="0" i="0" dirty="0">
                <a:effectLst/>
                <a:latin typeface="Söhne"/>
              </a:rPr>
              <a:t> </a:t>
            </a:r>
            <a:r>
              <a:rPr lang="en-US" b="0" i="0" dirty="0" err="1">
                <a:effectLst/>
                <a:latin typeface="Söhne"/>
              </a:rPr>
              <a:t>cận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đang</a:t>
            </a:r>
            <a:r>
              <a:rPr lang="en-US" b="0" i="0" dirty="0">
                <a:effectLst/>
                <a:latin typeface="Söhne"/>
              </a:rPr>
              <a:t> </a:t>
            </a:r>
            <a:r>
              <a:rPr lang="en-US" b="0" i="0" dirty="0" err="1">
                <a:effectLst/>
                <a:latin typeface="Söhne"/>
              </a:rPr>
              <a:t>hoạt</a:t>
            </a:r>
            <a:r>
              <a:rPr lang="en-US" b="0" i="0" dirty="0">
                <a:effectLst/>
                <a:latin typeface="Söhne"/>
              </a:rPr>
              <a:t> </a:t>
            </a:r>
            <a:r>
              <a:rPr lang="en-US" b="0" i="0" dirty="0" err="1">
                <a:effectLst/>
                <a:latin typeface="Söhne"/>
              </a:rPr>
              <a:t>động</a:t>
            </a:r>
            <a:r>
              <a:rPr lang="en-US" b="0" i="0" dirty="0">
                <a:effectLst/>
                <a:latin typeface="Söhne"/>
              </a:rPr>
              <a:t>.</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40ADFA2-26D5-D409-FD9C-279AC305F2FC}"/>
              </a:ext>
            </a:extLst>
          </p:cNvPr>
          <p:cNvPicPr>
            <a:picLocks noChangeAspect="1"/>
          </p:cNvPicPr>
          <p:nvPr/>
        </p:nvPicPr>
        <p:blipFill>
          <a:blip r:embed="rId4"/>
          <a:stretch>
            <a:fillRect/>
          </a:stretch>
        </p:blipFill>
        <p:spPr>
          <a:xfrm>
            <a:off x="-818356" y="3356992"/>
            <a:ext cx="5184576" cy="5184576"/>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X-</a:t>
            </a:r>
            <a:r>
              <a:rPr lang="en-US" sz="3200" dirty="0" err="1">
                <a:solidFill>
                  <a:schemeClr val="accent4"/>
                </a:solidFill>
                <a:latin typeface="UTM Aptima" panose="02040603050506020204" pitchFamily="18" charset="0"/>
              </a:rPr>
              <a:t>quang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chụp X-quang</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chụp</a:t>
            </a:r>
            <a:r>
              <a:rPr lang="en-US" b="0" i="0" dirty="0">
                <a:effectLst/>
                <a:latin typeface="Söhne"/>
              </a:rPr>
              <a:t> X-</a:t>
            </a:r>
            <a:r>
              <a:rPr lang="en-US" b="0" i="0" dirty="0" err="1">
                <a:effectLst/>
                <a:latin typeface="Söhne"/>
              </a:rPr>
              <a:t>quang</a:t>
            </a:r>
            <a:endParaRPr lang="en-US" b="0" i="0" dirty="0">
              <a:effectLst/>
              <a:latin typeface="Söhne"/>
            </a:endParaRPr>
          </a:p>
          <a:p>
            <a:pPr lvl="1"/>
            <a:r>
              <a:rPr lang="vi-VN" b="0" i="0" dirty="0">
                <a:effectLst/>
                <a:latin typeface="Söhne"/>
              </a:rPr>
              <a:t>Đầu tiên, nhân viên cần đeo áo chống tia X để che phủ toàn bộ cơ thể. Áo chống tia X là một lớp vải chuyên dụng có khả năng chặn tia X và giảm thiểu lượng bức xạ tiếp xúc với da.</a:t>
            </a:r>
          </a:p>
          <a:p>
            <a:pPr lvl="1"/>
            <a:r>
              <a:rPr lang="vi-VN" b="0" i="0" dirty="0">
                <a:effectLst/>
                <a:latin typeface="Söhne"/>
              </a:rPr>
              <a:t>Ngoài ra, việc đeo kính bảo hộ là rất quan trọng để bảo vệ mắt khỏi tác động của tia X. Kính bảo hộ chống tia X có thể ngăn cản ánh sáng bức xạ xâm nhập vào mắt và giảm thiểu nguy cơ tổn thương mắt do tiếp xúc với tia X.</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55E8028-7968-07FF-F9B7-EBC6AB3CF4B9}"/>
              </a:ext>
            </a:extLst>
          </p:cNvPr>
          <p:cNvPicPr>
            <a:picLocks noChangeAspect="1"/>
          </p:cNvPicPr>
          <p:nvPr/>
        </p:nvPicPr>
        <p:blipFill>
          <a:blip r:embed="rId4"/>
          <a:stretch>
            <a:fillRect/>
          </a:stretch>
        </p:blipFill>
        <p:spPr>
          <a:xfrm>
            <a:off x="-818356" y="3356992"/>
            <a:ext cx="5184576" cy="5184576"/>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X-</a:t>
            </a:r>
            <a:r>
              <a:rPr lang="en-US" sz="3200" dirty="0" err="1">
                <a:solidFill>
                  <a:schemeClr val="accent4"/>
                </a:solidFill>
                <a:latin typeface="UTM Aptima" panose="02040603050506020204" pitchFamily="18" charset="0"/>
              </a:rPr>
              <a:t>quang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chụp X-quang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chụp X-quang</a:t>
            </a:r>
            <a:endParaRPr lang="en-US" b="0" i="0" dirty="0">
              <a:effectLst/>
              <a:latin typeface="Söhne"/>
            </a:endParaRPr>
          </a:p>
          <a:p>
            <a:pPr lvl="1"/>
            <a:r>
              <a:rPr lang="vi-VN" b="0" i="0" dirty="0">
                <a:effectLst/>
                <a:latin typeface="Söhne"/>
              </a:rPr>
              <a:t>Đầu tiên, nhân viên vận hành cần dừng ngay hoạt động của máy và ngắt nguồn điện nếu có thể để ngăn tia X phát ra không kiểm soát được.</a:t>
            </a:r>
          </a:p>
          <a:p>
            <a:pPr lvl="1"/>
            <a:r>
              <a:rPr lang="vi-VN" b="0" i="0" dirty="0">
                <a:effectLst/>
                <a:latin typeface="Söhne"/>
              </a:rPr>
              <a:t>Tiếp theo, nhân viên cần đánh giá tình hình sự cố và xác định nguyên nhân gây ra. Nếu có nguy cơ cho sức khỏe của bệnh nhân hoặc nhân viên, cần thông báo ngay cho các cơ quan y tế hoặc chuyên gia chẩn đoán hình ảnh để được hỗ trợ.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5592BCB-0A69-A4D1-D7C4-0597A65E3995}"/>
              </a:ext>
            </a:extLst>
          </p:cNvPr>
          <p:cNvPicPr>
            <a:picLocks noChangeAspect="1"/>
          </p:cNvPicPr>
          <p:nvPr/>
        </p:nvPicPr>
        <p:blipFill>
          <a:blip r:embed="rId4"/>
          <a:stretch>
            <a:fillRect/>
          </a:stretch>
        </p:blipFill>
        <p:spPr>
          <a:xfrm>
            <a:off x="-818356" y="3356992"/>
            <a:ext cx="5184576" cy="5184576"/>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chụp</a:t>
            </a:r>
            <a:r>
              <a:rPr lang="en-US" sz="3200" dirty="0">
                <a:solidFill>
                  <a:schemeClr val="accent4"/>
                </a:solidFill>
                <a:latin typeface="UTM Aptima" panose="02040603050506020204" pitchFamily="18" charset="0"/>
              </a:rPr>
              <a:t> X-</a:t>
            </a:r>
            <a:r>
              <a:rPr lang="en-US" sz="3200" dirty="0" err="1">
                <a:solidFill>
                  <a:schemeClr val="accent4"/>
                </a:solidFill>
                <a:latin typeface="UTM Aptima" panose="02040603050506020204" pitchFamily="18" charset="0"/>
              </a:rPr>
              <a:t>quang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chụp X-quang</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chụp</a:t>
            </a:r>
            <a:r>
              <a:rPr lang="en-US" b="0" i="0" dirty="0">
                <a:effectLst/>
                <a:latin typeface="Söhne"/>
              </a:rPr>
              <a:t> X-</a:t>
            </a:r>
            <a:r>
              <a:rPr lang="en-US" b="0" i="0" dirty="0" err="1">
                <a:effectLst/>
                <a:latin typeface="Söhne"/>
              </a:rPr>
              <a:t>quang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BBE8E20-5DEA-91FA-8E3A-904F35E8D6B8}"/>
              </a:ext>
            </a:extLst>
          </p:cNvPr>
          <p:cNvPicPr>
            <a:picLocks noChangeAspect="1"/>
          </p:cNvPicPr>
          <p:nvPr/>
        </p:nvPicPr>
        <p:blipFill>
          <a:blip r:embed="rId4"/>
          <a:stretch>
            <a:fillRect/>
          </a:stretch>
        </p:blipFill>
        <p:spPr>
          <a:xfrm>
            <a:off x="-818356" y="3356992"/>
            <a:ext cx="5184576" cy="5184576"/>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chụp X-quang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chụp X-quang</a:t>
            </a:r>
            <a:endParaRPr lang="en-US" sz="2400" b="1" i="0" dirty="0">
              <a:effectLst/>
              <a:latin typeface="Söhne"/>
            </a:endParaRPr>
          </a:p>
          <a:p>
            <a:r>
              <a:rPr lang="vi-VN" b="0" i="0" dirty="0">
                <a:effectLst/>
                <a:latin typeface="Söhne"/>
              </a:rPr>
              <a:t>Điều kiện thời tiết có ảnh hưởng đáng kể đến việc vận hành máy chụp X-quang. Đặc biệt là độ ẩm và nhiệt độ. Độ ẩm cao có thể gây ẩm ướt hoặc hình thành đọng sương trong máy, ảnh hưởng đến các linh kiện điện tử và cảm biến hình ảnh. </a:t>
            </a:r>
            <a:endParaRPr lang="en-US" b="0" i="0" dirty="0">
              <a:effectLst/>
              <a:latin typeface="Söhne"/>
            </a:endParaRPr>
          </a:p>
          <a:p>
            <a:r>
              <a:rPr lang="vi-VN" b="0" i="0" dirty="0">
                <a:effectLst/>
                <a:latin typeface="Söhne"/>
              </a:rPr>
              <a:t>Điều này có thể làm giảm độ chính xác của máy. Ngoài ra, nhiệt độ cao có thể làm tăng nhiệt độ của máy, ảnh hưởng đến hiệu suất và độ ổn định của các linh kiện bên trong.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290B99C-790F-7E29-2C5C-68E184BBAD34}"/>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chụp X-quang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chụp X-quang</a:t>
            </a:r>
            <a:endParaRPr lang="en-US" sz="2400" b="1" i="0" dirty="0">
              <a:effectLst/>
              <a:latin typeface="Söhne"/>
            </a:endParaRPr>
          </a:p>
          <a:p>
            <a:r>
              <a:rPr lang="vi-VN" b="0" i="0" dirty="0">
                <a:effectLst/>
                <a:latin typeface="Söhne"/>
              </a:rPr>
              <a:t>Nhiệt độ quá cao hoặc quá thấp có thể ảnh hưởng đến hiệu suất của các bộ phận điện tử trong máy, dẫn đến hỏng hóc hoặc sai sót.</a:t>
            </a:r>
          </a:p>
          <a:p>
            <a:r>
              <a:rPr lang="vi-VN" b="0" i="0" dirty="0">
                <a:effectLst/>
                <a:latin typeface="Söhne"/>
              </a:rPr>
              <a:t>Độ ẩm cao có thể gây ra sự ăn mòn các bộ phận kim loại và làm hỏng các linh kiện điện tử.</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23A2B55-6291-06DF-8001-10D455FCB24F}"/>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chụp X-quang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chụp X-quang ảnh hưởng như thế nào đến việc vận hành máy chụp X-quang</a:t>
            </a:r>
            <a:endParaRPr lang="en-US" sz="2400" b="1" i="0" dirty="0">
              <a:effectLst/>
              <a:latin typeface="Söhne"/>
            </a:endParaRPr>
          </a:p>
          <a:p>
            <a:r>
              <a:rPr lang="vi-VN" b="0" i="0" dirty="0">
                <a:effectLst/>
                <a:latin typeface="Söhne"/>
              </a:rPr>
              <a:t>Hình ảnh chất lượng cao: Máy chụp X-quang có tình trạng kỹ thuật tốt sẽ tạo ra hình ảnh rõ nét, chi tiết, giúp bác sĩ chẩn đoán chính xác bệnh lý.</a:t>
            </a:r>
          </a:p>
          <a:p>
            <a:r>
              <a:rPr lang="vi-VN" b="0" i="0" dirty="0">
                <a:effectLst/>
                <a:latin typeface="Söhne"/>
              </a:rPr>
              <a:t>Giảm thiểu liều tia X: Máy hoạt động hiệu quả sẽ giảm thiểu lượng tia X cần thiết cho mỗi lần chụp, giúp bảo vệ sức khỏe cho bệnh nhân và nhân viên y tế.</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FE915E6-A0C6-50F7-94E2-9CA9D4FD739C}"/>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chụp X-quang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chụp X-quang</a:t>
            </a:r>
            <a:endParaRPr lang="en-US" sz="2400" b="1" i="0" dirty="0">
              <a:effectLst/>
              <a:latin typeface="Söhne"/>
            </a:endParaRPr>
          </a:p>
          <a:p>
            <a:r>
              <a:rPr lang="vi-VN" b="0" i="0" dirty="0">
                <a:effectLst/>
                <a:latin typeface="Söhne"/>
              </a:rPr>
              <a:t>Tiếp xúc với bức xạ: Tia X là dạng bức xạ ion hóa có thể gây hại cho sức khỏe con người nếu tiếp xúc quá mức. Người vận hành máy cần có kiến thức về các nguy cơ tiềm ẩn của bức xạ và cách thức bảo vệ bản thân, bệnh nhân và những người xung quanh.</a:t>
            </a:r>
          </a:p>
          <a:p>
            <a:r>
              <a:rPr lang="vi-VN" b="0" i="0" dirty="0">
                <a:effectLst/>
                <a:latin typeface="Söhne"/>
              </a:rPr>
              <a:t>Sai sót trong chẩn đoán: Việc chụp X-quang không đúng kỹ thuật có thể dẫn đến hình ảnh không rõ ràng, gây khó khăn cho việc chẩn đoán bệnh. Người vận hành cần có kỹ năng sử dụng máy móc và điều chỉnh các thông số phù hợp với từng trường hợp cụ thể.</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9DA80ED-0317-FA74-45D1-AD9285BE3984}"/>
              </a:ext>
            </a:extLst>
          </p:cNvPr>
          <p:cNvPicPr>
            <a:picLocks noChangeAspect="1"/>
          </p:cNvPicPr>
          <p:nvPr/>
        </p:nvPicPr>
        <p:blipFill>
          <a:blip r:embed="rId3"/>
          <a:stretch>
            <a:fillRect/>
          </a:stretch>
        </p:blipFill>
        <p:spPr>
          <a:xfrm>
            <a:off x="-962371" y="3654401"/>
            <a:ext cx="4608512" cy="4608512"/>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88585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chụp</a:t>
            </a:r>
            <a:r>
              <a:rPr lang="en-US" sz="3200" b="1" dirty="0">
                <a:solidFill>
                  <a:schemeClr val="bg1"/>
                </a:solidFill>
                <a:latin typeface="UTM Aptima" panose="02040603050506020204" pitchFamily="18" charset="0"/>
              </a:rPr>
              <a:t> X-</a:t>
            </a:r>
            <a:r>
              <a:rPr lang="en-US" sz="3200" b="1" dirty="0" err="1">
                <a:solidFill>
                  <a:schemeClr val="bg1"/>
                </a:solidFill>
                <a:latin typeface="UTM Aptima" panose="02040603050506020204" pitchFamily="18" charset="0"/>
              </a:rPr>
              <a:t>quang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chụp X-quang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Máy chụp X-quang là thiết bị y tế sử dụng bức xạ ion hóa để tạo ra hình ảnh bên trong cơ thể con người.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Bức xạ ion hóa tuy mang lại lợi ích chẩn đoán bệnh lý, nhưng cũng tiềm ẩn nguy cơ ảnh hưởng sức khỏe cho người vận hành nếu không được bảo vệ đúng cách.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66B078C-8EB9-4D1B-51A8-E182686304EB}"/>
              </a:ext>
            </a:extLst>
          </p:cNvPr>
          <p:cNvPicPr>
            <a:picLocks noChangeAspect="1"/>
          </p:cNvPicPr>
          <p:nvPr/>
        </p:nvPicPr>
        <p:blipFill>
          <a:blip r:embed="rId3"/>
          <a:stretch>
            <a:fillRect/>
          </a:stretch>
        </p:blipFill>
        <p:spPr>
          <a:xfrm>
            <a:off x="6229051" y="908720"/>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chụp</a:t>
            </a:r>
            <a:r>
              <a:rPr lang="en-US" sz="3200" b="1" dirty="0">
                <a:solidFill>
                  <a:schemeClr val="bg1"/>
                </a:solidFill>
                <a:latin typeface="UTM Aptima" panose="02040603050506020204" pitchFamily="18" charset="0"/>
              </a:rPr>
              <a:t> X-</a:t>
            </a:r>
            <a:r>
              <a:rPr lang="en-US" sz="3200" b="1" dirty="0" err="1">
                <a:solidFill>
                  <a:schemeClr val="bg1"/>
                </a:solidFill>
                <a:latin typeface="UTM Aptima" panose="02040603050506020204" pitchFamily="18" charset="0"/>
              </a:rPr>
              <a:t>quang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chụp</a:t>
            </a:r>
            <a:r>
              <a:rPr lang="en-US" b="1" i="0" dirty="0">
                <a:effectLst/>
                <a:latin typeface="Open Sans" panose="020B0606030504020204" pitchFamily="34" charset="0"/>
              </a:rPr>
              <a:t> X-</a:t>
            </a:r>
            <a:r>
              <a:rPr lang="en-US" b="1" i="0" dirty="0" err="1">
                <a:effectLst/>
                <a:latin typeface="Open Sans" panose="020B0606030504020204" pitchFamily="34" charset="0"/>
              </a:rPr>
              <a:t>quang</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8500733-98D2-478A-418D-A26D61820049}"/>
              </a:ext>
            </a:extLst>
          </p:cNvPr>
          <p:cNvPicPr>
            <a:picLocks noChangeAspect="1"/>
          </p:cNvPicPr>
          <p:nvPr/>
        </p:nvPicPr>
        <p:blipFill>
          <a:blip r:embed="rId3"/>
          <a:stretch>
            <a:fillRect/>
          </a:stretch>
        </p:blipFill>
        <p:spPr>
          <a:xfrm>
            <a:off x="6229051" y="908720"/>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chụp</a:t>
            </a:r>
            <a:r>
              <a:rPr lang="en-US" sz="3200" dirty="0">
                <a:latin typeface="UTM Aptima" panose="02040603050506020204" pitchFamily="18" charset="0"/>
              </a:rPr>
              <a:t> X-</a:t>
            </a:r>
            <a:r>
              <a:rPr lang="en-US" sz="3200" dirty="0" err="1">
                <a:latin typeface="UTM Aptima" panose="02040603050506020204" pitchFamily="18" charset="0"/>
              </a:rPr>
              <a:t>quang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chụp</a:t>
            </a:r>
            <a:r>
              <a:rPr lang="en-US" sz="2000" b="1" i="0" dirty="0">
                <a:effectLst/>
                <a:latin typeface="Open Sans" panose="020B0606030504020204" pitchFamily="34" charset="0"/>
              </a:rPr>
              <a:t> X-</a:t>
            </a:r>
            <a:r>
              <a:rPr lang="en-US" sz="2000" b="1" i="0" dirty="0" err="1">
                <a:effectLst/>
                <a:latin typeface="Open Sans" panose="020B0606030504020204" pitchFamily="34" charset="0"/>
              </a:rPr>
              <a:t>quang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Máy chụp X-quang sử dụng bức xạ ion hóa, việc tiếp xúc với bức xạ này trong thời gian dài và không được bảo vệ có thể dẫn đến nhiều nguy cơ sức khỏe nghiêm trọng như ung thư, sảy thai, tổn thương mắt, và suy giảm hệ miễn dịch.</a:t>
            </a:r>
          </a:p>
          <a:p>
            <a:pPr algn="l">
              <a:lnSpc>
                <a:spcPct val="120000"/>
              </a:lnSpc>
            </a:pPr>
            <a:r>
              <a:rPr lang="vi-VN" b="0" i="0" dirty="0">
                <a:effectLst/>
                <a:latin typeface="Open Sans" panose="020B0606030504020204" pitchFamily="34" charset="0"/>
              </a:rPr>
              <a:t>Duy trì an toàn lao động giúp giảm thiểu tối đa sự tiếp xúc với bức xạ, bảo vệ sức khỏe cho người vận hành, bệnh nhân và người có mặt trong khu vực chụp X-quang.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E9085E1-B979-68F7-E3C8-DE6147257A4A}"/>
              </a:ext>
            </a:extLst>
          </p:cNvPr>
          <p:cNvPicPr>
            <a:picLocks noChangeAspect="1"/>
          </p:cNvPicPr>
          <p:nvPr/>
        </p:nvPicPr>
        <p:blipFill>
          <a:blip r:embed="rId3"/>
          <a:stretch>
            <a:fillRect/>
          </a:stretch>
        </p:blipFill>
        <p:spPr>
          <a:xfrm>
            <a:off x="-746348" y="3356992"/>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chụp</a:t>
            </a:r>
            <a:r>
              <a:rPr lang="en-US" sz="3200" dirty="0">
                <a:latin typeface="UTM Aptima" panose="02040603050506020204" pitchFamily="18" charset="0"/>
              </a:rPr>
              <a:t> X-</a:t>
            </a:r>
            <a:r>
              <a:rPr lang="en-US" sz="3200" dirty="0" err="1">
                <a:latin typeface="UTM Aptima" panose="02040603050506020204" pitchFamily="18" charset="0"/>
              </a:rPr>
              <a:t>quang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chụp X-quang</a:t>
            </a:r>
          </a:p>
          <a:p>
            <a:pPr algn="l">
              <a:lnSpc>
                <a:spcPct val="120000"/>
              </a:lnSpc>
            </a:pPr>
            <a:r>
              <a:rPr lang="vi-VN" b="0" i="0" dirty="0">
                <a:effectLst/>
                <a:latin typeface="Open Sans" panose="020B0606030504020204" pitchFamily="34" charset="0"/>
              </a:rPr>
              <a:t>Đầu tiên, cần đảm bảo rằng tất cả nhân viên thực hiện hoặc tiếp xúc với máy đã được đào tạo về an toàn và các quy trình vận hành của máy. </a:t>
            </a:r>
          </a:p>
          <a:p>
            <a:pPr algn="l">
              <a:lnSpc>
                <a:spcPct val="120000"/>
              </a:lnSpc>
            </a:pPr>
            <a:r>
              <a:rPr lang="vi-VN" b="0" i="0" dirty="0">
                <a:effectLst/>
                <a:latin typeface="Open Sans" panose="020B0606030504020204" pitchFamily="34" charset="0"/>
              </a:rPr>
              <a:t>Thứ hai, cần đeo đủ trang bị bảo hộ khi làm việc với máy chụp X-quang, bao gồm khẩu trang, tạp dề chống tia X, kính bảo hộ và găng tay chuyên dụng. Việc này giúp giảm thiểu nguy cơ tiếp xúc trực tiếp với tia X và bảo vệ sức khỏe của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1CE0670-D0E4-41E3-CAAA-A8E2965CA3D7}"/>
              </a:ext>
            </a:extLst>
          </p:cNvPr>
          <p:cNvPicPr>
            <a:picLocks noChangeAspect="1"/>
          </p:cNvPicPr>
          <p:nvPr/>
        </p:nvPicPr>
        <p:blipFill>
          <a:blip r:embed="rId3"/>
          <a:stretch>
            <a:fillRect/>
          </a:stretch>
        </p:blipFill>
        <p:spPr>
          <a:xfrm>
            <a:off x="-746348" y="3356992"/>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178</TotalTime>
  <Words>3569</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CHỤP X-QUANG</vt:lpstr>
      <vt:lpstr>Một số vụ tai nạn lao động khi vận hành máy chụp X-quang</vt:lpstr>
      <vt:lpstr>Tóm tắt bài học</vt:lpstr>
      <vt:lpstr>Giới thiệu</vt:lpstr>
      <vt:lpstr>Giới thiệu</vt:lpstr>
      <vt:lpstr>Thành Phần Và Chức Năng Của máy chụp X-quang</vt:lpstr>
      <vt:lpstr>Thành Phần Và Chức Năng Của máy chụp X-quang</vt:lpstr>
      <vt:lpstr>Thành Phần Và Chức Năng Của máy chụp X-quang</vt:lpstr>
      <vt:lpstr>Thành Phần Và Chức Năng Của máy chụp X-quang</vt:lpstr>
      <vt:lpstr>Kiểm tra và bảo trì an toàn trước khi vận hành máy chụp X-quang</vt:lpstr>
      <vt:lpstr>Kiểm tra và bảo trì an toàn trước khi vận hành máy chụp X-quang</vt:lpstr>
      <vt:lpstr>Quy trình vận hành an toàn máy chụp X-quang</vt:lpstr>
      <vt:lpstr>Quy trình vận hành an toàn máy chụp X-quang</vt:lpstr>
      <vt:lpstr>Đánh giá rủi ro và quản lý mối nguy khi vận hành máy chụp X-quang</vt:lpstr>
      <vt:lpstr>Đánh giá rủi ro và quản lý mối nguy khi vận hành máy chụp X-quang</vt:lpstr>
      <vt:lpstr>Đánh giá rủi ro và quản lý mối nguy khi vận hành máy chụp X-quang</vt:lpstr>
      <vt:lpstr>Đánh giá rủi ro và quản lý mối nguy khi vận hành máy chụp X-quang</vt:lpstr>
      <vt:lpstr>Đánh giá rủi ro và quản lý mối nguy khi vận hành máy chụp X-quang</vt:lpstr>
      <vt:lpstr>Đánh giá rủi ro và quản lý mối nguy khi vận hành máy chụp X-quang</vt:lpstr>
      <vt:lpstr>Đánh giá rủi ro và quản lý mối nguy khi vận hành máy chụp X-quang</vt:lpstr>
      <vt:lpstr>Các yếu tố ảnh hưởng đến an toàn lao động khi vận hành máy chụp X-quang</vt:lpstr>
      <vt:lpstr>Các yếu tố ảnh hưởng đến an toàn lao động khi vận hành máy chụp X-quang</vt:lpstr>
      <vt:lpstr>Các yếu tố ảnh hưởng đến an toàn lao động khi vận hành máy chụp X-quang</vt:lpstr>
      <vt:lpstr>Các yếu tố ảnh hưởng đến an toàn lao động khi vận hành máy chụp X-quang</vt:lpstr>
      <vt:lpstr>Đào tạo an toàn lao động về kỹ năng vận hành máy chụp X-quang an toàn</vt:lpstr>
      <vt:lpstr>Đào tạo an toàn lao động về kỹ năng vận hành máy chụp X-quang an toàn</vt:lpstr>
      <vt:lpstr>Ý nghĩa của an toàn lao động trong việc vận hành máy chụp X-quang</vt:lpstr>
      <vt:lpstr>Ý nghĩa của an toàn lao động trong việc vận hành máy chụp X-quang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26</cp:revision>
  <dcterms:created xsi:type="dcterms:W3CDTF">2024-03-23T04:43:33Z</dcterms:created>
  <dcterms:modified xsi:type="dcterms:W3CDTF">2024-05-08T15:22:25Z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