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24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CƯA XÍCH</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22FE728-CF98-571C-9F6A-014DAA760DE3}"/>
              </a:ext>
            </a:extLst>
          </p:cNvPr>
          <p:cNvPicPr>
            <a:picLocks noChangeAspect="1"/>
          </p:cNvPicPr>
          <p:nvPr/>
        </p:nvPicPr>
        <p:blipFill>
          <a:blip r:embed="rId4"/>
          <a:stretch>
            <a:fillRect/>
          </a:stretch>
        </p:blipFill>
        <p:spPr>
          <a:xfrm>
            <a:off x="4006180" y="3356992"/>
            <a:ext cx="4176464" cy="41764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cưa xích</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máy cưa xích trong các môi trường làm việc như rừng, vườn cây hay công trường xây dựng, có những nguy cơ tai nạn đáng chú ý</a:t>
            </a:r>
            <a:r>
              <a:rPr lang="en-US" sz="2000" dirty="0">
                <a:ea typeface="+mn-lt"/>
                <a:cs typeface="+mn-lt"/>
              </a:rPr>
              <a:t>:</a:t>
            </a:r>
            <a:endParaRPr lang="en-US" dirty="0"/>
          </a:p>
          <a:p>
            <a:pPr marL="730885" lvl="1" indent="-304165"/>
            <a:r>
              <a:rPr lang="en-US" i="0" dirty="0" err="1">
                <a:solidFill>
                  <a:srgbClr val="0D0D0D"/>
                </a:solidFill>
                <a:effectLst/>
                <a:latin typeface="Söhne"/>
              </a:rPr>
              <a:t>Cắt</a:t>
            </a:r>
            <a:r>
              <a:rPr lang="en-US" i="0" dirty="0">
                <a:solidFill>
                  <a:srgbClr val="0D0D0D"/>
                </a:solidFill>
                <a:effectLst/>
                <a:latin typeface="Söhne"/>
              </a:rPr>
              <a:t> </a:t>
            </a:r>
            <a:r>
              <a:rPr lang="en-US" i="0" dirty="0" err="1">
                <a:solidFill>
                  <a:srgbClr val="0D0D0D"/>
                </a:solidFill>
                <a:effectLst/>
                <a:latin typeface="Söhne"/>
              </a:rPr>
              <a:t>vào</a:t>
            </a:r>
            <a:r>
              <a:rPr lang="en-US" i="0" dirty="0">
                <a:solidFill>
                  <a:srgbClr val="0D0D0D"/>
                </a:solidFill>
                <a:effectLst/>
                <a:latin typeface="Söhne"/>
              </a:rPr>
              <a:t> </a:t>
            </a:r>
            <a:r>
              <a:rPr lang="en-US" i="0" dirty="0" err="1">
                <a:solidFill>
                  <a:srgbClr val="0D0D0D"/>
                </a:solidFill>
                <a:effectLst/>
                <a:latin typeface="Söhne"/>
              </a:rPr>
              <a:t>chân</a:t>
            </a:r>
            <a:r>
              <a:rPr lang="en-US" i="0" dirty="0">
                <a:solidFill>
                  <a:srgbClr val="0D0D0D"/>
                </a:solidFill>
                <a:effectLst/>
                <a:latin typeface="Söhne"/>
              </a:rPr>
              <a:t> </a:t>
            </a:r>
            <a:r>
              <a:rPr lang="en-US" i="0" dirty="0" err="1">
                <a:solidFill>
                  <a:srgbClr val="0D0D0D"/>
                </a:solidFill>
                <a:effectLst/>
                <a:latin typeface="Söhne"/>
              </a:rPr>
              <a:t>tay</a:t>
            </a:r>
            <a:endParaRPr lang="en-US" i="0" dirty="0">
              <a:solidFill>
                <a:srgbClr val="0D0D0D"/>
              </a:solidFill>
              <a:effectLst/>
              <a:latin typeface="Söhne"/>
            </a:endParaRPr>
          </a:p>
          <a:p>
            <a:pPr marL="730885" lvl="1" indent="-304165"/>
            <a:r>
              <a:rPr lang="vi-VN" dirty="0"/>
              <a:t>Sảy cưa gây thương tích nghiêm trọng</a:t>
            </a:r>
            <a:endParaRPr lang="en-US" dirty="0">
              <a:solidFill>
                <a:srgbClr val="0D0D0D"/>
              </a:solidFill>
              <a:latin typeface="Söhne"/>
            </a:endParaRPr>
          </a:p>
          <a:p>
            <a:pPr marL="730885" lvl="1" indent="-304165"/>
            <a:r>
              <a:rPr lang="vi-VN" dirty="0"/>
              <a:t>Rơi vật thể từ trên cao</a:t>
            </a:r>
            <a:endParaRPr lang="en-US" dirty="0">
              <a:solidFill>
                <a:srgbClr val="0D0D0D"/>
              </a:solidFill>
              <a:latin typeface="Söhne"/>
            </a:endParaRPr>
          </a:p>
          <a:p>
            <a:pPr marL="730885" lvl="1" indent="-304165"/>
            <a:r>
              <a:rPr lang="en-US" dirty="0" err="1"/>
              <a:t>Quá</a:t>
            </a:r>
            <a:r>
              <a:rPr lang="en-US" dirty="0"/>
              <a:t> </a:t>
            </a:r>
            <a:r>
              <a:rPr lang="en-US" dirty="0" err="1"/>
              <a:t>tải</a:t>
            </a:r>
            <a:r>
              <a:rPr lang="en-US" dirty="0"/>
              <a:t> </a:t>
            </a:r>
            <a:r>
              <a:rPr lang="en-US" dirty="0" err="1"/>
              <a:t>lao</a:t>
            </a:r>
            <a:r>
              <a:rPr lang="en-US" dirty="0"/>
              <a:t> </a:t>
            </a:r>
            <a:r>
              <a:rPr lang="en-US" dirty="0" err="1"/>
              <a:t>động</a:t>
            </a:r>
            <a:endParaRPr lang="en-US" dirty="0">
              <a:solidFill>
                <a:srgbClr val="0D0D0D"/>
              </a:solidFill>
              <a:latin typeface="Söhne"/>
            </a:endParaRPr>
          </a:p>
          <a:p>
            <a:pPr marL="730885" lvl="1" indent="-304165"/>
            <a:r>
              <a:rPr lang="vi-VN" dirty="0"/>
              <a:t>Hư hại máy cưa xích do sử dụng không đúng cách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cưa xích</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cưa xích</a:t>
            </a:r>
          </a:p>
          <a:p>
            <a:pPr marL="304165" indent="-304165">
              <a:buClr>
                <a:schemeClr val="tx1"/>
              </a:buClr>
            </a:pPr>
            <a:r>
              <a:rPr lang="en-US" dirty="0">
                <a:latin typeface="UTM Avo" panose="02040603050506020204" pitchFamily="18" charset="0"/>
              </a:rPr>
              <a:t>4</a:t>
            </a:r>
            <a:r>
              <a:rPr lang="vi-VN" dirty="0"/>
              <a:t>. Quy trình vận hành an toàn máy cưa xích</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cưa xích</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cưa xích</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cưa xích</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cưa xích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cưa xích</a:t>
            </a:r>
            <a:endParaRPr lang="en-US" sz="2400" b="1" i="0" dirty="0">
              <a:effectLst/>
              <a:latin typeface="Söhne"/>
            </a:endParaRPr>
          </a:p>
          <a:p>
            <a:r>
              <a:rPr lang="vi-VN" b="0" i="0" dirty="0">
                <a:effectLst/>
                <a:latin typeface="Söhne"/>
              </a:rPr>
              <a:t>An toàn lao động khi vận hành máy cưa xích là vô cùng quan trọng và đòi hỏi sự chú ý đặc biệt từ người sử dụng. Máy cưa xích là một công cụ mạnh mẽ nhưng cũng tiềm ẩn nhiều nguy hiểm. </a:t>
            </a:r>
            <a:endParaRPr lang="en-US" b="0" i="0" dirty="0">
              <a:effectLst/>
              <a:latin typeface="Söhne"/>
            </a:endParaRPr>
          </a:p>
          <a:p>
            <a:r>
              <a:rPr lang="vi-VN" b="0" i="0" dirty="0">
                <a:effectLst/>
                <a:latin typeface="Söhne"/>
              </a:rPr>
              <a:t>Khi không tuân theo các quy tắc an toàn, nguy cơ tai nạn và chấn thương nghiêm trọng là rất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BAB9455-F76A-FD4A-A6D3-7C9D2B8811FC}"/>
              </a:ext>
            </a:extLst>
          </p:cNvPr>
          <p:cNvPicPr>
            <a:picLocks noChangeAspect="1"/>
          </p:cNvPicPr>
          <p:nvPr/>
        </p:nvPicPr>
        <p:blipFill>
          <a:blip r:embed="rId3"/>
          <a:stretch>
            <a:fillRect/>
          </a:stretch>
        </p:blipFill>
        <p:spPr>
          <a:xfrm>
            <a:off x="-674339" y="3879057"/>
            <a:ext cx="4320480" cy="432048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cưa xích</a:t>
            </a:r>
            <a:endParaRPr lang="en-US" sz="2400" b="1" i="0" dirty="0">
              <a:effectLst/>
              <a:latin typeface="Söhne"/>
            </a:endParaRPr>
          </a:p>
          <a:p>
            <a:r>
              <a:rPr lang="vi-VN" b="0" i="0" dirty="0">
                <a:effectLst/>
                <a:latin typeface="Söhne"/>
              </a:rPr>
              <a:t>Việc tuân thủ các giao thức và quy định an toàn khi vận hành máy cưa xích là rất quan trọng để đảm bảo an toàn cho người sử dụng và những người xung quanh. </a:t>
            </a:r>
            <a:endParaRPr lang="en-US" b="0" i="0" dirty="0">
              <a:effectLst/>
              <a:latin typeface="Söhne"/>
            </a:endParaRPr>
          </a:p>
          <a:p>
            <a:r>
              <a:rPr lang="vi-VN" b="0" i="0" dirty="0">
                <a:effectLst/>
                <a:latin typeface="Söhne"/>
              </a:rPr>
              <a:t>Một trong những quy định quan trọng là đảm bảo rằng người sử dụng máy cưa được đào tạo và có kiến thức cơ bản về cách sử dụng thiết bị này. Việc này giúp họ hiểu được các nguy hiểm tiềm ẩn và cách ứng phó khi sử dụng máy cưa.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E6A0967-7A83-2AFA-DABC-F0C496825447}"/>
              </a:ext>
            </a:extLst>
          </p:cNvPr>
          <p:cNvPicPr>
            <a:picLocks noChangeAspect="1"/>
          </p:cNvPicPr>
          <p:nvPr/>
        </p:nvPicPr>
        <p:blipFill>
          <a:blip r:embed="rId3"/>
          <a:stretch>
            <a:fillRect/>
          </a:stretch>
        </p:blipFill>
        <p:spPr>
          <a:xfrm>
            <a:off x="-674339" y="3879057"/>
            <a:ext cx="4320480" cy="432048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cưa xích</a:t>
            </a:r>
            <a:r>
              <a:rPr lang="en-US" sz="2000" dirty="0">
                <a:solidFill>
                  <a:schemeClr val="bg1"/>
                </a:solidFill>
              </a:rPr>
              <a:t>:</a:t>
            </a:r>
          </a:p>
          <a:p>
            <a:pPr algn="l"/>
            <a:r>
              <a:rPr lang="vi-VN" b="0" i="0" dirty="0">
                <a:effectLst/>
                <a:latin typeface="Open Sans" panose="020B0606030504020204" pitchFamily="34" charset="0"/>
              </a:rPr>
              <a:t>Động cơ là trái tim của máy cưa xích, cung cấp năng lượng cần thiết để vận hành. Động cơ thường được sử dụng là động cơ xăng hoặc động cơ điện, tùy thuộc vào loại máy cưa và mục đích sử dụng. Động cơ chịu trách nhiệm cung cấp sức mạnh để đẩy lưỡi cưa xoay và cắt gỗ.</a:t>
            </a:r>
          </a:p>
          <a:p>
            <a:pPr algn="l"/>
            <a:r>
              <a:rPr lang="vi-VN" b="0" i="0" dirty="0">
                <a:effectLst/>
                <a:latin typeface="Open Sans" panose="020B0606030504020204" pitchFamily="34" charset="0"/>
              </a:rPr>
              <a:t>Lưỡi cưa là thành phần chịu trách nhiệm cắt gỗ. Lưỡi cưa thường là một dải kim loại nhọn có răng cưa sắc bén. Loại lưỡi cưa được lựa chọn phụ thuộc vào loại gỗ và công việc cần thực hiện.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D3B77D8-25E8-EDFF-F6BD-AEC17721FB16}"/>
              </a:ext>
            </a:extLst>
          </p:cNvPr>
          <p:cNvPicPr>
            <a:picLocks noChangeAspect="1"/>
          </p:cNvPicPr>
          <p:nvPr/>
        </p:nvPicPr>
        <p:blipFill>
          <a:blip r:embed="rId3"/>
          <a:stretch>
            <a:fillRect/>
          </a:stretch>
        </p:blipFill>
        <p:spPr>
          <a:xfrm>
            <a:off x="7174532" y="1828800"/>
            <a:ext cx="3393753" cy="339375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cưa xích</a:t>
            </a:r>
            <a:r>
              <a:rPr lang="en-US" sz="2000" dirty="0">
                <a:solidFill>
                  <a:schemeClr val="bg1"/>
                </a:solidFill>
              </a:rPr>
              <a:t>:</a:t>
            </a:r>
          </a:p>
          <a:p>
            <a:pPr algn="l"/>
            <a:r>
              <a:rPr lang="vi-VN" b="0" i="0" dirty="0">
                <a:effectLst/>
                <a:latin typeface="Open Sans" panose="020B0606030504020204" pitchFamily="34" charset="0"/>
              </a:rPr>
              <a:t>Động cơ của máy cưa xích có thể là động cơ xăng hoặc động cơ điện. Động cơ tạo ra sức mạnh để quay lưỡi cưa và thực hiện quá trình cắt gỗ. </a:t>
            </a:r>
          </a:p>
          <a:p>
            <a:pPr algn="l"/>
            <a:r>
              <a:rPr lang="vi-VN" b="0" i="0" dirty="0">
                <a:effectLst/>
                <a:latin typeface="Open Sans" panose="020B0606030504020204" pitchFamily="34" charset="0"/>
              </a:rPr>
              <a:t>Lưỡi cưa là một dải kim loại nhọn được bọc xung quanh một vòng xích hoặc vòng dây đai. Lưỡi cưa quay nhanh và có răng cưa sắc bén để cắt qua các tảng gỗ. Hệ thống điều khiển bao gồm các cần gạt và bộ phận để điều chỉnh tốc độ và sức mạnh của máy cưa xích.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151607C-45BF-708D-C583-7583F6F0416A}"/>
              </a:ext>
            </a:extLst>
          </p:cNvPr>
          <p:cNvPicPr>
            <a:picLocks noChangeAspect="1"/>
          </p:cNvPicPr>
          <p:nvPr/>
        </p:nvPicPr>
        <p:blipFill>
          <a:blip r:embed="rId3"/>
          <a:stretch>
            <a:fillRect/>
          </a:stretch>
        </p:blipFill>
        <p:spPr>
          <a:xfrm>
            <a:off x="7174532" y="1828800"/>
            <a:ext cx="3393753" cy="339375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xây dựng và thi công của máy cưa xích</a:t>
            </a:r>
            <a:r>
              <a:rPr lang="en-US" sz="2000" dirty="0">
                <a:solidFill>
                  <a:schemeClr val="bg1"/>
                </a:solidFill>
              </a:rPr>
              <a:t>:</a:t>
            </a:r>
          </a:p>
          <a:p>
            <a:pPr algn="l"/>
            <a:r>
              <a:rPr lang="vi-VN" b="0" i="0" dirty="0">
                <a:effectLst/>
                <a:latin typeface="Open Sans" panose="020B0606030504020204" pitchFamily="34" charset="0"/>
              </a:rPr>
              <a:t>Máy cưa xích (chain saw machine) là một công cụ quan trọng trong ngành xây dựng và thi công, được sử dụng để cắt và xử lý các vật liệu gỗ trong quá trình xây dựng và bảo trì công trình.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dụng chính của máy cưa xích trong ngành xây dựng là cắt các thanh gỗ, cọc gỗ, hay các vật liệu gỗ khác để sử dụng làm kết cấu, khung móng, cốt thép bê tông, ván sàn và nhiều ứng dụng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A761E0B-1F97-5C03-59ED-8053E17D7628}"/>
              </a:ext>
            </a:extLst>
          </p:cNvPr>
          <p:cNvPicPr>
            <a:picLocks noChangeAspect="1"/>
          </p:cNvPicPr>
          <p:nvPr/>
        </p:nvPicPr>
        <p:blipFill>
          <a:blip r:embed="rId3"/>
          <a:stretch>
            <a:fillRect/>
          </a:stretch>
        </p:blipFill>
        <p:spPr>
          <a:xfrm>
            <a:off x="7174532" y="1828800"/>
            <a:ext cx="3393753" cy="339375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cưa xích</a:t>
            </a:r>
            <a:r>
              <a:rPr lang="en-US" sz="2000" dirty="0">
                <a:solidFill>
                  <a:schemeClr val="bg1"/>
                </a:solidFill>
              </a:rPr>
              <a:t>:</a:t>
            </a:r>
          </a:p>
          <a:p>
            <a:pPr algn="l"/>
            <a:r>
              <a:rPr lang="vi-VN" b="0" i="0" dirty="0">
                <a:effectLst/>
                <a:latin typeface="Open Sans" panose="020B0606030504020204" pitchFamily="34" charset="0"/>
              </a:rPr>
              <a:t>Việc vận hành máy cưa xích (chain saw machine) liên quan đến nhiều rủi ro và nguy hiểm mà người sử dụng cần phải nhận thức và đối phó. Một trong những rủi ro chính là nguy cơ chấn thương do tai nạn khi sử dụng máy cưa.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Lưỡi cưa xoay nhanh và rất sắc bén, có thể gây ra các vết thương nghiêm trọng nếu không tuân thủ các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EC90FF9-D02C-0E7C-EB8C-2A34DA796C7D}"/>
              </a:ext>
            </a:extLst>
          </p:cNvPr>
          <p:cNvPicPr>
            <a:picLocks noChangeAspect="1"/>
          </p:cNvPicPr>
          <p:nvPr/>
        </p:nvPicPr>
        <p:blipFill>
          <a:blip r:embed="rId3"/>
          <a:stretch>
            <a:fillRect/>
          </a:stretch>
        </p:blipFill>
        <p:spPr>
          <a:xfrm>
            <a:off x="7174532" y="1828800"/>
            <a:ext cx="3393753" cy="339375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cưa xích</a:t>
            </a:r>
          </a:p>
          <a:p>
            <a:pPr algn="l">
              <a:lnSpc>
                <a:spcPct val="120000"/>
              </a:lnSpc>
            </a:pPr>
            <a:r>
              <a:rPr lang="vi-VN" b="0" i="0" dirty="0">
                <a:effectLst/>
                <a:latin typeface="Open Sans" panose="020B0606030504020204" pitchFamily="34" charset="0"/>
              </a:rPr>
              <a:t>Kiểm tra lưỡi cưa: Đảm bảo rằng lưỡi cưa được lắp đúng cách, không bị mài mòn quá mức và có độ sắc cần thiết. Lưỡi cưa cũ cần được thay thế để đảm bảo hiệu suất cắt tốt nhất.</a:t>
            </a:r>
          </a:p>
          <a:p>
            <a:pPr algn="l">
              <a:lnSpc>
                <a:spcPct val="120000"/>
              </a:lnSpc>
            </a:pPr>
            <a:r>
              <a:rPr lang="vi-VN" b="0" i="0" dirty="0">
                <a:effectLst/>
                <a:latin typeface="Open Sans" panose="020B0606030504020204" pitchFamily="34" charset="0"/>
              </a:rPr>
              <a:t>Kiểm tra hệ thống truyền động: Xem xét các bộ phận của hệ thống truyền động như xích hoặc dây đai để đảm bảo chúng không bị lỏng hoặc hư hỏng. Hệ thống truyền động phải hoạt động một cách trơn tru để tránh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5489984-6EBA-AD55-AEC5-AF8D3A339414}"/>
              </a:ext>
            </a:extLst>
          </p:cNvPr>
          <p:cNvPicPr>
            <a:picLocks noChangeAspect="1"/>
          </p:cNvPicPr>
          <p:nvPr/>
        </p:nvPicPr>
        <p:blipFill>
          <a:blip r:embed="rId3"/>
          <a:stretch>
            <a:fillRect/>
          </a:stretch>
        </p:blipFill>
        <p:spPr>
          <a:xfrm>
            <a:off x="-1178395" y="3582393"/>
            <a:ext cx="4752528" cy="475252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cưa xích định kỳ</a:t>
            </a:r>
          </a:p>
          <a:p>
            <a:pPr algn="l">
              <a:lnSpc>
                <a:spcPct val="120000"/>
              </a:lnSpc>
            </a:pPr>
            <a:r>
              <a:rPr lang="vi-VN" b="0" i="0" dirty="0">
                <a:effectLst/>
                <a:latin typeface="Open Sans" panose="020B0606030504020204" pitchFamily="34" charset="0"/>
              </a:rPr>
              <a:t>Kiểm tra và làm sạch lọc gió: Lọc gió trên máy cưa xích cần được kiểm tra định kỳ và làm sạch hoặc thay thế khi cần thiết. Lọc gió bẩn có thể làm giảm hiệu suất của động cơ và dẫn đến hao mòn nhanh hơn.</a:t>
            </a:r>
          </a:p>
          <a:p>
            <a:pPr algn="l">
              <a:lnSpc>
                <a:spcPct val="120000"/>
              </a:lnSpc>
            </a:pPr>
            <a:r>
              <a:rPr lang="vi-VN" b="0" i="0" dirty="0">
                <a:effectLst/>
                <a:latin typeface="Open Sans" panose="020B0606030504020204" pitchFamily="34" charset="0"/>
              </a:rPr>
              <a:t>Kiểm tra và điều chỉnh dây xích: Dây xích trên máy cưa cần được kiểm tra định kỳ để đảm bảo độ căng phù hợp. Nếu dây xích quá chùng hoặc quá chặt, nó có thể làm giảm hiệu suất cắt và gây hao mòn cho các bộ phận khác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84939F-8BDB-9FA8-8B88-4BC33216CF3F}"/>
              </a:ext>
            </a:extLst>
          </p:cNvPr>
          <p:cNvPicPr>
            <a:picLocks noChangeAspect="1"/>
          </p:cNvPicPr>
          <p:nvPr/>
        </p:nvPicPr>
        <p:blipFill>
          <a:blip r:embed="rId3"/>
          <a:stretch>
            <a:fillRect/>
          </a:stretch>
        </p:blipFill>
        <p:spPr>
          <a:xfrm>
            <a:off x="-1178395" y="3582393"/>
            <a:ext cx="4752528" cy="475252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xích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cưa xích an toàn</a:t>
            </a:r>
            <a:r>
              <a:rPr lang="en-US" sz="2400" dirty="0"/>
              <a:t>:</a:t>
            </a:r>
          </a:p>
          <a:p>
            <a:pPr algn="l"/>
            <a:r>
              <a:rPr lang="vi-VN" b="0" i="0" dirty="0">
                <a:solidFill>
                  <a:srgbClr val="4C4F5A"/>
                </a:solidFill>
                <a:effectLst/>
                <a:latin typeface="Open Sans" panose="020B0606030504020204" pitchFamily="34" charset="0"/>
              </a:rPr>
              <a:t>Chuẩn bị trước khi khởi động: Đầu tiên, hãy đảm bảo rằng bạn đã đeo đầy đủ trang bị bảo hộ cá nhân như mũ bảo hiểm, kính bảo hộ, găng tay và giày chống đâm. Kiểm tra máy cưa xích để đảm bảo rằng nó trong tình trạng tốt và không có dấu hiệu hư hỏng.</a:t>
            </a:r>
          </a:p>
          <a:p>
            <a:pPr algn="l"/>
            <a:r>
              <a:rPr lang="vi-VN" b="0" i="0" dirty="0">
                <a:solidFill>
                  <a:srgbClr val="4C4F5A"/>
                </a:solidFill>
                <a:effectLst/>
                <a:latin typeface="Open Sans" panose="020B0606030504020204" pitchFamily="34" charset="0"/>
              </a:rPr>
              <a:t>Kiểm tra vị trí làm việc: Chọn một vị trí làm việc phẳng, ổn định và có đủ không gian để hoạt động máy cưa mà không gây cản trở hay nguy hiểm cho người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xích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cưa xích</a:t>
            </a:r>
            <a:r>
              <a:rPr lang="en-US" sz="2400" dirty="0"/>
              <a:t>:</a:t>
            </a:r>
          </a:p>
          <a:p>
            <a:pPr algn="l"/>
            <a:r>
              <a:rPr lang="vi-VN" b="0" i="0" dirty="0">
                <a:solidFill>
                  <a:srgbClr val="4C4F5A"/>
                </a:solidFill>
                <a:effectLst/>
                <a:latin typeface="Open Sans" panose="020B0606030504020204" pitchFamily="34" charset="0"/>
              </a:rPr>
              <a:t>Ngừng máy ngay lập tức: Nếu gặp phải tình huống không mong muốn như mất kiểm soát của máy cưa xích hoặc nguy hiểm đối với sức khỏe, hãy ngừng máy ngay lập tức. Tắt nguồn và đặt máy cưa xuống một cách an toàn để tránh tai nạn.</a:t>
            </a:r>
          </a:p>
          <a:p>
            <a:pPr algn="l"/>
            <a:r>
              <a:rPr lang="vi-VN" b="0" i="0" dirty="0">
                <a:solidFill>
                  <a:srgbClr val="4C4F5A"/>
                </a:solidFill>
                <a:effectLst/>
                <a:latin typeface="Open Sans" panose="020B0606030504020204" pitchFamily="34" charset="0"/>
              </a:rPr>
              <a:t>Đánh dấu vùng nguy hiểm: Nếu có sự cố xảy ra và bạn không thể xử lý ngay, hãy đánh dấu vùng nguy hiểm bằng cách cảnh báo những người xung quanh và ngăn không cho họ tiếp cận khu vực nguy hiểm.</a:t>
            </a:r>
          </a:p>
          <a:p>
            <a:pPr algn="l"/>
            <a:r>
              <a:rPr lang="vi-VN" b="0" i="0" dirty="0">
                <a:solidFill>
                  <a:srgbClr val="4C4F5A"/>
                </a:solidFill>
                <a:effectLst/>
                <a:latin typeface="Open Sans" panose="020B0606030504020204" pitchFamily="34" charset="0"/>
              </a:rPr>
              <a:t>Gọi cấp cứu nếu cần thiết: Trong trường hợp tai nạn nghiêm trọng, hãy gọi cấp cứu ngay lập tức để đảm bảo sự an toàn cho bản thân và những người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cưa xích</a:t>
            </a:r>
            <a:r>
              <a:rPr lang="en-US" sz="2000" dirty="0">
                <a:latin typeface="Söhne"/>
              </a:rPr>
              <a:t>:</a:t>
            </a:r>
          </a:p>
          <a:p>
            <a:pPr algn="l"/>
            <a:r>
              <a:rPr lang="vi-VN" b="0" i="0" dirty="0">
                <a:effectLst/>
                <a:latin typeface="Söhne"/>
              </a:rPr>
              <a:t>Nguy cơ chấn thương: Lưỡi cưa xoay nhanh và rất sắc bén, có thể gây ra các chấn thương nghiêm trọng nếu không đề phòng. Các vết cắt, thương tổn do lưỡi cưa có thể xảy ra khi không tuân thủ các quy tắc an toàn hoặc khi vận hành máy trong điều kiện không thích hợp.</a:t>
            </a:r>
          </a:p>
          <a:p>
            <a:pPr algn="l"/>
            <a:r>
              <a:rPr lang="vi-VN" b="0" i="0" dirty="0">
                <a:effectLst/>
                <a:latin typeface="Söhne"/>
              </a:rPr>
              <a:t>Nguy cơ từ vật liệu gỗ văng tóe: Khi cưa gỗ, có nguy cơ các mảnh gỗ văng tóe ra và gây thương tích cho người sử dụng hoặc những người xung quanh.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8FD1F78-4E47-A9F8-C486-6701EF822E38}"/>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xích</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cưa xích để việc vận hành an toàn</a:t>
            </a:r>
            <a:endParaRPr lang="en-US" b="0" i="0" dirty="0">
              <a:effectLst/>
              <a:latin typeface="Söhne"/>
            </a:endParaRPr>
          </a:p>
          <a:p>
            <a:pPr lvl="1"/>
            <a:r>
              <a:rPr lang="vi-VN" b="0" i="0" dirty="0">
                <a:effectLst/>
                <a:latin typeface="Söhne"/>
              </a:rPr>
              <a:t>Kiểm tra lưỡi cưa: Đầu tiên, hãy kiểm tra lưỡi cưa để đảm bảo rằng nó còn sắc và không bị gãy hoặc hư hỏng. Lưỡi cưa cùn hoặc hỏng có thể gây ra sự cố trong quá trình vận hành. Hãy thay thế lưỡi cưa nếu cần thiết.</a:t>
            </a:r>
          </a:p>
          <a:p>
            <a:pPr lvl="1"/>
            <a:r>
              <a:rPr lang="vi-VN" b="0" i="0" dirty="0">
                <a:effectLst/>
                <a:latin typeface="Söhne"/>
              </a:rPr>
              <a:t>Kiểm tra hệ thống truyền động: Tiếp theo, kiểm tra hệ thống truyền động của máy cưa xích, bao gồm xích hoặc dây đai, để đảm bảo chúng không bị lỏng hoặc hư hỏng. Hệ thống truyền động phải được bảo trì tốt để tránh mất kiểm soát của lưỡi cưa.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4F06D5-567B-523C-EE13-E02A1E691E69}"/>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xích</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cưa xích an toàn</a:t>
            </a:r>
            <a:endParaRPr lang="en-US" b="0" i="0" dirty="0">
              <a:effectLst/>
              <a:latin typeface="Söhne"/>
            </a:endParaRPr>
          </a:p>
          <a:p>
            <a:pPr lvl="1"/>
            <a:r>
              <a:rPr lang="vi-VN" b="0" i="0" dirty="0">
                <a:effectLst/>
                <a:latin typeface="Söhne"/>
              </a:rPr>
              <a:t>Đào tạo và huấn luyện: Đảm bảo rằng tất cả những người vận hành máy cưa xích đều được đào tạo và huấn luyện về cách sử dụng máy an toàn và hiệu quả. Đào tạo này bao gồm việc hướng dẫn về các quy tắc an toàn, kỹ năng kỹ thuật và biện pháp khẩn cấp.</a:t>
            </a:r>
          </a:p>
          <a:p>
            <a:pPr lvl="1"/>
            <a:r>
              <a:rPr lang="vi-VN" b="0" i="0" dirty="0">
                <a:effectLst/>
                <a:latin typeface="Söhne"/>
              </a:rPr>
              <a:t>Đeo đủ trang bị bảo hộ cá nhân: Trước khi bắt đầu vận hành, những người sử dụng máy cưa xích cần đảm bảo đeo đủ trang bị bảo hộ cá nhân như mũ bảo hiểm, kính bảo hộ, găng tay chống cắt và giày chống đâm.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4DDDFF-F899-06C6-44DE-145997588A54}"/>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xích</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cưa xích</a:t>
            </a:r>
            <a:endParaRPr lang="en-US" b="0" i="0" dirty="0">
              <a:effectLst/>
              <a:latin typeface="Söhne"/>
            </a:endParaRPr>
          </a:p>
          <a:p>
            <a:pPr lvl="1"/>
            <a:r>
              <a:rPr lang="vi-VN" b="0" i="0" dirty="0">
                <a:effectLst/>
                <a:latin typeface="Söhne"/>
              </a:rPr>
              <a:t>Đầu tiên, bạn cần xác định các vùng nguy hiểm như nơi lưỡi cưa hoạt động và vùng có nguy cơ văng vật liệu. </a:t>
            </a:r>
          </a:p>
          <a:p>
            <a:pPr lvl="1"/>
            <a:r>
              <a:rPr lang="vi-VN" b="0" i="0" dirty="0">
                <a:effectLst/>
                <a:latin typeface="Söhne"/>
              </a:rPr>
              <a:t>Sau đó, hãy đánh dấu và giới hạn vùng an toàn bằng cách sử dụng cọc hoặc dây kéo. Đảm bảo rằng những người không tham gia vào công việc vận hành máy cưa không được phép vào vùng này.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CE845D-5071-AD29-7E38-D538D7553D1F}"/>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xích</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cưa xích</a:t>
            </a:r>
            <a:endParaRPr lang="en-US" b="0" i="0" dirty="0">
              <a:effectLst/>
              <a:latin typeface="Söhne"/>
            </a:endParaRPr>
          </a:p>
          <a:p>
            <a:pPr lvl="1"/>
            <a:r>
              <a:rPr lang="vi-VN" b="0" i="0" dirty="0">
                <a:effectLst/>
                <a:latin typeface="Söhne"/>
              </a:rPr>
              <a:t>Mũ bảo hiểm: Đeo mũ bảo hiểm chắc chắn để bảo vệ đầu khỏi các vật rơi từ trên cao, đặc biệt là khi làm việc dưới các cây.</a:t>
            </a:r>
          </a:p>
          <a:p>
            <a:pPr lvl="1"/>
            <a:r>
              <a:rPr lang="vi-VN" b="0" i="0" dirty="0">
                <a:effectLst/>
                <a:latin typeface="Söhne"/>
              </a:rPr>
              <a:t>Kính bảo hộ: Sử dụng kính bảo hộ để bảo vệ mắt khỏi các mảnh vật liệu gỗ văng ra trong quá trình cắt.</a:t>
            </a:r>
          </a:p>
          <a:p>
            <a:pPr lvl="1"/>
            <a:r>
              <a:rPr lang="vi-VN" b="0" i="0" dirty="0">
                <a:effectLst/>
                <a:latin typeface="Söhne"/>
              </a:rPr>
              <a:t>Găng tay chống cắt: Đeo găng tay chống cắt để bảo vệ tay khi tiếp xúc với lưỡi cưa sắc bén và các vật liệu gỗ.</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78E12A1-FB69-59F8-5813-B2F9460BB608}"/>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xích</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cưa xích</a:t>
            </a:r>
            <a:endParaRPr lang="en-US" b="0" i="0" dirty="0">
              <a:effectLst/>
              <a:latin typeface="Söhne"/>
            </a:endParaRPr>
          </a:p>
          <a:p>
            <a:pPr lvl="1"/>
            <a:r>
              <a:rPr lang="vi-VN" b="0" i="0" dirty="0">
                <a:effectLst/>
                <a:latin typeface="Söhne"/>
              </a:rPr>
              <a:t>Ngừng hoạt động ngay lập tức: Nếu bạn gặp phải bất kỳ sự cố nào trong quá trình vận hành máy cưa xích, hãy ngừng hoạt động máy ngay lập tức. Tắt nguồn và đặt máy cưa xuống một cách an toàn để ngăn ngừa các tình huống nguy hiểm.</a:t>
            </a:r>
          </a:p>
          <a:p>
            <a:pPr lvl="1"/>
            <a:r>
              <a:rPr lang="vi-VN" b="0" i="0" dirty="0">
                <a:effectLst/>
                <a:latin typeface="Söhne"/>
              </a:rPr>
              <a:t>Đánh dấu và báo cáo sự cố: Đánh dấu vùng xảy ra sự cố để ngăn ngừa người khác tiếp cận và gây nguy hiểm. Báo cáo sự cố cho người quản lý hoặc kỹ thuật viên chuyên môn để họ có thể xử lý và kiểm tra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0C3FF7-F684-8377-80BF-1EDB7BFF580B}"/>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xích</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cưa xích</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84E02B-DECD-1F27-0E8E-1C4515A1D57E}"/>
              </a:ext>
            </a:extLst>
          </p:cNvPr>
          <p:cNvPicPr>
            <a:picLocks noChangeAspect="1"/>
          </p:cNvPicPr>
          <p:nvPr/>
        </p:nvPicPr>
        <p:blipFill>
          <a:blip r:embed="rId4"/>
          <a:stretch>
            <a:fillRect/>
          </a:stretch>
        </p:blipFill>
        <p:spPr>
          <a:xfrm>
            <a:off x="-1610444" y="3429000"/>
            <a:ext cx="4896544" cy="4896544"/>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cưa xích</a:t>
            </a:r>
            <a:endParaRPr lang="en-US" sz="2400" b="1" i="0" dirty="0">
              <a:effectLst/>
              <a:latin typeface="Söhne"/>
            </a:endParaRPr>
          </a:p>
          <a:p>
            <a:r>
              <a:rPr lang="vi-VN" b="0" i="0" dirty="0">
                <a:effectLst/>
                <a:latin typeface="Söhne"/>
              </a:rPr>
              <a:t>Điều kiện thời tiết có ảnh hưởng lớn đến việc vận hành máy cưa xích. Thời tiết xấu như mưa, tuyết, hoặc độ ẩm cao có thể làm giảm hiệu suất của máy cưa và tăng nguy cơ tai nạn. </a:t>
            </a:r>
            <a:endParaRPr lang="en-US" b="0" i="0" dirty="0">
              <a:effectLst/>
              <a:latin typeface="Söhne"/>
            </a:endParaRPr>
          </a:p>
          <a:p>
            <a:r>
              <a:rPr lang="vi-VN" b="0" i="0" dirty="0">
                <a:effectLst/>
                <a:latin typeface="Söhne"/>
              </a:rPr>
              <a:t>Ví dụ, khi làm việc dưới mưa, máy cưa có thể trượt và gây nguy hiểm cho người sử dụng. Tuyết và băng trên đường có thể làm cho việc di chuyển xung quanh khu vực làm việc trở nên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83D5D17-8D91-C3A4-C4C8-70F04A270D73}"/>
              </a:ext>
            </a:extLst>
          </p:cNvPr>
          <p:cNvPicPr>
            <a:picLocks noChangeAspect="1"/>
          </p:cNvPicPr>
          <p:nvPr/>
        </p:nvPicPr>
        <p:blipFill>
          <a:blip r:embed="rId3"/>
          <a:stretch>
            <a:fillRect/>
          </a:stretch>
        </p:blipFill>
        <p:spPr>
          <a:xfrm>
            <a:off x="-962372" y="3573016"/>
            <a:ext cx="4680520" cy="468052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cưa xích</a:t>
            </a:r>
            <a:endParaRPr lang="en-US" sz="2400" b="1" i="0" dirty="0">
              <a:effectLst/>
              <a:latin typeface="Söhne"/>
            </a:endParaRPr>
          </a:p>
          <a:p>
            <a:r>
              <a:rPr lang="vi-VN" b="0" i="0" dirty="0">
                <a:effectLst/>
                <a:latin typeface="Söhne"/>
              </a:rPr>
              <a:t>Môi trường làm việc có ảnh hưởng đáng kể đến việc vận hành máy cưa xích. Các yếu tố môi trường như địa hình, không gian làm việc, và sự hiện diện của các vật liệu xung quanh đều có thể ảnh hưởng đến hiệu suất và an toàn khi sử dụng máy cưa.</a:t>
            </a:r>
          </a:p>
          <a:p>
            <a:r>
              <a:rPr lang="vi-VN" b="0" i="0" dirty="0">
                <a:effectLst/>
                <a:latin typeface="Söhne"/>
              </a:rPr>
              <a:t>Địa hình không phẳng và nhiều chướng ngại vật có thể làm cho việc di chuyển và điều khiển máy cưa trở nên khó khăn, tăng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9484901-1984-0134-19EC-FCE4329E5AE2}"/>
              </a:ext>
            </a:extLst>
          </p:cNvPr>
          <p:cNvPicPr>
            <a:picLocks noChangeAspect="1"/>
          </p:cNvPicPr>
          <p:nvPr/>
        </p:nvPicPr>
        <p:blipFill>
          <a:blip r:embed="rId3"/>
          <a:stretch>
            <a:fillRect/>
          </a:stretch>
        </p:blipFill>
        <p:spPr>
          <a:xfrm>
            <a:off x="-962372" y="3573016"/>
            <a:ext cx="4680520" cy="468052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cưa xích ảnh hưởng như thế nào đến việc vận hành máy cưa xích</a:t>
            </a:r>
            <a:endParaRPr lang="en-US" sz="2400" b="1" i="0" dirty="0">
              <a:effectLst/>
              <a:latin typeface="Söhne"/>
            </a:endParaRPr>
          </a:p>
          <a:p>
            <a:r>
              <a:rPr lang="vi-VN" b="0" i="0" dirty="0">
                <a:effectLst/>
                <a:latin typeface="Söhne"/>
              </a:rPr>
              <a:t>Độ sắc của lưỡi cưa: Lưỡi cưa mòn hoặc không sắc có thể làm gia tăng áp lực và mức độ cắt, gây ra nguy hiểm khi sử dụng máy cưa.</a:t>
            </a:r>
          </a:p>
          <a:p>
            <a:r>
              <a:rPr lang="vi-VN" b="0" i="0" dirty="0">
                <a:effectLst/>
                <a:latin typeface="Söhne"/>
              </a:rPr>
              <a:t>Hệ thống truyền động: Nếu xích hoặc dây truyền động bị lỏng hoặc hư hỏng, máy cưa có thể hoạt động không ổn định và không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B878CB7-B081-E2B0-E7F7-F2510CCC86FE}"/>
              </a:ext>
            </a:extLst>
          </p:cNvPr>
          <p:cNvPicPr>
            <a:picLocks noChangeAspect="1"/>
          </p:cNvPicPr>
          <p:nvPr/>
        </p:nvPicPr>
        <p:blipFill>
          <a:blip r:embed="rId3"/>
          <a:stretch>
            <a:fillRect/>
          </a:stretch>
        </p:blipFill>
        <p:spPr>
          <a:xfrm>
            <a:off x="-962372" y="3573016"/>
            <a:ext cx="4680520" cy="468052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cưa xích</a:t>
            </a:r>
            <a:endParaRPr lang="en-US" sz="2400" b="1" i="0" dirty="0">
              <a:effectLst/>
              <a:latin typeface="Söhne"/>
            </a:endParaRPr>
          </a:p>
          <a:p>
            <a:r>
              <a:rPr lang="vi-VN" b="0" i="0" dirty="0">
                <a:effectLst/>
                <a:latin typeface="Söhne"/>
              </a:rPr>
              <a:t>Kiến thức về an toàn: Người lao động cần được đào tạo về các nguyên tắc an toàn khi vận hành máy cưa xích, bao gồm cách sử dụng thiết bị bảo hộ cá nhân (PPE) như mũ bảo hiểm, kính bảo hộ, găng tay chống cắt, và áo khoác chống cắt. </a:t>
            </a:r>
          </a:p>
          <a:p>
            <a:r>
              <a:rPr lang="vi-VN" b="0" i="0" dirty="0">
                <a:effectLst/>
                <a:latin typeface="Söhne"/>
              </a:rPr>
              <a:t>Kỹ năng vận hành: Người lao động cần có kỹ năng vận hành máy cưa xích một cách chính xác và an toàn. Điều này bao gồm cách cầm và điều khiển máy cưa đúng cách, đặc biệt là trong các tình huống khó khăn như cưa trên cao, cưa gần các vật thể nguy hiểm, hoặc cưa trên mặt đất không bằng phẳng.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9E8D89-2E7B-DCEA-24D3-295DFDBFD2BD}"/>
              </a:ext>
            </a:extLst>
          </p:cNvPr>
          <p:cNvPicPr>
            <a:picLocks noChangeAspect="1"/>
          </p:cNvPicPr>
          <p:nvPr/>
        </p:nvPicPr>
        <p:blipFill>
          <a:blip r:embed="rId3"/>
          <a:stretch>
            <a:fillRect/>
          </a:stretch>
        </p:blipFill>
        <p:spPr>
          <a:xfrm>
            <a:off x="-962372" y="3573016"/>
            <a:ext cx="4680520" cy="468052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xích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cưa xích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an toàn giúp người vận hành hiểu và áp dụng các nguyên tắc an toàn khi làm việc với máy cưa, từ việc đeo đồ bảo hộ đến cách thức sử dụng và bảo trì máy. Kiến thức này giúp giảm nguy cơ tai nạn và bảo vệ sức khỏe của người lao động.</a:t>
            </a:r>
          </a:p>
          <a:p>
            <a:pPr algn="l"/>
            <a:r>
              <a:rPr lang="vi-VN" b="0" i="0" dirty="0">
                <a:effectLst/>
                <a:latin typeface="Open Sans" panose="020B0606030504020204" pitchFamily="34" charset="0"/>
              </a:rPr>
              <a:t>Thứ hai, đào tạo an toàn giúp người vận hành nhận biết các nguy hiểm tiềm ẩn khi làm việc với máy cưa xích. Bằng cách biết cách đánh giá tình huống và ứng phó trong các tình huống nguy hiểm, người lao động có thể tự bảo vệ mình và ngăn ngừa các tai nạn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88B1080-ACAA-E7AA-484A-B1EB2418B373}"/>
              </a:ext>
            </a:extLst>
          </p:cNvPr>
          <p:cNvPicPr>
            <a:picLocks noChangeAspect="1"/>
          </p:cNvPicPr>
          <p:nvPr/>
        </p:nvPicPr>
        <p:blipFill>
          <a:blip r:embed="rId3"/>
          <a:stretch>
            <a:fillRect/>
          </a:stretch>
        </p:blipFill>
        <p:spPr>
          <a:xfrm>
            <a:off x="6526460" y="1314292"/>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xích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cưa xích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94DBD6A-5525-6D48-3D12-9ED56D372628}"/>
              </a:ext>
            </a:extLst>
          </p:cNvPr>
          <p:cNvPicPr>
            <a:picLocks noChangeAspect="1"/>
          </p:cNvPicPr>
          <p:nvPr/>
        </p:nvPicPr>
        <p:blipFill>
          <a:blip r:embed="rId3"/>
          <a:stretch>
            <a:fillRect/>
          </a:stretch>
        </p:blipFill>
        <p:spPr>
          <a:xfrm>
            <a:off x="6526460" y="1314292"/>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cưa xích</a:t>
            </a:r>
          </a:p>
          <a:p>
            <a:pPr algn="l">
              <a:lnSpc>
                <a:spcPct val="120000"/>
              </a:lnSpc>
            </a:pPr>
            <a:r>
              <a:rPr lang="vi-VN" b="0" i="0" dirty="0">
                <a:effectLst/>
                <a:latin typeface="Open Sans" panose="020B0606030504020204" pitchFamily="34" charset="0"/>
              </a:rPr>
              <a:t>Ngăn ngừa tai nạn: Việc tuân thủ các quy tắc an toàn và sử dụng thiết bị bảo hộ cá nhân giúp ngăn ngừa các tai nạn nghiêm trọng khi vận hành máy cưa xích.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Giảm thiểu rủi ro: Duy trì an toàn lao động cũng giúp giảm thiểu các rủi ro liên quan đến vận hành máy cưa xích, như nguy cơ bị cắt, va đập, hay sụp đổ vật liệu. Việc đào tạo và chủ động trong việc nhận diện và đánh giá các rủi ro giúp người lao động tăng cường sự tỉnh táo và chủ động trong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FC497E6-22CF-7619-8034-EF23426DF504}"/>
              </a:ext>
            </a:extLst>
          </p:cNvPr>
          <p:cNvPicPr>
            <a:picLocks noChangeAspect="1"/>
          </p:cNvPicPr>
          <p:nvPr/>
        </p:nvPicPr>
        <p:blipFill>
          <a:blip r:embed="rId3"/>
          <a:stretch>
            <a:fillRect/>
          </a:stretch>
        </p:blipFill>
        <p:spPr>
          <a:xfrm>
            <a:off x="-530324" y="4653136"/>
            <a:ext cx="2736304" cy="273630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cưa xích</a:t>
            </a:r>
          </a:p>
          <a:p>
            <a:pPr algn="l">
              <a:lnSpc>
                <a:spcPct val="120000"/>
              </a:lnSpc>
            </a:pPr>
            <a:r>
              <a:rPr lang="vi-VN" b="0" i="0" dirty="0">
                <a:effectLst/>
                <a:latin typeface="Open Sans" panose="020B0606030504020204" pitchFamily="34" charset="0"/>
              </a:rPr>
              <a:t>Máy cưa xích là dụng cụ vô cùng hữu ích trong nhiều ngành nghề, đặc biệt là ngành lâm nghiệp và xây dựng.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Tuy nhiên, do đặc thù hoạt động sử dụng lưỡi cưa sắc bén và tốc độ quay cao, máy cưa xích tiềm ẩn nguy cơ gây tai nạn cao nếu người vận hành không tuân thủ các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02C4B72-DBB0-A6BE-D3A9-61A11531CC2F}"/>
              </a:ext>
            </a:extLst>
          </p:cNvPr>
          <p:cNvPicPr>
            <a:picLocks noChangeAspect="1"/>
          </p:cNvPicPr>
          <p:nvPr/>
        </p:nvPicPr>
        <p:blipFill>
          <a:blip r:embed="rId3"/>
          <a:stretch>
            <a:fillRect/>
          </a:stretch>
        </p:blipFill>
        <p:spPr>
          <a:xfrm>
            <a:off x="-530324" y="4653136"/>
            <a:ext cx="2736304" cy="273630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3607</Words>
  <Application>Microsoft Office PowerPoint</Application>
  <PresentationFormat>Custom</PresentationFormat>
  <Paragraphs>146</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CƯA XÍCH</vt:lpstr>
      <vt:lpstr>Một số vụ tai nạn lao động khi vận hành máy cưa xích</vt:lpstr>
      <vt:lpstr>Tóm tắt bài học</vt:lpstr>
      <vt:lpstr>Giới thiệu</vt:lpstr>
      <vt:lpstr>Giới thiệu</vt:lpstr>
      <vt:lpstr>Thành Phần Và Chức Năng Của máy cưa xích</vt:lpstr>
      <vt:lpstr>Thành Phần Và Chức Năng Của máy cưa xích</vt:lpstr>
      <vt:lpstr>Thành Phần Và Chức Năng Của máy cưa xích</vt:lpstr>
      <vt:lpstr>Thành Phần Và Chức Năng Của máy cưa xích</vt:lpstr>
      <vt:lpstr>Kiểm tra và bảo trì an toàn trước khi vận hành máy cưa xích</vt:lpstr>
      <vt:lpstr>Kiểm tra và bảo trì an toàn trước khi vận hành máy cưa xích</vt:lpstr>
      <vt:lpstr>Quy trình vận hành an toàn máy cưa xích</vt:lpstr>
      <vt:lpstr>Quy trình vận hành an toàn máy cưa xích</vt:lpstr>
      <vt:lpstr>Đánh giá rủi ro và quản lý mối nguy khi vận hành máy cưa xích</vt:lpstr>
      <vt:lpstr>Đánh giá rủi ro và quản lý mối nguy khi vận hành máy cưa xích</vt:lpstr>
      <vt:lpstr>Đánh giá rủi ro và quản lý mối nguy khi vận hành máy cưa xích</vt:lpstr>
      <vt:lpstr>Đánh giá rủi ro và quản lý mối nguy khi vận hành máy cưa xích</vt:lpstr>
      <vt:lpstr>Đánh giá rủi ro và quản lý mối nguy khi vận hành máy cưa xích</vt:lpstr>
      <vt:lpstr>Đánh giá rủi ro và quản lý mối nguy khi vận hành máy cưa xích</vt:lpstr>
      <vt:lpstr>Đánh giá rủi ro và quản lý mối nguy khi vận hành máy cưa xích</vt:lpstr>
      <vt:lpstr>Các yếu tố ảnh hưởng đến an toàn lao động khi vận hành máy cưa xích</vt:lpstr>
      <vt:lpstr>Các yếu tố ảnh hưởng đến an toàn lao động khi vận hành máy cưa xích</vt:lpstr>
      <vt:lpstr>Các yếu tố ảnh hưởng đến an toàn lao động khi vận hành máy cưa xích</vt:lpstr>
      <vt:lpstr>Các yếu tố ảnh hưởng đến an toàn lao động khi vận hành máy cưa xích</vt:lpstr>
      <vt:lpstr>Đào tạo an toàn lao động về kỹ năng vận hành máy cưa xích an toàn</vt:lpstr>
      <vt:lpstr>Đào tạo an toàn lao động về kỹ năng vận hành máy cưa xích an toàn</vt:lpstr>
      <vt:lpstr>Ý nghĩa của an toàn lao động trong việc vận hành máy cưa xích</vt:lpstr>
      <vt:lpstr>Ý nghĩa của an toàn lao động trong việc vận hành máy cưa xích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2024-05-02T03:24:55Z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