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810" y="-73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CẮT CẦM TAY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59F5827-B056-B9D0-4D72-01A9435A8F74}"/>
              </a:ext>
            </a:extLst>
          </p:cNvPr>
          <p:cNvPicPr>
            <a:picLocks noChangeAspect="1"/>
          </p:cNvPicPr>
          <p:nvPr/>
        </p:nvPicPr>
        <p:blipFill>
          <a:blip r:embed="rId4"/>
          <a:stretch>
            <a:fillRect/>
          </a:stretch>
        </p:blipFill>
        <p:spPr>
          <a:xfrm>
            <a:off x="4579105" y="3933056"/>
            <a:ext cx="3029024" cy="302902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309791"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cắt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cầm</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tay</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sử dụng máy cắt cầm tay (handheld angle grinder) trong các môi trường công nghiệp và xây dựng, tai nạn có thể xảy ra nếu không tuân thủ các quy tắc an toàn cơ bản</a:t>
            </a:r>
            <a:r>
              <a:rPr lang="en-US" sz="2000" dirty="0">
                <a:ea typeface="+mn-lt"/>
                <a:cs typeface="+mn-lt"/>
              </a:rPr>
              <a:t>:</a:t>
            </a:r>
            <a:endParaRPr lang="en-US" dirty="0"/>
          </a:p>
          <a:p>
            <a:pPr marL="730885" lvl="1" indent="-304165"/>
            <a:r>
              <a:rPr lang="en-US" i="0" dirty="0" err="1">
                <a:solidFill>
                  <a:srgbClr val="0D0D0D"/>
                </a:solidFill>
                <a:effectLst/>
                <a:latin typeface="Söhne"/>
              </a:rPr>
              <a:t>Tình</a:t>
            </a:r>
            <a:r>
              <a:rPr lang="en-US" i="0" dirty="0">
                <a:solidFill>
                  <a:srgbClr val="0D0D0D"/>
                </a:solidFill>
                <a:effectLst/>
                <a:latin typeface="Söhne"/>
              </a:rPr>
              <a:t> </a:t>
            </a:r>
            <a:r>
              <a:rPr lang="en-US" i="0" dirty="0" err="1">
                <a:solidFill>
                  <a:srgbClr val="0D0D0D"/>
                </a:solidFill>
                <a:effectLst/>
                <a:latin typeface="Söhne"/>
              </a:rPr>
              <a:t>huống</a:t>
            </a:r>
            <a:r>
              <a:rPr lang="en-US" i="0" dirty="0">
                <a:solidFill>
                  <a:srgbClr val="0D0D0D"/>
                </a:solidFill>
                <a:effectLst/>
                <a:latin typeface="Söhne"/>
              </a:rPr>
              <a:t> </a:t>
            </a:r>
            <a:r>
              <a:rPr lang="en-US" i="0" dirty="0" err="1">
                <a:solidFill>
                  <a:srgbClr val="0D0D0D"/>
                </a:solidFill>
                <a:effectLst/>
                <a:latin typeface="Söhne"/>
              </a:rPr>
              <a:t>mất</a:t>
            </a:r>
            <a:r>
              <a:rPr lang="en-US" i="0" dirty="0">
                <a:solidFill>
                  <a:srgbClr val="0D0D0D"/>
                </a:solidFill>
                <a:effectLst/>
                <a:latin typeface="Söhne"/>
              </a:rPr>
              <a:t> </a:t>
            </a:r>
            <a:r>
              <a:rPr lang="en-US" i="0" dirty="0" err="1">
                <a:solidFill>
                  <a:srgbClr val="0D0D0D"/>
                </a:solidFill>
                <a:effectLst/>
                <a:latin typeface="Söhne"/>
              </a:rPr>
              <a:t>kiểm</a:t>
            </a:r>
            <a:r>
              <a:rPr lang="en-US" i="0" dirty="0">
                <a:solidFill>
                  <a:srgbClr val="0D0D0D"/>
                </a:solidFill>
                <a:effectLst/>
                <a:latin typeface="Söhne"/>
              </a:rPr>
              <a:t> </a:t>
            </a:r>
            <a:r>
              <a:rPr lang="en-US" i="0" dirty="0" err="1">
                <a:solidFill>
                  <a:srgbClr val="0D0D0D"/>
                </a:solidFill>
                <a:effectLst/>
                <a:latin typeface="Söhne"/>
              </a:rPr>
              <a:t>soát</a:t>
            </a:r>
            <a:r>
              <a:rPr lang="en-US" i="0" dirty="0">
                <a:solidFill>
                  <a:srgbClr val="0D0D0D"/>
                </a:solidFill>
                <a:effectLst/>
                <a:latin typeface="Söhne"/>
              </a:rPr>
              <a:t> </a:t>
            </a:r>
            <a:r>
              <a:rPr lang="en-US" i="0" dirty="0" err="1">
                <a:solidFill>
                  <a:srgbClr val="0D0D0D"/>
                </a:solidFill>
                <a:effectLst/>
                <a:latin typeface="Söhne"/>
              </a:rPr>
              <a:t>của</a:t>
            </a:r>
            <a:r>
              <a:rPr lang="en-US" i="0" dirty="0">
                <a:solidFill>
                  <a:srgbClr val="0D0D0D"/>
                </a:solidFill>
                <a:effectLst/>
                <a:latin typeface="Söhne"/>
              </a:rPr>
              <a:t> </a:t>
            </a:r>
            <a:r>
              <a:rPr lang="en-US" i="0" dirty="0" err="1">
                <a:solidFill>
                  <a:srgbClr val="0D0D0D"/>
                </a:solidFill>
                <a:effectLst/>
                <a:latin typeface="Söhne"/>
              </a:rPr>
              <a:t>máy</a:t>
            </a:r>
            <a:endParaRPr lang="en-US" i="0" dirty="0">
              <a:solidFill>
                <a:srgbClr val="0D0D0D"/>
              </a:solidFill>
              <a:effectLst/>
              <a:latin typeface="Söhne"/>
            </a:endParaRPr>
          </a:p>
          <a:p>
            <a:pPr marL="730885" lvl="1" indent="-304165"/>
            <a:r>
              <a:rPr lang="vi-VN" dirty="0"/>
              <a:t>Vấn đề về bảo vệ của người lao động</a:t>
            </a:r>
            <a:endParaRPr lang="en-US" dirty="0">
              <a:solidFill>
                <a:srgbClr val="0D0D0D"/>
              </a:solidFill>
              <a:latin typeface="Söhne"/>
            </a:endParaRPr>
          </a:p>
          <a:p>
            <a:pPr marL="730885" lvl="1" indent="-304165"/>
            <a:r>
              <a:rPr lang="vi-VN" dirty="0"/>
              <a:t>Sai sót khi thay đổi lưỡi cắt</a:t>
            </a:r>
            <a:endParaRPr lang="en-US" dirty="0">
              <a:solidFill>
                <a:srgbClr val="0D0D0D"/>
              </a:solidFill>
              <a:latin typeface="Söhne"/>
            </a:endParaRPr>
          </a:p>
          <a:p>
            <a:pPr marL="730885" lvl="1" indent="-304165"/>
            <a:r>
              <a:rPr lang="en-US" dirty="0" err="1"/>
              <a:t>Sử</a:t>
            </a:r>
            <a:r>
              <a:rPr lang="en-US" dirty="0"/>
              <a:t> </a:t>
            </a:r>
            <a:r>
              <a:rPr lang="en-US" dirty="0" err="1"/>
              <a:t>dụng</a:t>
            </a:r>
            <a:r>
              <a:rPr lang="en-US" dirty="0"/>
              <a:t> </a:t>
            </a:r>
            <a:r>
              <a:rPr lang="en-US" dirty="0" err="1"/>
              <a:t>không</a:t>
            </a:r>
            <a:r>
              <a:rPr lang="en-US" dirty="0"/>
              <a:t> </a:t>
            </a:r>
            <a:r>
              <a:rPr lang="en-US" dirty="0" err="1"/>
              <a:t>đúng</a:t>
            </a:r>
            <a:r>
              <a:rPr lang="en-US" dirty="0"/>
              <a:t> </a:t>
            </a:r>
            <a:r>
              <a:rPr lang="en-US" dirty="0" err="1"/>
              <a:t>thiết</a:t>
            </a:r>
            <a:r>
              <a:rPr lang="en-US" dirty="0"/>
              <a:t> </a:t>
            </a:r>
            <a:r>
              <a:rPr lang="en-US" dirty="0" err="1"/>
              <a:t>bị</a:t>
            </a:r>
            <a:r>
              <a:rPr lang="en-US" dirty="0"/>
              <a:t> </a:t>
            </a:r>
            <a:r>
              <a:rPr lang="en-US" dirty="0" err="1"/>
              <a:t>bảo</a:t>
            </a:r>
            <a:r>
              <a:rPr lang="en-US" dirty="0"/>
              <a:t> </a:t>
            </a:r>
            <a:r>
              <a:rPr lang="en-US" dirty="0" err="1"/>
              <a:t>vệ</a:t>
            </a:r>
            <a:endParaRPr lang="en-US" dirty="0">
              <a:solidFill>
                <a:srgbClr val="0D0D0D"/>
              </a:solidFill>
              <a:latin typeface="Söhne"/>
            </a:endParaRPr>
          </a:p>
          <a:p>
            <a:pPr marL="730885" lvl="1" indent="-304165"/>
            <a:r>
              <a:rPr lang="en-US" dirty="0" err="1"/>
              <a:t>Không</a:t>
            </a:r>
            <a:r>
              <a:rPr lang="en-US" dirty="0"/>
              <a:t> </a:t>
            </a:r>
            <a:r>
              <a:rPr lang="en-US" dirty="0" err="1"/>
              <a:t>tuân</a:t>
            </a:r>
            <a:r>
              <a:rPr lang="en-US" dirty="0"/>
              <a:t> </a:t>
            </a:r>
            <a:r>
              <a:rPr lang="en-US" dirty="0" err="1"/>
              <a:t>thủ</a:t>
            </a:r>
            <a:r>
              <a:rPr lang="en-US" dirty="0"/>
              <a:t> </a:t>
            </a:r>
            <a:r>
              <a:rPr lang="en-US" dirty="0" err="1"/>
              <a:t>quy</a:t>
            </a:r>
            <a:r>
              <a:rPr lang="en-US" dirty="0"/>
              <a:t> </a:t>
            </a:r>
            <a:r>
              <a:rPr lang="en-US" dirty="0" err="1"/>
              <a:t>tắc</a:t>
            </a:r>
            <a:r>
              <a:rPr lang="en-US" dirty="0"/>
              <a:t> an </a:t>
            </a:r>
            <a:r>
              <a:rPr lang="en-US" dirty="0" err="1"/>
              <a:t>toàn</a:t>
            </a:r>
            <a:r>
              <a:rPr lang="en-US" dirty="0"/>
              <a:t> </a:t>
            </a:r>
            <a:r>
              <a:rPr lang="en-US" dirty="0" err="1"/>
              <a:t>chung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cắt</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cắt</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cắt cầm tay</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cắt cầm tay</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cắt cầm tay</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cầm</a:t>
            </a:r>
            <a:r>
              <a:rPr lang="en-US" dirty="0"/>
              <a:t> </a:t>
            </a:r>
            <a:r>
              <a:rPr lang="en-US" dirty="0" err="1"/>
              <a:t>tay</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cầm</a:t>
            </a:r>
            <a:r>
              <a:rPr lang="en-US" dirty="0"/>
              <a:t> </a:t>
            </a:r>
            <a:r>
              <a:rPr lang="en-US" dirty="0" err="1"/>
              <a:t>tay</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An toàn lao động khi vận hành máy cắt cầm tay (handheld angle grinder) là vấn đề cực kỳ quan trọng cần được coi trọng và tuân thủ trong mọi hoạt động sử dụng máy móc này. Việc không đảm bảo an toàn có thể dẫn đến tai nạn nghiêm trọng hoặc thương tích cho người sử dụng và những người xung quanh. </a:t>
            </a:r>
            <a:endParaRPr lang="en-US" b="0" i="0" dirty="0">
              <a:effectLst/>
              <a:latin typeface="Söhne"/>
            </a:endParaRPr>
          </a:p>
          <a:p>
            <a:r>
              <a:rPr lang="vi-VN" b="0" i="0" dirty="0">
                <a:effectLst/>
                <a:latin typeface="Söhne"/>
              </a:rPr>
              <a:t>Máy cắt cầm tay là một công cụ mạnh mẽ có khả năng gây thương tích nghiêm trọng nếu không được sử dụng đúng cách.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B034ABB-AF35-1F04-19C1-42410108CC9B}"/>
              </a:ext>
            </a:extLst>
          </p:cNvPr>
          <p:cNvPicPr>
            <a:picLocks noChangeAspect="1"/>
          </p:cNvPicPr>
          <p:nvPr/>
        </p:nvPicPr>
        <p:blipFill>
          <a:blip r:embed="rId3"/>
          <a:stretch>
            <a:fillRect/>
          </a:stretch>
        </p:blipFill>
        <p:spPr>
          <a:xfrm>
            <a:off x="-746348" y="4365104"/>
            <a:ext cx="3537769" cy="353776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Khi vận hành máy cắt cầm tay (handheld angle grinder), việc tuân thủ các giao thức và quy định an toàn là vô cùng quan trọng để giảm thiểu nguy cơ tai nạn và bảo vệ sức khỏe của người sử dụng. </a:t>
            </a:r>
            <a:endParaRPr lang="en-US" b="0" i="0" dirty="0">
              <a:effectLst/>
              <a:latin typeface="Söhne"/>
            </a:endParaRPr>
          </a:p>
          <a:p>
            <a:r>
              <a:rPr lang="vi-VN" b="0" i="0" dirty="0">
                <a:effectLst/>
                <a:latin typeface="Söhne"/>
              </a:rPr>
              <a:t>Các giao thức này bao gồm việc đeo đồ bảo hộ cá nhân bao gồm kính bảo hộ và mặt nạ chống bụi để bảo vệ mắt và hệ hô hấp trước các mảnh vụn và bụi gây hại. Ngoài ra, người vận hành cần đeo găng tay và áo khoác dày để bảo vệ da khỏi các vật liệu cắt và lưỡi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0821852-6FD9-690D-2A3C-ACF4A9D5161E}"/>
              </a:ext>
            </a:extLst>
          </p:cNvPr>
          <p:cNvPicPr>
            <a:picLocks noChangeAspect="1"/>
          </p:cNvPicPr>
          <p:nvPr/>
        </p:nvPicPr>
        <p:blipFill>
          <a:blip r:embed="rId3"/>
          <a:stretch>
            <a:fillRect/>
          </a:stretch>
        </p:blipFill>
        <p:spPr>
          <a:xfrm>
            <a:off x="-746348" y="4365104"/>
            <a:ext cx="3537769" cy="353776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Động cơ: Là trái tim của máy cắt cầm tay, động cơ tạo năng lượng để quay lưỡi cắt. Động cơ thường được điều khiển bằng điện hoặc khí nén, tuỳ thuộc vào loại máy.</a:t>
            </a:r>
          </a:p>
          <a:p>
            <a:pPr algn="l"/>
            <a:r>
              <a:rPr lang="vi-VN" b="0" i="0" dirty="0">
                <a:effectLst/>
                <a:latin typeface="Open Sans" panose="020B0606030504020204" pitchFamily="34" charset="0"/>
              </a:rPr>
              <a:t>Lưỡi cắt: Đây là thành phần chịu trách nhiệm cắt và mài các vật liệu như kim loại, gỗ hoặc đá. Lưỡi cắt có thể được làm từ thép cacbon hoặc các hợp kim đặc biệt để đáp ứng các yêu cầu cắt khác nhau.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0E93372-7243-2B76-8654-3603A2231B25}"/>
              </a:ext>
            </a:extLst>
          </p:cNvPr>
          <p:cNvPicPr>
            <a:picLocks noChangeAspect="1"/>
          </p:cNvPicPr>
          <p:nvPr/>
        </p:nvPicPr>
        <p:blipFill>
          <a:blip r:embed="rId3"/>
          <a:stretch>
            <a:fillRect/>
          </a:stretch>
        </p:blipFill>
        <p:spPr>
          <a:xfrm>
            <a:off x="6283325" y="156236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Máy cắt cầm tay (handheld angle grinder) có cấu trúc đơn giản bao gồm một động cơ điện hoặc khí nén được gắn trên một thiết bị cầm tay.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Động cơ này truyền động cho lưỡi cắt thông qua bộ chuyển đổi trục, cho phép lưỡi cắt quay với tốc độ cao để cắt và mài các vật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986BC5F-EC91-6C58-9F69-32C2E6E1AEDC}"/>
              </a:ext>
            </a:extLst>
          </p:cNvPr>
          <p:cNvPicPr>
            <a:picLocks noChangeAspect="1"/>
          </p:cNvPicPr>
          <p:nvPr/>
        </p:nvPicPr>
        <p:blipFill>
          <a:blip r:embed="rId3"/>
          <a:stretch>
            <a:fillRect/>
          </a:stretch>
        </p:blipFill>
        <p:spPr>
          <a:xfrm>
            <a:off x="6283325" y="156236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Chuẩn bị bề mặt: Trước khi hàn, các bề mặt kim loại cần được làm sạch và chuẩn bị đúng cách để đảm bảo độ bám dính tốt giữa các mối hàn. Máy cắt cầm tay được sử dụng để loại bỏ vết gỉ, sơn hoặc các lớp bụi khác trên bề mặt kim loại, tạo điều kiện lý tưởng cho quá trình hàn.</a:t>
            </a:r>
          </a:p>
          <a:p>
            <a:pPr algn="l"/>
            <a:r>
              <a:rPr lang="vi-VN" b="0" i="0" dirty="0">
                <a:effectLst/>
                <a:latin typeface="Open Sans" panose="020B0606030504020204" pitchFamily="34" charset="0"/>
              </a:rPr>
              <a:t>Cắt kim loại: Máy cắt cầm tay được dùng để cắt các tấm kim loại thành các kích thước và hình dạng mong muốn trước khi hàn chúng lại với nhau. Việc cắt bằ</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6281A77-FC2D-FEF7-ED3E-3EF84E6E5253}"/>
              </a:ext>
            </a:extLst>
          </p:cNvPr>
          <p:cNvPicPr>
            <a:picLocks noChangeAspect="1"/>
          </p:cNvPicPr>
          <p:nvPr/>
        </p:nvPicPr>
        <p:blipFill>
          <a:blip r:embed="rId3"/>
          <a:stretch>
            <a:fillRect/>
          </a:stretch>
        </p:blipFill>
        <p:spPr>
          <a:xfrm>
            <a:off x="6283325" y="156236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Nguy cơ tổn thương do lưỡi cắt: Lưỡi cắt quay với tốc độ cao có thể gây ra các vết cắt, vết thương hoặc thậm chí mất ngón tay nếu không được sử dụng đúng cách hoặc nếu không có các phụ kiện bảo vệ như bìa bảo vệ lưỡi cắt.</a:t>
            </a:r>
          </a:p>
          <a:p>
            <a:pPr algn="l"/>
            <a:r>
              <a:rPr lang="vi-VN" b="0" i="0" dirty="0">
                <a:effectLst/>
                <a:latin typeface="Open Sans" panose="020B0606030504020204" pitchFamily="34" charset="0"/>
              </a:rPr>
              <a:t>Nguy cơ bị mảnh vụn và bụi: Quá trình cắt và mài có thể tạo ra mảnh vụn kim loại, gỗ hoặc đá cùng với bụi và tạp chất. Những mảnh vụn và bụi này có thể bay vào mắt, da và hệ hô hấp, gây ra tổn thương và các vấn đề sức khỏe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7DB2213-4809-082C-E3B3-EBA96EE64B16}"/>
              </a:ext>
            </a:extLst>
          </p:cNvPr>
          <p:cNvPicPr>
            <a:picLocks noChangeAspect="1"/>
          </p:cNvPicPr>
          <p:nvPr/>
        </p:nvPicPr>
        <p:blipFill>
          <a:blip r:embed="rId3"/>
          <a:stretch>
            <a:fillRect/>
          </a:stretch>
        </p:blipFill>
        <p:spPr>
          <a:xfrm>
            <a:off x="6283325" y="156236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cắt cầm tay</a:t>
            </a:r>
          </a:p>
          <a:p>
            <a:pPr algn="l">
              <a:lnSpc>
                <a:spcPct val="120000"/>
              </a:lnSpc>
            </a:pPr>
            <a:r>
              <a:rPr lang="vi-VN" b="0" i="0" dirty="0">
                <a:effectLst/>
                <a:latin typeface="Open Sans" panose="020B0606030504020204" pitchFamily="34" charset="0"/>
              </a:rPr>
              <a:t>Đầu tiên, hãy kiểm tra tổng thể máy để đảm bảo rằng nó không bị hư hỏng hoặc có các vấn đề bất thường. Hãy xem xét các phần chính của máy như động cơ, cần cầm, và bộ chuyển đổi trục để đảm bảo chúng hoạt động một cách chính xác và trơn tru.</a:t>
            </a:r>
          </a:p>
          <a:p>
            <a:pPr algn="l">
              <a:lnSpc>
                <a:spcPct val="120000"/>
              </a:lnSpc>
            </a:pPr>
            <a:r>
              <a:rPr lang="vi-VN" b="0" i="0" dirty="0">
                <a:effectLst/>
                <a:latin typeface="Open Sans" panose="020B0606030504020204" pitchFamily="34" charset="0"/>
              </a:rPr>
              <a:t>Tiếp theo, kiểm tra lưỡi cắt. Đảm bảo rằng lưỡi cắt được lắp đúng và chắc chắn trên máy. Nếu lưỡi cắt cũ hoặc bị mòn, hãy thay thế bằng một lưỡi mới để đảm bảo hiệu suất cắt tốt nhất và an toàn cho người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2997DDD-612E-99AD-5513-5BBB2D02EF14}"/>
              </a:ext>
            </a:extLst>
          </p:cNvPr>
          <p:cNvPicPr>
            <a:picLocks noChangeAspect="1"/>
          </p:cNvPicPr>
          <p:nvPr/>
        </p:nvPicPr>
        <p:blipFill>
          <a:blip r:embed="rId3"/>
          <a:stretch>
            <a:fillRect/>
          </a:stretch>
        </p:blipFill>
        <p:spPr>
          <a:xfrm>
            <a:off x="-962372" y="3582394"/>
            <a:ext cx="5040560" cy="504056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cắt cầm tay định kỳ</a:t>
            </a:r>
          </a:p>
          <a:p>
            <a:pPr algn="l">
              <a:lnSpc>
                <a:spcPct val="120000"/>
              </a:lnSpc>
            </a:pPr>
            <a:r>
              <a:rPr lang="vi-VN" b="0" i="0" dirty="0">
                <a:effectLst/>
                <a:latin typeface="Open Sans" panose="020B0606030504020204" pitchFamily="34" charset="0"/>
              </a:rPr>
              <a:t>Kiểm tra lưỡi cắt: Thường xuyên kiểm tra lưỡi cắt để đảm bảo rằng nó vẫn cắt tốt và không bị hư hỏng. Nếu lưỡi cắt bị mòn hoặc hỏng, hãy thay thế bằng lưỡi mới theo hướng dẫn của nhà sản xuất.</a:t>
            </a:r>
          </a:p>
          <a:p>
            <a:pPr algn="l">
              <a:lnSpc>
                <a:spcPct val="120000"/>
              </a:lnSpc>
            </a:pPr>
            <a:r>
              <a:rPr lang="vi-VN" b="0" i="0" dirty="0">
                <a:effectLst/>
                <a:latin typeface="Open Sans" panose="020B0606030504020204" pitchFamily="34" charset="0"/>
              </a:rPr>
              <a:t>Kiểm tra bộ chuyển đổi trục và động cơ: Kiểm tra bộ chuyển đổi trục và động cơ để đảm bảo chúng hoạt động một cách chính xác và trơn tru. Xem xét bôi trơn lại các bộ phận cần thiết nếu cần.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7335F8A-6671-4180-4A2C-5E554372C2A0}"/>
              </a:ext>
            </a:extLst>
          </p:cNvPr>
          <p:cNvPicPr>
            <a:picLocks noChangeAspect="1"/>
          </p:cNvPicPr>
          <p:nvPr/>
        </p:nvPicPr>
        <p:blipFill>
          <a:blip r:embed="rId3"/>
          <a:stretch>
            <a:fillRect/>
          </a:stretch>
        </p:blipFill>
        <p:spPr>
          <a:xfrm>
            <a:off x="-962372" y="3582394"/>
            <a:ext cx="5040560" cy="504056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cắt cầm tay an toàn</a:t>
            </a:r>
            <a:r>
              <a:rPr lang="en-US" sz="2400" dirty="0"/>
              <a:t>:</a:t>
            </a:r>
          </a:p>
          <a:p>
            <a:r>
              <a:rPr lang="vi-VN" b="1" i="0" dirty="0">
                <a:solidFill>
                  <a:srgbClr val="4C4F5A"/>
                </a:solidFill>
                <a:effectLst/>
                <a:highlight>
                  <a:srgbClr val="FFFFFF"/>
                </a:highlight>
                <a:latin typeface="Open Sans" panose="020B0606030504020204" pitchFamily="34" charset="0"/>
              </a:rPr>
              <a:t>Chuẩn bị đồ bảo hộ</a:t>
            </a:r>
            <a:r>
              <a:rPr lang="vi-VN" b="0" i="0" dirty="0">
                <a:solidFill>
                  <a:srgbClr val="4C4F5A"/>
                </a:solidFill>
                <a:effectLst/>
                <a:highlight>
                  <a:srgbClr val="FFFFFF"/>
                </a:highlight>
                <a:latin typeface="Open Sans" panose="020B0606030504020204" pitchFamily="34" charset="0"/>
              </a:rPr>
              <a:t>: Trước khi bắt đầu, đeo đầy đủ đồ bảo hộ như kính bảo hộ, mặt nạ chống bụi, găng tay dày và áo khoác bảo hộ. Đây là bước quan trọng để bảo vệ mắt, da và hệ hô hấp khỏi các mảnh vụn và bụi trong quá trình làm việc.</a:t>
            </a:r>
          </a:p>
          <a:p>
            <a:r>
              <a:rPr lang="vi-VN" b="1" i="0" dirty="0">
                <a:solidFill>
                  <a:srgbClr val="4C4F5A"/>
                </a:solidFill>
                <a:effectLst/>
                <a:highlight>
                  <a:srgbClr val="FFFFFF"/>
                </a:highlight>
                <a:latin typeface="Open Sans" panose="020B0606030504020204" pitchFamily="34" charset="0"/>
              </a:rPr>
              <a:t>Kiểm tra máy</a:t>
            </a:r>
            <a:r>
              <a:rPr lang="vi-VN" b="0" i="0" dirty="0">
                <a:solidFill>
                  <a:srgbClr val="4C4F5A"/>
                </a:solidFill>
                <a:effectLst/>
                <a:highlight>
                  <a:srgbClr val="FFFFFF"/>
                </a:highlight>
                <a:latin typeface="Open Sans" panose="020B0606030504020204" pitchFamily="34" charset="0"/>
              </a:rPr>
              <a:t>: Trước khi bật máy, hãy kiểm tra tổng thể máy và các phụ kiện bảo vệ. Đảm bảo rằng lưỡi cắt được lắp đúng và an toàn trên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máy cắt cầm tay</a:t>
            </a:r>
            <a:r>
              <a:rPr lang="en-US" sz="2400" dirty="0"/>
              <a:t>:</a:t>
            </a:r>
          </a:p>
          <a:p>
            <a:r>
              <a:rPr lang="vi-VN" b="1" i="0" dirty="0">
                <a:solidFill>
                  <a:srgbClr val="4C4F5A"/>
                </a:solidFill>
                <a:effectLst/>
                <a:highlight>
                  <a:srgbClr val="FFFFFF"/>
                </a:highlight>
                <a:latin typeface="Open Sans" panose="020B0606030504020204" pitchFamily="34" charset="0"/>
              </a:rPr>
              <a:t>Ngừng hoạt động ngay khi có sự cố</a:t>
            </a:r>
            <a:r>
              <a:rPr lang="vi-VN" b="0" i="0" dirty="0">
                <a:solidFill>
                  <a:srgbClr val="4C4F5A"/>
                </a:solidFill>
                <a:effectLst/>
                <a:highlight>
                  <a:srgbClr val="FFFFFF"/>
                </a:highlight>
                <a:latin typeface="Open Sans" panose="020B0606030504020204" pitchFamily="34" charset="0"/>
              </a:rPr>
              <a:t>: Nếu bạn gặp bất kỳ sự cố nào trong quá trình vận hành máy cắt cầm tay như lưỡi cắt bị kẹt, máy hoạt động không bình thường hoặc xuất hiện tình trạng nguy hiểm, hãy ngừng hoạt động ngay lập tức. Tắt nguồn máy và đặt máy xuống một nơi an toàn.</a:t>
            </a:r>
          </a:p>
          <a:p>
            <a:r>
              <a:rPr lang="vi-VN" b="1" i="0" dirty="0">
                <a:solidFill>
                  <a:srgbClr val="4C4F5A"/>
                </a:solidFill>
                <a:effectLst/>
                <a:highlight>
                  <a:srgbClr val="FFFFFF"/>
                </a:highlight>
                <a:latin typeface="Open Sans" panose="020B0606030504020204" pitchFamily="34" charset="0"/>
              </a:rPr>
              <a:t>Đánh giá tình huống</a:t>
            </a:r>
            <a:r>
              <a:rPr lang="vi-VN" b="0" i="0" dirty="0">
                <a:solidFill>
                  <a:srgbClr val="4C4F5A"/>
                </a:solidFill>
                <a:effectLst/>
                <a:highlight>
                  <a:srgbClr val="FFFFFF"/>
                </a:highlight>
                <a:latin typeface="Open Sans" panose="020B0606030504020204" pitchFamily="34" charset="0"/>
              </a:rPr>
              <a:t>: Khi xảy ra sự cố, hãy đánh giá tình huống một cách cẩn thận để xác định nguyên nhân và mức độ nguy hiểm của tình trạng.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cắt</a:t>
            </a:r>
            <a:r>
              <a:rPr lang="en-US" b="1" i="0" dirty="0">
                <a:effectLst/>
                <a:latin typeface="Söhne"/>
              </a:rPr>
              <a:t> </a:t>
            </a:r>
            <a:r>
              <a:rPr lang="en-US" b="1" i="0" dirty="0" err="1">
                <a:effectLst/>
                <a:latin typeface="Söhne"/>
              </a:rPr>
              <a:t>cầm</a:t>
            </a:r>
            <a:r>
              <a:rPr lang="en-US" b="1" i="0" dirty="0">
                <a:effectLst/>
                <a:latin typeface="Söhne"/>
              </a:rPr>
              <a:t> </a:t>
            </a:r>
            <a:r>
              <a:rPr lang="en-US" b="1" i="0" dirty="0" err="1">
                <a:effectLst/>
                <a:latin typeface="Söhne"/>
              </a:rPr>
              <a:t>tay</a:t>
            </a:r>
            <a:r>
              <a:rPr lang="en-US" sz="2000" dirty="0">
                <a:latin typeface="Söhne"/>
              </a:rPr>
              <a:t>:</a:t>
            </a:r>
          </a:p>
          <a:p>
            <a:pPr algn="l"/>
            <a:r>
              <a:rPr lang="vi-VN" b="0" i="0" dirty="0">
                <a:effectLst/>
                <a:latin typeface="Söhne"/>
              </a:rPr>
              <a:t>Nguy cơ chấn thương do lưỡi cắt: Lưỡi cắt quay với tốc độ cao có thể gây ra các vết cắt, vết thương và thậm chí mất ngón tay nếu không sử dụng máy đúng cách. Việc không đeo đồ bảo hộ hoặc sử dụng máy trong tư thế không an toàn có thể tạo ra nguy cơ này.</a:t>
            </a:r>
          </a:p>
          <a:p>
            <a:pPr algn="l"/>
            <a:r>
              <a:rPr lang="vi-VN" b="0" i="0" dirty="0">
                <a:effectLst/>
                <a:latin typeface="Söhne"/>
              </a:rPr>
              <a:t>Nguy cơ bị mảnh vụn và bụi: Quá trình cắt và mài có thể tạo ra mảnh vụn kim loại, gỗ hoặc đá cùng với bụi và tạp chất. Những mảnh vụn và bụi này có thể bay vào mắt, da và hệ hô hấp, gây ra tổn thương và các vấn đề sức khỏe nghiêm trọng.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31B518A4-678E-995C-D7CD-8091AE90C4F0}"/>
              </a:ext>
            </a:extLst>
          </p:cNvPr>
          <p:cNvPicPr>
            <a:picLocks noChangeAspect="1"/>
          </p:cNvPicPr>
          <p:nvPr/>
        </p:nvPicPr>
        <p:blipFill>
          <a:blip r:embed="rId4"/>
          <a:stretch>
            <a:fillRect/>
          </a:stretch>
        </p:blipFill>
        <p:spPr>
          <a:xfrm>
            <a:off x="-458315" y="4128369"/>
            <a:ext cx="3384376" cy="3384376"/>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cầm tay</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cắt cầm tay để việc vận hành an toàn</a:t>
            </a:r>
            <a:endParaRPr lang="en-US" b="0" i="0" dirty="0">
              <a:effectLst/>
              <a:latin typeface="Söhne"/>
            </a:endParaRPr>
          </a:p>
          <a:p>
            <a:pPr lvl="1"/>
            <a:r>
              <a:rPr lang="vi-VN" b="0" i="0" dirty="0">
                <a:effectLst/>
                <a:latin typeface="Söhne"/>
              </a:rPr>
              <a:t>Để đảm bảo việc vận hành an toàn của máy cắt cầm tay (handheld angle grinder), việc kiểm tra và bảo dưỡng định kỳ là rất quan trọng. </a:t>
            </a:r>
            <a:endParaRPr lang="en-US" b="0" i="0" dirty="0">
              <a:effectLst/>
              <a:latin typeface="Söhne"/>
            </a:endParaRPr>
          </a:p>
          <a:p>
            <a:pPr lvl="1"/>
            <a:r>
              <a:rPr lang="vi-VN" b="0" i="0" dirty="0">
                <a:effectLst/>
                <a:latin typeface="Söhne"/>
              </a:rPr>
              <a:t>Đầu tiên, hãy thường xuyên kiểm tra tổng thể của máy để đảm bảo rằng nó không bị hư hỏng và hoạt động đúng cách. Kiểm tra lưỡi cắt để đảm bảo sắc bén và không bị mòn, và thay thế nếu cần.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2E6A266-D1E3-75F7-78F8-C4894A05D51F}"/>
              </a:ext>
            </a:extLst>
          </p:cNvPr>
          <p:cNvPicPr>
            <a:picLocks noChangeAspect="1"/>
          </p:cNvPicPr>
          <p:nvPr/>
        </p:nvPicPr>
        <p:blipFill>
          <a:blip r:embed="rId4"/>
          <a:stretch>
            <a:fillRect/>
          </a:stretch>
        </p:blipFill>
        <p:spPr>
          <a:xfrm>
            <a:off x="-458315" y="4128369"/>
            <a:ext cx="3384376" cy="3384376"/>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cầm tay</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Trước tiên, luôn đeo đồ bảo hộ cá nhân phù hợp như kính bảo hộ, mặt nạ chống bụi, găng tay dày và áo khoác bảo hộ để bảo vệ mắt, da và hệ hô hấp khỏi các mảnh vụn và bụi trong quá trình làm việc. </a:t>
            </a:r>
            <a:endParaRPr lang="en-US" b="0" i="0" dirty="0">
              <a:effectLst/>
              <a:latin typeface="Söhne"/>
            </a:endParaRPr>
          </a:p>
          <a:p>
            <a:pPr lvl="1"/>
            <a:r>
              <a:rPr lang="vi-VN" b="0" i="0" dirty="0">
                <a:effectLst/>
                <a:latin typeface="Söhne"/>
              </a:rPr>
              <a:t>Ngoài ra, hãy đảm bảo bạn đã được đào tạo về cách sử dụng máy cắt cầm tay một cách an toàn và hiệu quả, bao gồm cách xử lý máy, lưỡi cắt và các tình huống khẩn cấp.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787CB9B-8E17-40CF-2B39-60EC4FE491D4}"/>
              </a:ext>
            </a:extLst>
          </p:cNvPr>
          <p:cNvPicPr>
            <a:picLocks noChangeAspect="1"/>
          </p:cNvPicPr>
          <p:nvPr/>
        </p:nvPicPr>
        <p:blipFill>
          <a:blip r:embed="rId4"/>
          <a:stretch>
            <a:fillRect/>
          </a:stretch>
        </p:blipFill>
        <p:spPr>
          <a:xfrm>
            <a:off x="-458315" y="4128369"/>
            <a:ext cx="3384376" cy="3384376"/>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cầm tay</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 Đầu tiên, hãy xác định và đánh dấu vùng làm việc an toàn xung quanh máy. Đây là khu vực mà chỉ người sử dụng máy được phép tiếp cận và làm việc.</a:t>
            </a:r>
          </a:p>
          <a:p>
            <a:pPr lvl="1"/>
            <a:r>
              <a:rPr lang="vi-VN" b="0" i="0" dirty="0">
                <a:effectLst/>
                <a:latin typeface="Söhne"/>
              </a:rPr>
              <a:t>Đảm bảo không có người khác đứng quá gần khu vực làm việc để tránh nguy cơ bị mắc kẹt trong quá trình vận hành. Sử dụng các biện pháp bảo vệ như tấm ngăn bảo vệ để che khu vực làm việc và ngăn người khác tiếp cận vào vùng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D5108BC-B529-0087-6CD5-50761734D56E}"/>
              </a:ext>
            </a:extLst>
          </p:cNvPr>
          <p:cNvPicPr>
            <a:picLocks noChangeAspect="1"/>
          </p:cNvPicPr>
          <p:nvPr/>
        </p:nvPicPr>
        <p:blipFill>
          <a:blip r:embed="rId4"/>
          <a:stretch>
            <a:fillRect/>
          </a:stretch>
        </p:blipFill>
        <p:spPr>
          <a:xfrm>
            <a:off x="-458315" y="4128369"/>
            <a:ext cx="3384376" cy="3384376"/>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cầm tay</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Khi vận hành máy cắt cầm tay (handheld angle grinder), việc sử dụng thiết bị bảo hộ cá nhân là rất quan trọng để đảm bảo an toàn cho người sử dụng. </a:t>
            </a:r>
            <a:endParaRPr lang="en-US" b="0" i="0" dirty="0">
              <a:effectLst/>
              <a:latin typeface="Söhne"/>
            </a:endParaRPr>
          </a:p>
          <a:p>
            <a:pPr lvl="1"/>
            <a:r>
              <a:rPr lang="vi-VN" b="0" i="0" dirty="0">
                <a:effectLst/>
                <a:latin typeface="Söhne"/>
              </a:rPr>
              <a:t>Bao gồm các thiết bị bảo hộ như kính bảo hộ để bảo vệ mắt khỏi các mảnh vụn và tia lửa, mặt nạ chống bụi để bảo vệ hệ hô hấp trước các bụi và tạp chất bay, găng tay dày để bảo vệ da và tay khỏi các vật liệu cứng và sắc nhọn.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146AD62-9DD2-5EAE-0562-B201E509786A}"/>
              </a:ext>
            </a:extLst>
          </p:cNvPr>
          <p:cNvPicPr>
            <a:picLocks noChangeAspect="1"/>
          </p:cNvPicPr>
          <p:nvPr/>
        </p:nvPicPr>
        <p:blipFill>
          <a:blip r:embed="rId4"/>
          <a:stretch>
            <a:fillRect/>
          </a:stretch>
        </p:blipFill>
        <p:spPr>
          <a:xfrm>
            <a:off x="-458315" y="4128369"/>
            <a:ext cx="3384376" cy="3384376"/>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cầm tay</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cắt cầm tay</a:t>
            </a:r>
            <a:endParaRPr lang="en-US" b="0" i="0" dirty="0">
              <a:effectLst/>
              <a:latin typeface="Söhne"/>
            </a:endParaRPr>
          </a:p>
          <a:p>
            <a:pPr lvl="1"/>
            <a:r>
              <a:rPr lang="vi-VN" b="0" i="0" dirty="0">
                <a:effectLst/>
                <a:latin typeface="Söhne"/>
              </a:rPr>
              <a:t>Trong trường hợp xảy ra sự cố khi vận hành máy cắt cầm tay (handheld angle grinder), việc có quy trình khẩn cấp và phản ứng nhanh chóng là rất quan trọng để đảm bảo an toàn cho mọi người trong khu vực làm việc. </a:t>
            </a:r>
            <a:endParaRPr lang="en-US" b="0" i="0" dirty="0">
              <a:effectLst/>
              <a:latin typeface="Söhne"/>
            </a:endParaRPr>
          </a:p>
          <a:p>
            <a:pPr lvl="1"/>
            <a:r>
              <a:rPr lang="vi-VN" b="0" i="0" dirty="0">
                <a:effectLst/>
                <a:latin typeface="Söhne"/>
              </a:rPr>
              <a:t>Đầu tiên, nếu bạn gặp phải sự cố như lưỡi cắt kẹt hoặc máy hoạt động không bình thường, hãy dừng ngay việc làm và đặt máy xuống một nơi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D5D6658-9924-95B0-9F62-CC0707A73E37}"/>
              </a:ext>
            </a:extLst>
          </p:cNvPr>
          <p:cNvPicPr>
            <a:picLocks noChangeAspect="1"/>
          </p:cNvPicPr>
          <p:nvPr/>
        </p:nvPicPr>
        <p:blipFill>
          <a:blip r:embed="rId4"/>
          <a:stretch>
            <a:fillRect/>
          </a:stretch>
        </p:blipFill>
        <p:spPr>
          <a:xfrm>
            <a:off x="-458315" y="4128369"/>
            <a:ext cx="3384376" cy="3384376"/>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cầm tay</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70FC931-D7B3-9BCB-5574-B4E0235AAF45}"/>
              </a:ext>
            </a:extLst>
          </p:cNvPr>
          <p:cNvPicPr>
            <a:picLocks noChangeAspect="1"/>
          </p:cNvPicPr>
          <p:nvPr/>
        </p:nvPicPr>
        <p:blipFill>
          <a:blip r:embed="rId4"/>
          <a:stretch>
            <a:fillRect/>
          </a:stretch>
        </p:blipFill>
        <p:spPr>
          <a:xfrm>
            <a:off x="-458315" y="4128369"/>
            <a:ext cx="3384376" cy="3384376"/>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cắt cầm tay</a:t>
            </a:r>
            <a:endParaRPr lang="en-US" sz="2400" b="1" i="0" dirty="0">
              <a:effectLst/>
              <a:latin typeface="Söhne"/>
            </a:endParaRPr>
          </a:p>
          <a:p>
            <a:r>
              <a:rPr lang="vi-VN" b="0" i="0" dirty="0">
                <a:effectLst/>
                <a:latin typeface="Söhne"/>
              </a:rPr>
              <a:t>Điều kiện thời tiết có ảnh hưởng đáng kể đến việc vận hành máy cắt cầm tay. Ví dụ, khi thời tiết ẩm ướt, máy có thể trượt tay do bề mặt bị trơn trượt. </a:t>
            </a:r>
            <a:endParaRPr lang="en-US" b="0" i="0" dirty="0">
              <a:effectLst/>
              <a:latin typeface="Söhne"/>
            </a:endParaRPr>
          </a:p>
          <a:p>
            <a:r>
              <a:rPr lang="vi-VN" b="0" i="0" dirty="0">
                <a:effectLst/>
                <a:latin typeface="Söhne"/>
              </a:rPr>
              <a:t>Ngoài ra, trong môi trường ẩm ướt, rỉ sét có thể hình thành trên lưỡi cắt, làm giảm hiệu suất cắt và độ bền của lưỡi. Nếu thời tiết quá nóng, người sử dụng máy có thể mệt mỏi nhanh hơn và tăng nguy cơ tai nạn do sự mất tập trung.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D8FE439-186B-518A-167E-8B79F7659A86}"/>
              </a:ext>
            </a:extLst>
          </p:cNvPr>
          <p:cNvPicPr>
            <a:picLocks noChangeAspect="1"/>
          </p:cNvPicPr>
          <p:nvPr/>
        </p:nvPicPr>
        <p:blipFill>
          <a:blip r:embed="rId3"/>
          <a:stretch>
            <a:fillRect/>
          </a:stretch>
        </p:blipFill>
        <p:spPr>
          <a:xfrm>
            <a:off x="-1466428" y="3717032"/>
            <a:ext cx="4464496" cy="4464496"/>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cắt cầm tay</a:t>
            </a:r>
            <a:endParaRPr lang="en-US" sz="2400" b="1" i="0" dirty="0">
              <a:effectLst/>
              <a:latin typeface="Söhne"/>
            </a:endParaRPr>
          </a:p>
          <a:p>
            <a:r>
              <a:rPr lang="vi-VN" b="0" i="0" dirty="0">
                <a:effectLst/>
                <a:latin typeface="Söhne"/>
              </a:rPr>
              <a:t>Môi trường làm việc có tác động lớn đến việc vận hành máy cắt cầm tay (handheld angle grinder). Máy cắt này được sử dụng trong nhiều môi trường khác nhau, từ các công trường xây dựng đến nhà máy sản xuất. </a:t>
            </a:r>
            <a:endParaRPr lang="en-US" b="0" i="0" dirty="0">
              <a:effectLst/>
              <a:latin typeface="Söhne"/>
            </a:endParaRPr>
          </a:p>
          <a:p>
            <a:r>
              <a:rPr lang="vi-VN" b="0" i="0" dirty="0">
                <a:effectLst/>
                <a:latin typeface="Söhne"/>
              </a:rPr>
              <a:t>Một môi trường làm việc không an toàn có thể gây ra các vấn đề như bụi, ẩm ướt, hoặc nhiệt độ cao, làm ảnh hưởng đến hiệu suất và an toàn của máy cắt.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9FB9491-1FAA-1599-179F-980A3600F362}"/>
              </a:ext>
            </a:extLst>
          </p:cNvPr>
          <p:cNvPicPr>
            <a:picLocks noChangeAspect="1"/>
          </p:cNvPicPr>
          <p:nvPr/>
        </p:nvPicPr>
        <p:blipFill>
          <a:blip r:embed="rId3"/>
          <a:stretch>
            <a:fillRect/>
          </a:stretch>
        </p:blipFill>
        <p:spPr>
          <a:xfrm>
            <a:off x="-1466428" y="3717032"/>
            <a:ext cx="4464496" cy="4464496"/>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cắt cầm tay ảnh hưởng như thế nào đến việc vận hành máy cắt cầm tay</a:t>
            </a:r>
            <a:endParaRPr lang="en-US" sz="2400" b="1" i="0" dirty="0">
              <a:effectLst/>
              <a:latin typeface="Söhne"/>
            </a:endParaRPr>
          </a:p>
          <a:p>
            <a:r>
              <a:rPr lang="vi-VN" b="0" i="0" dirty="0">
                <a:effectLst/>
                <a:latin typeface="Söhne"/>
              </a:rPr>
              <a:t>Tình trạng kỹ thuật của máy cắt cầm tay (handheld angle grinder) có ảnh hưởng rất lớn đến việc vận hành và an toàn của máy. Trước tiên, sự cân bằng và trọng lượng của máy rất quan trọng. </a:t>
            </a:r>
            <a:endParaRPr lang="en-US" b="0" i="0" dirty="0">
              <a:effectLst/>
              <a:latin typeface="Söhne"/>
            </a:endParaRPr>
          </a:p>
          <a:p>
            <a:r>
              <a:rPr lang="vi-VN" b="0" i="0" dirty="0">
                <a:effectLst/>
                <a:latin typeface="Söhne"/>
              </a:rPr>
              <a:t>Một máy không cân bằng có thể gây mệt mỏi và khó điều khiển trong quá trình sử dụng, đặc biệt là khi cắt với các vật liệu cứng như kim loại.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C429304-F77C-E86B-F97C-3C4900C6569C}"/>
              </a:ext>
            </a:extLst>
          </p:cNvPr>
          <p:cNvPicPr>
            <a:picLocks noChangeAspect="1"/>
          </p:cNvPicPr>
          <p:nvPr/>
        </p:nvPicPr>
        <p:blipFill>
          <a:blip r:embed="rId3"/>
          <a:stretch>
            <a:fillRect/>
          </a:stretch>
        </p:blipFill>
        <p:spPr>
          <a:xfrm>
            <a:off x="-1466428" y="3717032"/>
            <a:ext cx="4464496" cy="4464496"/>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cắt cầm tay</a:t>
            </a:r>
            <a:endParaRPr lang="en-US" sz="2400" b="1" i="0" dirty="0">
              <a:effectLst/>
              <a:latin typeface="Söhne"/>
            </a:endParaRPr>
          </a:p>
          <a:p>
            <a:r>
              <a:rPr lang="vi-VN" b="0" i="0" dirty="0">
                <a:effectLst/>
                <a:latin typeface="Söhne"/>
              </a:rPr>
              <a:t>Kiến thức an toàn và kỹ năng của người lao động có vai trò rất quan trọng đối với việc vận hành máy cắt cầm tay (handheld angle grinder). </a:t>
            </a:r>
            <a:endParaRPr lang="en-US" b="0" i="0" dirty="0">
              <a:effectLst/>
              <a:latin typeface="Söhne"/>
            </a:endParaRPr>
          </a:p>
          <a:p>
            <a:r>
              <a:rPr lang="vi-VN" b="0" i="0" dirty="0">
                <a:effectLst/>
                <a:latin typeface="Söhne"/>
              </a:rPr>
              <a:t>Đầu tiên, việc hiểu và áp dụng các quy tắc an toàn là cực kỳ cần thiết. Người lao động cần biết cách sử dụng máy đúng cách và tuân thủ các hướng dẫn về an toàn của nhà sản xuất.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86D6569-FED6-9672-D4A3-A4944F8730A9}"/>
              </a:ext>
            </a:extLst>
          </p:cNvPr>
          <p:cNvPicPr>
            <a:picLocks noChangeAspect="1"/>
          </p:cNvPicPr>
          <p:nvPr/>
        </p:nvPicPr>
        <p:blipFill>
          <a:blip r:embed="rId3"/>
          <a:stretch>
            <a:fillRect/>
          </a:stretch>
        </p:blipFill>
        <p:spPr>
          <a:xfrm>
            <a:off x="-1466428" y="3717032"/>
            <a:ext cx="4464496" cy="4464496"/>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cắt cầm tay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cắt cầm tay (handheld angle grinder) là rất quan trọng vì nhiều lý do. Đầu tiên, máy cắt cầm tay là một công cụ có nguy cơ cao nếu không được sử dụng đúng cách.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an toàn lao động giúp người vận hành hiểu rõ về các nguyên tắc cơ bản của an toàn trong quá trình sử dụng máy, bao gồm cách đeo trang bị bảo hộ, nhận biết các nguy hiểm tiềm ẩn và cách phòng tránh chúng.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9570516-A1FD-05DF-6D53-793CC7E7B23A}"/>
              </a:ext>
            </a:extLst>
          </p:cNvPr>
          <p:cNvPicPr>
            <a:picLocks noChangeAspect="1"/>
          </p:cNvPicPr>
          <p:nvPr/>
        </p:nvPicPr>
        <p:blipFill>
          <a:blip r:embed="rId3"/>
          <a:stretch>
            <a:fillRect/>
          </a:stretch>
        </p:blipFill>
        <p:spPr>
          <a:xfrm>
            <a:off x="7246540" y="1977368"/>
            <a:ext cx="3317056" cy="3317056"/>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0593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889AA51-D4D2-EB25-2B1A-1524855E96B2}"/>
              </a:ext>
            </a:extLst>
          </p:cNvPr>
          <p:cNvPicPr>
            <a:picLocks noChangeAspect="1"/>
          </p:cNvPicPr>
          <p:nvPr/>
        </p:nvPicPr>
        <p:blipFill>
          <a:blip r:embed="rId3"/>
          <a:stretch>
            <a:fillRect/>
          </a:stretch>
        </p:blipFill>
        <p:spPr>
          <a:xfrm>
            <a:off x="7246540" y="1977368"/>
            <a:ext cx="3317056" cy="3317056"/>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cắt cầm tay (handheld angle grinder) là vô cùng quan trọng vì nó ảnh hưởng đến nhiều khía cạnh của công việc và sức khỏe của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an toàn lao động giúp giảm nguy cơ tai nạn và chấn thương trong quá trình sử dụng máy cắt. Việc sử dụng trang bị bảo hộ đúng cách như kính bảo hộ, mặt nạ phòng độc, găng tay chống cắt làm giảm nguy cơ bị thương do bụi mài kim loại và các vật liệu bay lơ lửng.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08F8622-4843-53C8-B05F-7DD3CAA036DE}"/>
              </a:ext>
            </a:extLst>
          </p:cNvPr>
          <p:cNvPicPr>
            <a:picLocks noChangeAspect="1"/>
          </p:cNvPicPr>
          <p:nvPr/>
        </p:nvPicPr>
        <p:blipFill>
          <a:blip r:embed="rId3"/>
          <a:stretch>
            <a:fillRect/>
          </a:stretch>
        </p:blipFill>
        <p:spPr>
          <a:xfrm>
            <a:off x="-1034380" y="3861048"/>
            <a:ext cx="4222204" cy="4222204"/>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cắt cầm tay</a:t>
            </a:r>
          </a:p>
          <a:p>
            <a:pPr algn="l">
              <a:lnSpc>
                <a:spcPct val="120000"/>
              </a:lnSpc>
            </a:pPr>
            <a:r>
              <a:rPr lang="vi-VN" b="0" i="0" dirty="0">
                <a:effectLst/>
                <a:latin typeface="Open Sans" panose="020B0606030504020204" pitchFamily="34" charset="0"/>
              </a:rPr>
              <a:t>Trước khi vận hành máy cắt cầm tay (handheld angle grinder), việc nắm được các biện pháp an toàn là vô cùng quan trọng để đảm bảo an toàn cho người sử dụng và môi trường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đảm bảo rằng người vận hành đã được đào tạo về cách sử dụng máy đúng cách. Việc này bao gồm việc hiểu các điều kiện an toàn, quy trình khởi động và dừng máy, cách thay đổi và bảo dưỡng lưỡi cắt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13FE023-552D-A15B-0F4E-B9D236B6D234}"/>
              </a:ext>
            </a:extLst>
          </p:cNvPr>
          <p:cNvPicPr>
            <a:picLocks noChangeAspect="1"/>
          </p:cNvPicPr>
          <p:nvPr/>
        </p:nvPicPr>
        <p:blipFill>
          <a:blip r:embed="rId3"/>
          <a:stretch>
            <a:fillRect/>
          </a:stretch>
        </p:blipFill>
        <p:spPr>
          <a:xfrm>
            <a:off x="-1034380" y="3861048"/>
            <a:ext cx="4222204" cy="4222204"/>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3636</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CẮT CẦM TAY</vt:lpstr>
      <vt:lpstr>Một số vụ tai nạn lao động khi vận hành máy cắt cầm tay</vt:lpstr>
      <vt:lpstr>Tóm tắt bài học</vt:lpstr>
      <vt:lpstr>Giới thiệu</vt:lpstr>
      <vt:lpstr>Giới thiệu</vt:lpstr>
      <vt:lpstr>Thành Phần Và Chức Năng Của máy cắt cầm tay</vt:lpstr>
      <vt:lpstr>Thành Phần Và Chức Năng Của máy cắt cầm tay</vt:lpstr>
      <vt:lpstr>Thành Phần Và Chức Năng Của máy cắt cầm tay</vt:lpstr>
      <vt:lpstr>Thành Phần Và Chức Năng Của máy cắt cầm tay</vt:lpstr>
      <vt:lpstr>Kiểm tra và bảo trì an toàn trước khi vận hành máy cắt cầm tay</vt:lpstr>
      <vt:lpstr>Kiểm tra và bảo trì an toàn trước khi vận hành máy cắt cầm tay</vt:lpstr>
      <vt:lpstr>Quy trình vận hành an toàn máy cắt cầm tay</vt:lpstr>
      <vt:lpstr>Quy trình vận hành an toàn máy cắt cầm tay</vt:lpstr>
      <vt:lpstr>Đánh giá rủi ro và quản lý mối nguy khi vận hành máy cắt cầm tay</vt:lpstr>
      <vt:lpstr>Đánh giá rủi ro và quản lý mối nguy khi vận hành máy cắt cầm tay</vt:lpstr>
      <vt:lpstr>Đánh giá rủi ro và quản lý mối nguy khi vận hành máy cắt cầm tay</vt:lpstr>
      <vt:lpstr>Đánh giá rủi ro và quản lý mối nguy khi vận hành máy cắt cầm tay</vt:lpstr>
      <vt:lpstr>Đánh giá rủi ro và quản lý mối nguy khi vận hành máy cắt cầm tay</vt:lpstr>
      <vt:lpstr>Đánh giá rủi ro và quản lý mối nguy khi vận hành máy cắt cầm tay</vt:lpstr>
      <vt:lpstr>Đánh giá rủi ro và quản lý mối nguy khi vận hành máy cắt cầm tay</vt:lpstr>
      <vt:lpstr>Các yếu tố ảnh hưởng đến an toàn lao động khi vận hành máy cắt cầm tay</vt:lpstr>
      <vt:lpstr>Các yếu tố ảnh hưởng đến an toàn lao động khi vận hành máy cắt cầm tay</vt:lpstr>
      <vt:lpstr>Các yếu tố ảnh hưởng đến an toàn lao động khi vận hành máy cắt cầm tay</vt:lpstr>
      <vt:lpstr>Các yếu tố ảnh hưởng đến an toàn lao động khi vận hành máy cắt cầm tay</vt:lpstr>
      <vt:lpstr>Đào tạo an toàn lao động về kỹ năng vận hành máy cắt cầm tay an toàn</vt:lpstr>
      <vt:lpstr>Đào tạo an toàn lao động về kỹ năng vận hành máy cắt cầm tay an toàn</vt:lpstr>
      <vt:lpstr>Ý nghĩa của an toàn lao động trong việc vận hành máy cắt cầm tay</vt:lpstr>
      <vt:lpstr>Ý nghĩa của an toàn lao động trong việc vận hành máy cắt cầm tay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2024-04-25T03:52:24Z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