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516" y="-28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CẮT KIM LOẠI</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66BB3751-6A85-F24C-678C-0732A29A6B14}"/>
              </a:ext>
            </a:extLst>
          </p:cNvPr>
          <p:cNvPicPr>
            <a:picLocks noChangeAspect="1"/>
          </p:cNvPicPr>
          <p:nvPr/>
        </p:nvPicPr>
        <p:blipFill>
          <a:blip r:embed="rId4"/>
          <a:stretch>
            <a:fillRect/>
          </a:stretch>
        </p:blipFill>
        <p:spPr>
          <a:xfrm>
            <a:off x="4870276" y="4120202"/>
            <a:ext cx="2448272" cy="244827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093767"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cắt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kim</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loại</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Việc vận hành máy cắt kim loại là một công việc có nguy cơ cao trong ngành công nghiệp kim loại</a:t>
            </a:r>
            <a:r>
              <a:rPr lang="en-US" sz="2000" dirty="0">
                <a:ea typeface="+mn-lt"/>
                <a:cs typeface="+mn-lt"/>
              </a:rPr>
              <a:t>:</a:t>
            </a:r>
            <a:endParaRPr lang="en-US" dirty="0"/>
          </a:p>
          <a:p>
            <a:pPr marL="730885" lvl="1" indent="-304165"/>
            <a:r>
              <a:rPr lang="vi-VN" i="0" dirty="0">
                <a:solidFill>
                  <a:srgbClr val="0D0D0D"/>
                </a:solidFill>
                <a:effectLst/>
                <a:latin typeface="Söhne"/>
              </a:rPr>
              <a:t>Tổn thương từ các phụ tùng chuyển động</a:t>
            </a:r>
            <a:endParaRPr lang="en-US" i="0" dirty="0">
              <a:solidFill>
                <a:srgbClr val="0D0D0D"/>
              </a:solidFill>
              <a:effectLst/>
              <a:latin typeface="Söhne"/>
            </a:endParaRPr>
          </a:p>
          <a:p>
            <a:pPr marL="730885" lvl="1" indent="-304165"/>
            <a:r>
              <a:rPr lang="vi-VN" dirty="0"/>
              <a:t>Nguy cơ va đập</a:t>
            </a:r>
            <a:endParaRPr lang="en-US" dirty="0">
              <a:solidFill>
                <a:srgbClr val="0D0D0D"/>
              </a:solidFill>
              <a:latin typeface="Söhne"/>
            </a:endParaRPr>
          </a:p>
          <a:p>
            <a:pPr marL="730885" lvl="1" indent="-304165"/>
            <a:r>
              <a:rPr lang="vi-VN" dirty="0"/>
              <a:t>Không may bị mắc kẹt hoặc bị vướng lấy trong máy</a:t>
            </a:r>
            <a:endParaRPr lang="en-US" dirty="0">
              <a:solidFill>
                <a:srgbClr val="0D0D0D"/>
              </a:solidFill>
              <a:latin typeface="Söhne"/>
            </a:endParaRPr>
          </a:p>
          <a:p>
            <a:pPr marL="730885" lvl="1" indent="-304165"/>
            <a:r>
              <a:rPr lang="vi-VN" dirty="0"/>
              <a:t>Nguy cơ chấn thương do tiếp xúc với chất liệu hoặc các sản phẩm thô sơ</a:t>
            </a:r>
            <a:endParaRPr lang="en-US" dirty="0">
              <a:solidFill>
                <a:srgbClr val="0D0D0D"/>
              </a:solidFill>
              <a:latin typeface="Söhne"/>
            </a:endParaRPr>
          </a:p>
          <a:p>
            <a:pPr marL="730885" lvl="1" indent="-304165"/>
            <a:r>
              <a:rPr lang="en-US" dirty="0"/>
              <a:t>Tai </a:t>
            </a:r>
            <a:r>
              <a:rPr lang="en-US" dirty="0" err="1"/>
              <a:t>nạn</a:t>
            </a:r>
            <a:r>
              <a:rPr lang="en-US" dirty="0"/>
              <a:t> do </a:t>
            </a:r>
            <a:r>
              <a:rPr lang="en-US" dirty="0" err="1"/>
              <a:t>lỗi</a:t>
            </a:r>
            <a:r>
              <a:rPr lang="en-US" dirty="0"/>
              <a:t> </a:t>
            </a:r>
            <a:r>
              <a:rPr lang="en-US" dirty="0" err="1"/>
              <a:t>kỹ</a:t>
            </a:r>
            <a:r>
              <a:rPr lang="en-US" dirty="0"/>
              <a:t> </a:t>
            </a:r>
            <a:r>
              <a:rPr lang="en-US" dirty="0" err="1"/>
              <a:t>thuật</a:t>
            </a:r>
            <a:r>
              <a:rPr lang="en-US" dirty="0"/>
              <a:t> </a:t>
            </a:r>
            <a:r>
              <a:rPr lang="en-US" dirty="0" err="1"/>
              <a:t>của</a:t>
            </a:r>
            <a:r>
              <a:rPr lang="en-US" dirty="0"/>
              <a:t> </a:t>
            </a:r>
            <a:r>
              <a:rPr lang="en-US" dirty="0" err="1"/>
              <a:t>máy</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cắt</a:t>
            </a:r>
            <a:r>
              <a:rPr lang="en-US" dirty="0"/>
              <a:t> </a:t>
            </a:r>
            <a:r>
              <a:rPr lang="en-US" dirty="0" err="1"/>
              <a:t>kim</a:t>
            </a:r>
            <a:r>
              <a:rPr lang="en-US" dirty="0"/>
              <a:t> </a:t>
            </a:r>
            <a:r>
              <a:rPr lang="en-US" dirty="0" err="1"/>
              <a:t>loại</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cắt</a:t>
            </a:r>
            <a:r>
              <a:rPr lang="en-US" dirty="0"/>
              <a:t> </a:t>
            </a:r>
            <a:r>
              <a:rPr lang="en-US" dirty="0" err="1"/>
              <a:t>kim</a:t>
            </a:r>
            <a:r>
              <a:rPr lang="en-US" dirty="0"/>
              <a:t> </a:t>
            </a:r>
            <a:r>
              <a:rPr lang="en-US" dirty="0" err="1"/>
              <a:t>loại</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cắt kim loại</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cắt kim loại</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cắt kim loại</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kim</a:t>
            </a:r>
            <a:r>
              <a:rPr lang="en-US" dirty="0"/>
              <a:t> </a:t>
            </a:r>
            <a:r>
              <a:rPr lang="en-US" dirty="0" err="1"/>
              <a:t>loại</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kim</a:t>
            </a:r>
            <a:r>
              <a:rPr lang="en-US" dirty="0"/>
              <a:t> </a:t>
            </a:r>
            <a:r>
              <a:rPr lang="en-US" dirty="0" err="1"/>
              <a:t>loại</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cắt</a:t>
            </a:r>
            <a:r>
              <a:rPr lang="en-US" sz="2400" b="1" i="0" dirty="0">
                <a:effectLst/>
                <a:latin typeface="Söhne"/>
              </a:rPr>
              <a:t> </a:t>
            </a:r>
            <a:r>
              <a:rPr lang="en-US" sz="2400" b="1" i="0" dirty="0" err="1">
                <a:effectLst/>
                <a:latin typeface="Söhne"/>
              </a:rPr>
              <a:t>kim</a:t>
            </a:r>
            <a:r>
              <a:rPr lang="en-US" sz="2400" b="1" i="0" dirty="0">
                <a:effectLst/>
                <a:latin typeface="Söhne"/>
              </a:rPr>
              <a:t> </a:t>
            </a:r>
            <a:r>
              <a:rPr lang="en-US" sz="2400" b="1" i="0" dirty="0" err="1">
                <a:effectLst/>
                <a:latin typeface="Söhne"/>
              </a:rPr>
              <a:t>loại</a:t>
            </a:r>
            <a:endParaRPr lang="en-US" sz="2400" b="1" i="0" dirty="0">
              <a:effectLst/>
              <a:latin typeface="Söhne"/>
            </a:endParaRPr>
          </a:p>
          <a:p>
            <a:r>
              <a:rPr lang="vi-VN" b="0" i="0" dirty="0">
                <a:effectLst/>
                <a:latin typeface="Söhne"/>
              </a:rPr>
              <a:t>An toàn lao động là một yếu tố cực kỳ quan trọng khi vận hành các máy cắt kim loại. Khi làm việc với những thiết bị này, nguy cơ tai nạn rất cao nếu không tuân thủ các quy tắc an toàn. </a:t>
            </a:r>
            <a:endParaRPr lang="en-US" b="0" i="0" dirty="0">
              <a:effectLst/>
              <a:latin typeface="Söhne"/>
            </a:endParaRPr>
          </a:p>
          <a:p>
            <a:r>
              <a:rPr lang="vi-VN" b="0" i="0" dirty="0">
                <a:effectLst/>
                <a:latin typeface="Söhne"/>
              </a:rPr>
              <a:t>Việc sử dụng máy cắt kim loại đòi hỏi sự cẩn thận và hiểu biết chuyên sâu về cách vận hành, bảo trì và an toàn của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16AE145-577E-09A1-2EED-032CD57C8F02}"/>
              </a:ext>
            </a:extLst>
          </p:cNvPr>
          <p:cNvPicPr>
            <a:picLocks noChangeAspect="1"/>
          </p:cNvPicPr>
          <p:nvPr/>
        </p:nvPicPr>
        <p:blipFill>
          <a:blip r:embed="rId3"/>
          <a:stretch>
            <a:fillRect/>
          </a:stretch>
        </p:blipFill>
        <p:spPr>
          <a:xfrm>
            <a:off x="-1624732" y="357301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cắt</a:t>
            </a:r>
            <a:r>
              <a:rPr lang="en-US" sz="2400" b="1" i="0" dirty="0">
                <a:effectLst/>
                <a:latin typeface="Söhne"/>
              </a:rPr>
              <a:t> </a:t>
            </a:r>
            <a:r>
              <a:rPr lang="en-US" sz="2400" b="1" i="0" dirty="0" err="1">
                <a:effectLst/>
                <a:latin typeface="Söhne"/>
              </a:rPr>
              <a:t>kim</a:t>
            </a:r>
            <a:r>
              <a:rPr lang="en-US" sz="2400" b="1" i="0" dirty="0">
                <a:effectLst/>
                <a:latin typeface="Söhne"/>
              </a:rPr>
              <a:t> </a:t>
            </a:r>
            <a:r>
              <a:rPr lang="en-US" sz="2400" b="1" i="0" dirty="0" err="1">
                <a:effectLst/>
                <a:latin typeface="Söhne"/>
              </a:rPr>
              <a:t>loại</a:t>
            </a:r>
            <a:endParaRPr lang="en-US" sz="2400" b="1" i="0" dirty="0">
              <a:effectLst/>
              <a:latin typeface="Söhne"/>
            </a:endParaRPr>
          </a:p>
          <a:p>
            <a:r>
              <a:rPr lang="vi-VN" b="0" i="0" dirty="0">
                <a:effectLst/>
                <a:latin typeface="Söhne"/>
              </a:rPr>
              <a:t>Các giao thức và quy định an toàn là rất quan trọng khi vận hành máy cắt kim loại. Trước tiên, việc đảm bảo rằng nhân viên được đào tạo đầy đủ về cách sử dụng máy cắt là cực kỳ quan trọng. </a:t>
            </a:r>
            <a:endParaRPr lang="en-US" b="0" i="0" dirty="0">
              <a:effectLst/>
              <a:latin typeface="Söhne"/>
            </a:endParaRPr>
          </a:p>
          <a:p>
            <a:r>
              <a:rPr lang="vi-VN" b="0" i="0" dirty="0">
                <a:effectLst/>
                <a:latin typeface="Söhne"/>
              </a:rPr>
              <a:t>Đào tạo nên bao gồm cả việc hiểu các nguy hiểm tiềm ẩn của máy và cách thực hiện các thao tác một cách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630E1D84-0869-6222-B9FF-39DF7D7FB979}"/>
              </a:ext>
            </a:extLst>
          </p:cNvPr>
          <p:cNvPicPr>
            <a:picLocks noChangeAspect="1"/>
          </p:cNvPicPr>
          <p:nvPr/>
        </p:nvPicPr>
        <p:blipFill>
          <a:blip r:embed="rId3"/>
          <a:stretch>
            <a:fillRect/>
          </a:stretch>
        </p:blipFill>
        <p:spPr>
          <a:xfrm>
            <a:off x="-1624732" y="357301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525815" cy="1143000"/>
          </a:xfrm>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kim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loại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sz="2000" dirty="0">
                <a:solidFill>
                  <a:schemeClr val="bg1"/>
                </a:solidFill>
              </a:rPr>
              <a:t>:</a:t>
            </a:r>
          </a:p>
          <a:p>
            <a:pPr algn="l"/>
            <a:r>
              <a:rPr lang="vi-VN" b="0" i="0" dirty="0">
                <a:effectLst/>
                <a:latin typeface="Open Sans" panose="020B0606030504020204" pitchFamily="34" charset="0"/>
              </a:rPr>
              <a:t>Việc vận hành máy cắt kim loại bao gồm nhiều thành phần quan trọng để đảm bảo hoạt động hiệu quả và an toàn. Một trong những thành phần chính là hệ thống cắt, bao gồm dao cắt và bàn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Đây là phần nơi mà vật liệu kim loại được cắt và xử lý. Quá trình cắt phải được kiểm soát chặt chẽ để đảm bảo chất lượng và độ chính xác của sản phẩm cuối cùng.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2D53FB19-823C-CEA1-FD91-E1858396BCBF}"/>
              </a:ext>
            </a:extLst>
          </p:cNvPr>
          <p:cNvPicPr>
            <a:picLocks noChangeAspect="1"/>
          </p:cNvPicPr>
          <p:nvPr/>
        </p:nvPicPr>
        <p:blipFill>
          <a:blip r:embed="rId3"/>
          <a:stretch>
            <a:fillRect/>
          </a:stretch>
        </p:blipFill>
        <p:spPr>
          <a:xfrm>
            <a:off x="7102524" y="1828800"/>
            <a:ext cx="3609777" cy="3609777"/>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453807" cy="1143000"/>
          </a:xfrm>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kim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loại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sz="2000" dirty="0">
                <a:solidFill>
                  <a:schemeClr val="bg1"/>
                </a:solidFill>
              </a:rPr>
              <a:t>:</a:t>
            </a:r>
          </a:p>
          <a:p>
            <a:pPr algn="l"/>
            <a:r>
              <a:rPr lang="vi-VN" b="0" i="0" dirty="0">
                <a:effectLst/>
                <a:latin typeface="Open Sans" panose="020B0606030504020204" pitchFamily="34" charset="0"/>
              </a:rPr>
              <a:t>Hệ thống cắt: Đây là phần chịu trách nhiệm thực hiện quá trình cắt vật liệu kim loại. Hệ thống này bao gồm dao cắt (thường là dao cưa hoặc dao cắt xoay) và bàn làm việc để đặt vật liệu cần cắt.</a:t>
            </a:r>
          </a:p>
          <a:p>
            <a:pPr algn="l"/>
            <a:r>
              <a:rPr lang="vi-VN" b="0" i="0" dirty="0">
                <a:effectLst/>
                <a:latin typeface="Open Sans" panose="020B0606030504020204" pitchFamily="34" charset="0"/>
              </a:rPr>
              <a:t>Hệ thống điều khiển: Đây là bộ não của máy cắt, nơi mà các thông số như tốc độ cắt, độ sâu cắt, và các thao tác khác được lập trình và điều khiển. Các thông số này được điều chỉnh để đạt được kết quả cắt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2DE4B77-9425-D0CC-F8C8-BAE0652EE343}"/>
              </a:ext>
            </a:extLst>
          </p:cNvPr>
          <p:cNvPicPr>
            <a:picLocks noChangeAspect="1"/>
          </p:cNvPicPr>
          <p:nvPr/>
        </p:nvPicPr>
        <p:blipFill>
          <a:blip r:embed="rId3"/>
          <a:stretch>
            <a:fillRect/>
          </a:stretch>
        </p:blipFill>
        <p:spPr>
          <a:xfrm>
            <a:off x="7102524" y="1828800"/>
            <a:ext cx="3609777" cy="3609777"/>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237783" cy="1143000"/>
          </a:xfrm>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kim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loại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ngành cơ khí của vận hành máy cắt kim loại</a:t>
            </a:r>
            <a:r>
              <a:rPr lang="en-US" sz="2000" dirty="0">
                <a:solidFill>
                  <a:schemeClr val="bg1"/>
                </a:solidFill>
              </a:rPr>
              <a:t>:</a:t>
            </a:r>
          </a:p>
          <a:p>
            <a:pPr algn="l"/>
            <a:r>
              <a:rPr lang="vi-VN" b="0" i="0" dirty="0">
                <a:effectLst/>
                <a:latin typeface="Open Sans" panose="020B0606030504020204" pitchFamily="34" charset="0"/>
              </a:rPr>
              <a:t>Gia công chi tiết kim loại: Máy cắt kim loại được sử dụng để cắt các tấm kim loại như thép, nhôm, đồng, và các hợp kim kim loại khác thành các chi tiết nhỏ hơn theo bản vẽ kỹ thuật.</a:t>
            </a:r>
          </a:p>
          <a:p>
            <a:pPr algn="l"/>
            <a:r>
              <a:rPr lang="vi-VN" b="0" i="0" dirty="0">
                <a:effectLst/>
                <a:latin typeface="Open Sans" panose="020B0606030504020204" pitchFamily="34" charset="0"/>
              </a:rPr>
              <a:t>Gia công các sản phẩm kim loại: Máy cắt kim loại được dùng để tạo các sản phẩm kim loại như tấm kim loại, ống kim loại, và các sản phẩm có hình dạng phức tạp khác. Quá trình cắt kim loại giúp tạo ra các bề mặt chính xác và đáp ứng yêu cầu về kích thước và hình dạng của sản phẩm.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C9747C1-4E79-5F20-B068-595263A947BB}"/>
              </a:ext>
            </a:extLst>
          </p:cNvPr>
          <p:cNvPicPr>
            <a:picLocks noChangeAspect="1"/>
          </p:cNvPicPr>
          <p:nvPr/>
        </p:nvPicPr>
        <p:blipFill>
          <a:blip r:embed="rId3"/>
          <a:stretch>
            <a:fillRect/>
          </a:stretch>
        </p:blipFill>
        <p:spPr>
          <a:xfrm>
            <a:off x="7102524" y="1828800"/>
            <a:ext cx="3609777" cy="3609777"/>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309791" cy="1143000"/>
          </a:xfrm>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kim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loại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sz="2000" dirty="0">
                <a:solidFill>
                  <a:schemeClr val="bg1"/>
                </a:solidFill>
              </a:rPr>
              <a:t>:</a:t>
            </a:r>
          </a:p>
          <a:p>
            <a:pPr algn="l"/>
            <a:r>
              <a:rPr lang="vi-VN" b="0" i="0" dirty="0">
                <a:effectLst/>
                <a:latin typeface="Open Sans" panose="020B0606030504020204" pitchFamily="34" charset="0"/>
              </a:rPr>
              <a:t>Việc vận hành máy cắt kim loại liên quan đến nhiều rủi ro và nguy cơ cho người lao động và môi trường làm việc. Một trong những rủi ro chính là nguy cơ tai nạn do vật liệu kim loại bị bắn ra hoặc dao cắt gặp sự cố.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Những vật liệu kim loại được cắt có thể phát ra mảnh vụn hoặc tạo ra tia lửa, gây nguy hiểm cho nhân viên gần khu vực cắt. Ngoài ra, nếu dao cắt bị gãy hoặc mài mòn, có nguy cơ gây ra sự cố và làm mất kiểm soát quá trình cắt.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A3205C0-5995-847D-B53D-DD8A6137673E}"/>
              </a:ext>
            </a:extLst>
          </p:cNvPr>
          <p:cNvPicPr>
            <a:picLocks noChangeAspect="1"/>
          </p:cNvPicPr>
          <p:nvPr/>
        </p:nvPicPr>
        <p:blipFill>
          <a:blip r:embed="rId3"/>
          <a:stretch>
            <a:fillRect/>
          </a:stretch>
        </p:blipFill>
        <p:spPr>
          <a:xfrm>
            <a:off x="7102524" y="1828800"/>
            <a:ext cx="3609777" cy="3609777"/>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cắt kim loại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cắt kim loại</a:t>
            </a:r>
          </a:p>
          <a:p>
            <a:pPr algn="l">
              <a:lnSpc>
                <a:spcPct val="120000"/>
              </a:lnSpc>
            </a:pPr>
            <a:r>
              <a:rPr lang="vi-VN" b="0" i="0" dirty="0">
                <a:effectLst/>
                <a:latin typeface="Open Sans" panose="020B0606030504020204" pitchFamily="34" charset="0"/>
              </a:rPr>
              <a:t>Kiểm tra dao cắt: Đảm bảo rằng dao cắt được lắp đúng cách và trong tình trạng tốt, không bị gãy hoặc mài mòn quá nhiều. Dao cắt cần phải được lắp chặt vào máy và được điều chỉnh đúng vị trí và độ sắc.</a:t>
            </a:r>
          </a:p>
          <a:p>
            <a:pPr algn="l">
              <a:lnSpc>
                <a:spcPct val="120000"/>
              </a:lnSpc>
            </a:pPr>
            <a:r>
              <a:rPr lang="vi-VN" b="0" i="0" dirty="0">
                <a:effectLst/>
                <a:latin typeface="Open Sans" panose="020B0606030504020204" pitchFamily="34" charset="0"/>
              </a:rPr>
              <a:t>Kiểm tra hệ thống điều khiển: Xác nhận rằng các hệ thống điều khiển và điện tử hoạt động bình thường. Đảm bảo rằng tất cả các nút bấm, công tắc an toàn và màn hình hiển thị hoạt động đúng và không có dấu hiệu bất thường.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8" name="Picture 7">
            <a:extLst>
              <a:ext uri="{FF2B5EF4-FFF2-40B4-BE49-F238E27FC236}">
                <a16:creationId xmlns:a16="http://schemas.microsoft.com/office/drawing/2014/main" id="{7E6E4B71-B95A-92EB-413C-FBFD4CB4F8C6}"/>
              </a:ext>
            </a:extLst>
          </p:cNvPr>
          <p:cNvPicPr>
            <a:picLocks noChangeAspect="1"/>
          </p:cNvPicPr>
          <p:nvPr/>
        </p:nvPicPr>
        <p:blipFill>
          <a:blip r:embed="rId3"/>
          <a:stretch>
            <a:fillRect/>
          </a:stretch>
        </p:blipFill>
        <p:spPr>
          <a:xfrm>
            <a:off x="-1114871" y="4063442"/>
            <a:ext cx="3886200" cy="388620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cắt kim loại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vận hành máy cắt kim loại định kỳ</a:t>
            </a:r>
          </a:p>
          <a:p>
            <a:pPr algn="l">
              <a:lnSpc>
                <a:spcPct val="120000"/>
              </a:lnSpc>
            </a:pPr>
            <a:r>
              <a:rPr lang="vi-VN" b="0" i="0" dirty="0">
                <a:effectLst/>
                <a:latin typeface="Open Sans" panose="020B0606030504020204" pitchFamily="34" charset="0"/>
              </a:rPr>
              <a:t>Kiểm tra và bôi trơn các bộ phận chính: Xem xét các bộ phận quan trọng như hệ thống cắt, trục chính, và các vòng bi. Kiểm tra xem có dấu hiệu mài mòn, rỉ sét hoặc hư hỏng không. Bôi trơn định kỳ các bộ phận này với dầu hoặc mỡ đặc biệt để giữ cho máy hoạt động êm ái và bền bỉ.</a:t>
            </a:r>
          </a:p>
          <a:p>
            <a:pPr algn="l">
              <a:lnSpc>
                <a:spcPct val="120000"/>
              </a:lnSpc>
            </a:pPr>
            <a:r>
              <a:rPr lang="vi-VN" b="0" i="0" dirty="0">
                <a:effectLst/>
                <a:latin typeface="Open Sans" panose="020B0606030504020204" pitchFamily="34" charset="0"/>
              </a:rPr>
              <a:t>Kiểm tra hệ thống điện và điều khiển: Xem xét các thiết bị điện tử và điều khiển để đảm bảo chúng hoạt động đúng cách. Kiểm tra và thay thế các bộ phận điện tử hỏng hoặc có dấu hiệu lão hóa để tránh sự cố về điện.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93CAD5A-200B-3966-C6DD-2ADBF7AA5C13}"/>
              </a:ext>
            </a:extLst>
          </p:cNvPr>
          <p:cNvPicPr>
            <a:picLocks noChangeAspect="1"/>
          </p:cNvPicPr>
          <p:nvPr/>
        </p:nvPicPr>
        <p:blipFill>
          <a:blip r:embed="rId3"/>
          <a:stretch>
            <a:fillRect/>
          </a:stretch>
        </p:blipFill>
        <p:spPr>
          <a:xfrm>
            <a:off x="-1114871" y="4063442"/>
            <a:ext cx="3886200" cy="388620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cắt</a:t>
            </a:r>
            <a:r>
              <a:rPr lang="en-US" sz="3200" b="1" dirty="0">
                <a:latin typeface="UTM Aptima" panose="02040603050506020204" pitchFamily="18" charset="0"/>
              </a:rPr>
              <a:t> </a:t>
            </a:r>
            <a:r>
              <a:rPr lang="en-US" sz="3200" b="1" dirty="0" err="1">
                <a:latin typeface="UTM Aptima" panose="02040603050506020204" pitchFamily="18" charset="0"/>
              </a:rPr>
              <a:t>kim</a:t>
            </a:r>
            <a:r>
              <a:rPr lang="en-US" sz="3200" b="1" dirty="0">
                <a:latin typeface="UTM Aptima" panose="02040603050506020204" pitchFamily="18" charset="0"/>
              </a:rPr>
              <a:t> </a:t>
            </a:r>
            <a:r>
              <a:rPr lang="en-US" sz="3200" b="1" dirty="0" err="1">
                <a:latin typeface="UTM Aptima" panose="02040603050506020204" pitchFamily="18" charset="0"/>
              </a:rPr>
              <a:t>loại</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cắt kim loại an toàn</a:t>
            </a:r>
            <a:r>
              <a:rPr lang="en-US" sz="2400" dirty="0"/>
              <a:t>:</a:t>
            </a:r>
          </a:p>
          <a:p>
            <a:pPr algn="l"/>
            <a:r>
              <a:rPr lang="vi-VN" b="0" i="0" dirty="0">
                <a:solidFill>
                  <a:srgbClr val="4C4F5A"/>
                </a:solidFill>
                <a:effectLst/>
                <a:highlight>
                  <a:srgbClr val="FFFFFF"/>
                </a:highlight>
                <a:latin typeface="Open Sans" panose="020B0606030504020204" pitchFamily="34" charset="0"/>
              </a:rPr>
              <a:t>Khi sử dụng máy cắt kim loại, luôn đeo trang bị bảo hộ cá nhân đầy đủ như kính bảo hộ, mặt nạ chống bụi và găng tay chống va đập. Trước khi khởi động máy, hãy kiểm tra kỹ lưỡng các bộ phận của máy để đảm bảo chúng hoạt động bình thường và không bị hư hỏng.</a:t>
            </a:r>
          </a:p>
          <a:p>
            <a:pPr algn="l"/>
            <a:r>
              <a:rPr lang="vi-VN" b="0" i="0" dirty="0">
                <a:solidFill>
                  <a:srgbClr val="4C4F5A"/>
                </a:solidFill>
                <a:effectLst/>
                <a:highlight>
                  <a:srgbClr val="FFFFFF"/>
                </a:highlight>
                <a:latin typeface="Open Sans" panose="020B0606030504020204" pitchFamily="34" charset="0"/>
              </a:rPr>
              <a:t>Tiếp theo, xác định và thiết lập các thông số cắt phù hợp trên máy, bao gồm tốc độ cắt và lực cắt. Đảm bảo các thiết đặt này phù hợp với loại kim loại và độ dày của vật liệu bạn đang cắt.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cắt</a:t>
            </a:r>
            <a:r>
              <a:rPr lang="en-US" sz="3200" b="1" dirty="0">
                <a:latin typeface="UTM Aptima" panose="02040603050506020204" pitchFamily="18" charset="0"/>
              </a:rPr>
              <a:t> </a:t>
            </a:r>
            <a:r>
              <a:rPr lang="en-US" sz="3200" b="1" dirty="0" err="1">
                <a:latin typeface="UTM Aptima" panose="02040603050506020204" pitchFamily="18" charset="0"/>
              </a:rPr>
              <a:t>kim</a:t>
            </a:r>
            <a:r>
              <a:rPr lang="en-US" sz="3200" b="1" dirty="0">
                <a:latin typeface="UTM Aptima" panose="02040603050506020204" pitchFamily="18" charset="0"/>
              </a:rPr>
              <a:t> </a:t>
            </a:r>
            <a:r>
              <a:rPr lang="en-US" sz="3200" b="1" dirty="0" err="1">
                <a:latin typeface="UTM Aptima" panose="02040603050506020204" pitchFamily="18" charset="0"/>
              </a:rPr>
              <a:t>loại</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cắt kim loại</a:t>
            </a:r>
            <a:r>
              <a:rPr lang="en-US" sz="2400" dirty="0"/>
              <a:t>:</a:t>
            </a:r>
          </a:p>
          <a:p>
            <a:pPr algn="l"/>
            <a:r>
              <a:rPr lang="vi-VN" b="0" i="0" dirty="0">
                <a:solidFill>
                  <a:srgbClr val="4C4F5A"/>
                </a:solidFill>
                <a:effectLst/>
                <a:highlight>
                  <a:srgbClr val="FFFFFF"/>
                </a:highlight>
                <a:latin typeface="Open Sans" panose="020B0606030504020204" pitchFamily="34" charset="0"/>
              </a:rPr>
              <a:t>Trong trường hợp xảy ra sự cố như mất điện, hãy tắt máy ngay lập tức để tránh bất kỳ tai nạn nào do khởi động đột ngột. Sau đó, kiểm tra nguồn điện và các đường dây điện xem có sự cố gì xảy ra không trước khi bật lại máy.</a:t>
            </a:r>
          </a:p>
          <a:p>
            <a:pPr algn="l"/>
            <a:r>
              <a:rPr lang="vi-VN" b="0" i="0" dirty="0">
                <a:solidFill>
                  <a:srgbClr val="4C4F5A"/>
                </a:solidFill>
                <a:effectLst/>
                <a:highlight>
                  <a:srgbClr val="FFFFFF"/>
                </a:highlight>
                <a:latin typeface="Open Sans" panose="020B0606030504020204" pitchFamily="34" charset="0"/>
              </a:rPr>
              <a:t>Nếu có vật liệu bị kẹt trong máy, nhân viên không nên cố gắng giải quyết vấn đề một mình. Thay vào đó, họ nên ngay lập tức tắt máy và thông báo vấn đề cho người có trách nhiệm hoặc bộ phận kỹ thuật để tiến hành xử lý.</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kim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loại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cắt</a:t>
            </a:r>
            <a:r>
              <a:rPr lang="en-US" b="1" i="0" dirty="0">
                <a:effectLst/>
                <a:latin typeface="Söhne"/>
              </a:rPr>
              <a:t> </a:t>
            </a:r>
            <a:r>
              <a:rPr lang="en-US" b="1" i="0" dirty="0" err="1">
                <a:effectLst/>
                <a:latin typeface="Söhne"/>
              </a:rPr>
              <a:t>kim</a:t>
            </a:r>
            <a:r>
              <a:rPr lang="en-US" b="1" i="0" dirty="0">
                <a:effectLst/>
                <a:latin typeface="Söhne"/>
              </a:rPr>
              <a:t> </a:t>
            </a:r>
            <a:r>
              <a:rPr lang="en-US" b="1" i="0" dirty="0" err="1">
                <a:effectLst/>
                <a:latin typeface="Söhne"/>
              </a:rPr>
              <a:t>loại</a:t>
            </a:r>
            <a:r>
              <a:rPr lang="en-US" sz="2000" dirty="0">
                <a:latin typeface="Söhne"/>
              </a:rPr>
              <a:t>:</a:t>
            </a:r>
          </a:p>
          <a:p>
            <a:pPr algn="l"/>
            <a:r>
              <a:rPr lang="vi-VN" b="0" i="0" dirty="0">
                <a:effectLst/>
                <a:latin typeface="Söhne"/>
              </a:rPr>
              <a:t>Một trong những mối nguy hiểm chính là lưỡi cắt kim loại sắc bén. Việc tiếp xúc trực tiếp với lưỡi cắt này có thể gây chấn thương nghiêm trọng. </a:t>
            </a:r>
            <a:endParaRPr lang="en-US" b="0" i="0" dirty="0">
              <a:effectLst/>
              <a:latin typeface="Söhne"/>
            </a:endParaRPr>
          </a:p>
          <a:p>
            <a:pPr algn="l"/>
            <a:r>
              <a:rPr lang="vi-VN" b="0" i="0" dirty="0">
                <a:effectLst/>
                <a:latin typeface="Söhne"/>
              </a:rPr>
              <a:t>Việc đảm bảo rằng lưỡi cắt luôn sắc và được bảo quản an toàn là rất quan trọng để tránh các tai nạn.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B3CEF5E-D223-355A-4535-913ACCC5A5CB}"/>
              </a:ext>
            </a:extLst>
          </p:cNvPr>
          <p:cNvPicPr>
            <a:picLocks noChangeAspect="1"/>
          </p:cNvPicPr>
          <p:nvPr/>
        </p:nvPicPr>
        <p:blipFill>
          <a:blip r:embed="rId4"/>
          <a:stretch>
            <a:fillRect/>
          </a:stretch>
        </p:blipFill>
        <p:spPr>
          <a:xfrm>
            <a:off x="-962371" y="3789040"/>
            <a:ext cx="4613200" cy="4613200"/>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kim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loại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kim loại</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vận hành máy cắt kim loại để việc vận hành an toàn</a:t>
            </a:r>
            <a:endParaRPr lang="en-US" b="0" i="0" dirty="0">
              <a:effectLst/>
              <a:latin typeface="Söhne"/>
            </a:endParaRPr>
          </a:p>
          <a:p>
            <a:pPr lvl="1"/>
            <a:r>
              <a:rPr lang="vi-VN" b="0" i="0" dirty="0">
                <a:effectLst/>
                <a:latin typeface="Söhne"/>
              </a:rPr>
              <a:t>Trong quá trình kiểm tra, họ cần tập trung vào các thành phần chính của máy như hệ thống cắt, bộ truyền động, hệ thống điều khiển và bộ phận an toàn. </a:t>
            </a:r>
            <a:endParaRPr lang="en-US" b="0" i="0" dirty="0">
              <a:effectLst/>
              <a:latin typeface="Söhne"/>
            </a:endParaRPr>
          </a:p>
          <a:p>
            <a:pPr lvl="1"/>
            <a:r>
              <a:rPr lang="vi-VN" b="0" i="0" dirty="0">
                <a:effectLst/>
                <a:latin typeface="Söhne"/>
              </a:rPr>
              <a:t>Kiểm tra lưỡi cắt để đảm bảo rằng nó còn sắc và không bị hư hỏng. Nếu cần thiết, hãy thay thế lưỡi cắt theo đúng hướng dẫn của nhà sản xuất.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D012B51-7833-6765-94FD-2FBA271661F8}"/>
              </a:ext>
            </a:extLst>
          </p:cNvPr>
          <p:cNvPicPr>
            <a:picLocks noChangeAspect="1"/>
          </p:cNvPicPr>
          <p:nvPr/>
        </p:nvPicPr>
        <p:blipFill>
          <a:blip r:embed="rId4"/>
          <a:stretch>
            <a:fillRect/>
          </a:stretch>
        </p:blipFill>
        <p:spPr>
          <a:xfrm>
            <a:off x="-962371" y="3789040"/>
            <a:ext cx="4613200" cy="4613200"/>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kim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loại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kim loại</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a:t>
            </a:r>
            <a:r>
              <a:rPr lang="en-US" b="0" i="0" dirty="0" err="1">
                <a:effectLst/>
                <a:latin typeface="Söhne"/>
              </a:rPr>
              <a:t>kim</a:t>
            </a:r>
            <a:r>
              <a:rPr lang="en-US" b="0" i="0" dirty="0">
                <a:effectLst/>
                <a:latin typeface="Söhne"/>
              </a:rPr>
              <a:t> </a:t>
            </a:r>
            <a:r>
              <a:rPr lang="en-US" b="0" i="0" dirty="0" err="1">
                <a:effectLst/>
                <a:latin typeface="Söhne"/>
              </a:rPr>
              <a:t>loại</a:t>
            </a:r>
            <a:endParaRPr lang="en-US" b="0" i="0" dirty="0">
              <a:effectLst/>
              <a:latin typeface="Söhne"/>
            </a:endParaRPr>
          </a:p>
          <a:p>
            <a:pPr lvl="1"/>
            <a:r>
              <a:rPr lang="vi-VN" b="0" i="0" dirty="0">
                <a:effectLst/>
                <a:latin typeface="Söhne"/>
              </a:rPr>
              <a:t>Để đảm bảo vận hành an toàn của máy cắt kim loại, việc tuân thủ các quy định an toàn lao động là rất quan trọng. Trước tiên, nhân viên vận hành máy cần được đào tạo đầy đủ về các quy tắc và quy định an toàn áp dụng cho việc sử dụng máy cắt kim loại. </a:t>
            </a:r>
            <a:endParaRPr lang="en-US" b="0" i="0" dirty="0">
              <a:effectLst/>
              <a:latin typeface="Söhne"/>
            </a:endParaRPr>
          </a:p>
          <a:p>
            <a:pPr lvl="1"/>
            <a:r>
              <a:rPr lang="vi-VN" b="0" i="0" dirty="0">
                <a:effectLst/>
                <a:latin typeface="Söhne"/>
              </a:rPr>
              <a:t>Điều này bao gồm việc hiểu và áp dụng các biện pháp bảo vệ cá nhân như đeo kính bảo hộ, mặt nạ phòng độc, găng tay và giày bảo hộ khi làm việc gần máy cắt.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1853057-A165-25DE-7208-4C42F376471B}"/>
              </a:ext>
            </a:extLst>
          </p:cNvPr>
          <p:cNvPicPr>
            <a:picLocks noChangeAspect="1"/>
          </p:cNvPicPr>
          <p:nvPr/>
        </p:nvPicPr>
        <p:blipFill>
          <a:blip r:embed="rId4"/>
          <a:stretch>
            <a:fillRect/>
          </a:stretch>
        </p:blipFill>
        <p:spPr>
          <a:xfrm>
            <a:off x="-962371" y="3789040"/>
            <a:ext cx="4613200" cy="4613200"/>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kim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loại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kim loại</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a:t>
            </a:r>
            <a:r>
              <a:rPr lang="en-US" b="0" i="0" dirty="0" err="1">
                <a:effectLst/>
                <a:latin typeface="Söhne"/>
              </a:rPr>
              <a:t>kim</a:t>
            </a:r>
            <a:r>
              <a:rPr lang="en-US" b="0" i="0" dirty="0">
                <a:effectLst/>
                <a:latin typeface="Söhne"/>
              </a:rPr>
              <a:t> </a:t>
            </a:r>
            <a:r>
              <a:rPr lang="en-US" b="0" i="0" dirty="0" err="1">
                <a:effectLst/>
                <a:latin typeface="Söhne"/>
              </a:rPr>
              <a:t>loại</a:t>
            </a:r>
            <a:endParaRPr lang="en-US" b="0" i="0" dirty="0">
              <a:effectLst/>
              <a:latin typeface="Söhne"/>
            </a:endParaRPr>
          </a:p>
          <a:p>
            <a:pPr lvl="1"/>
            <a:r>
              <a:rPr lang="vi-VN" b="0" i="0" dirty="0">
                <a:effectLst/>
                <a:latin typeface="Söhne"/>
              </a:rPr>
              <a:t>Trước khi vận hành máy cắt kim loại, việc xác định và đánh dấu vùng an toàn là rất quan trọng để giảm thiểu nguy cơ tai nạn và bảo vệ nhân viên. </a:t>
            </a:r>
            <a:endParaRPr lang="en-US" b="0" i="0" dirty="0">
              <a:effectLst/>
              <a:latin typeface="Söhne"/>
            </a:endParaRPr>
          </a:p>
          <a:p>
            <a:pPr lvl="1"/>
            <a:r>
              <a:rPr lang="vi-VN" b="0" i="0" dirty="0">
                <a:effectLst/>
                <a:latin typeface="Söhne"/>
              </a:rPr>
              <a:t>Đầu tiên, hãy xác định các khu vực nguy hiểm xung quanh máy, bao gồm vị trí của lưỡi cắt, các bộ phận chuyển động, và các điểm tiếp xúc nhiệt.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D410D07-A566-A586-41B4-49C4BBE58EC9}"/>
              </a:ext>
            </a:extLst>
          </p:cNvPr>
          <p:cNvPicPr>
            <a:picLocks noChangeAspect="1"/>
          </p:cNvPicPr>
          <p:nvPr/>
        </p:nvPicPr>
        <p:blipFill>
          <a:blip r:embed="rId4"/>
          <a:stretch>
            <a:fillRect/>
          </a:stretch>
        </p:blipFill>
        <p:spPr>
          <a:xfrm>
            <a:off x="-962371" y="3789040"/>
            <a:ext cx="4613200" cy="4613200"/>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kim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loại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kim loại</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a:t>
            </a:r>
            <a:r>
              <a:rPr lang="en-US" b="0" i="0" dirty="0" err="1">
                <a:effectLst/>
                <a:latin typeface="Söhne"/>
              </a:rPr>
              <a:t>kim</a:t>
            </a:r>
            <a:r>
              <a:rPr lang="en-US" b="0" i="0" dirty="0">
                <a:effectLst/>
                <a:latin typeface="Söhne"/>
              </a:rPr>
              <a:t> </a:t>
            </a:r>
            <a:r>
              <a:rPr lang="en-US" b="0" i="0" dirty="0" err="1">
                <a:effectLst/>
                <a:latin typeface="Söhne"/>
              </a:rPr>
              <a:t>loại</a:t>
            </a:r>
            <a:endParaRPr lang="en-US" b="0" i="0" dirty="0">
              <a:effectLst/>
              <a:latin typeface="Söhne"/>
            </a:endParaRPr>
          </a:p>
          <a:p>
            <a:pPr lvl="1"/>
            <a:r>
              <a:rPr lang="vi-VN" b="0" i="0" dirty="0">
                <a:effectLst/>
                <a:latin typeface="Söhne"/>
              </a:rPr>
              <a:t>Kính bảo hộ: Đeo kính bảo hộ để bảo vệ mắt khỏi các mảnh kim loại phóng ra trong quá trình cắt. Kính bảo hộ cũng giúp ngăn ngừa tác động từ tia lửa và bụi kim loại.</a:t>
            </a:r>
          </a:p>
          <a:p>
            <a:pPr lvl="1"/>
            <a:r>
              <a:rPr lang="vi-VN" b="0" i="0" dirty="0">
                <a:effectLst/>
                <a:latin typeface="Söhne"/>
              </a:rPr>
              <a:t>Mặt nạ phòng độc: Đối với các công việc cắt kim loại có thể tạo ra khí độc, hơi độc, nhân viên cần đeo mặt nạ phòng độc để tránh hít phải các hóa chất độc hại.</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A375539-A09B-C3F1-4A3B-6A93080F8C46}"/>
              </a:ext>
            </a:extLst>
          </p:cNvPr>
          <p:cNvPicPr>
            <a:picLocks noChangeAspect="1"/>
          </p:cNvPicPr>
          <p:nvPr/>
        </p:nvPicPr>
        <p:blipFill>
          <a:blip r:embed="rId4"/>
          <a:stretch>
            <a:fillRect/>
          </a:stretch>
        </p:blipFill>
        <p:spPr>
          <a:xfrm>
            <a:off x="-962371" y="3789040"/>
            <a:ext cx="4613200" cy="4613200"/>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kim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loại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kim loại</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vận hành máy cắt kim loại</a:t>
            </a:r>
            <a:endParaRPr lang="en-US" b="0" i="0" dirty="0">
              <a:effectLst/>
              <a:latin typeface="Söhne"/>
            </a:endParaRPr>
          </a:p>
          <a:p>
            <a:pPr lvl="1"/>
            <a:r>
              <a:rPr lang="vi-VN" b="0" i="0" dirty="0">
                <a:effectLst/>
                <a:latin typeface="Söhne"/>
              </a:rPr>
              <a:t>Trước tiên, khi xảy ra sự cố, nhân viên cần ngay lập tức dừng máy và đảm bảo an toàn cho chính mình và những người xung quanh. Họ nên kích hoạt hệ thống dừng khẩn cấp nếu có, và tiến hành tắt nguồn máy.</a:t>
            </a:r>
          </a:p>
          <a:p>
            <a:pPr lvl="1"/>
            <a:r>
              <a:rPr lang="vi-VN" b="0" i="0" dirty="0">
                <a:effectLst/>
                <a:latin typeface="Söhne"/>
              </a:rPr>
              <a:t>Tiếp theo, việc thông báo sự cố là rất quan trọng. Nhân viên cần báo cáo ngay lập tức với người quản lý hoặc bộ phận kỹ thuật của công ty để được hỗ trợ xử lý vấn đề.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AFC4BFB-CB96-201C-35AD-7A87CD6BBE06}"/>
              </a:ext>
            </a:extLst>
          </p:cNvPr>
          <p:cNvPicPr>
            <a:picLocks noChangeAspect="1"/>
          </p:cNvPicPr>
          <p:nvPr/>
        </p:nvPicPr>
        <p:blipFill>
          <a:blip r:embed="rId4"/>
          <a:stretch>
            <a:fillRect/>
          </a:stretch>
        </p:blipFill>
        <p:spPr>
          <a:xfrm>
            <a:off x="-962371" y="3789040"/>
            <a:ext cx="4613200" cy="4613200"/>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kim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loại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kim loại</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a:t>
            </a:r>
            <a:r>
              <a:rPr lang="en-US" b="0" i="0" dirty="0" err="1">
                <a:effectLst/>
                <a:latin typeface="Söhne"/>
              </a:rPr>
              <a:t>kim</a:t>
            </a:r>
            <a:r>
              <a:rPr lang="en-US" b="0" i="0" dirty="0">
                <a:effectLst/>
                <a:latin typeface="Söhne"/>
              </a:rPr>
              <a:t> </a:t>
            </a:r>
            <a:r>
              <a:rPr lang="en-US" b="0" i="0" dirty="0" err="1">
                <a:effectLst/>
                <a:latin typeface="Söhne"/>
              </a:rPr>
              <a:t>loại</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0E12556-C84B-FA72-370B-EB762A6266AE}"/>
              </a:ext>
            </a:extLst>
          </p:cNvPr>
          <p:cNvPicPr>
            <a:picLocks noChangeAspect="1"/>
          </p:cNvPicPr>
          <p:nvPr/>
        </p:nvPicPr>
        <p:blipFill>
          <a:blip r:embed="rId4"/>
          <a:stretch>
            <a:fillRect/>
          </a:stretch>
        </p:blipFill>
        <p:spPr>
          <a:xfrm>
            <a:off x="-962371" y="3789040"/>
            <a:ext cx="4613200" cy="4613200"/>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kim loại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cắt kim loại</a:t>
            </a:r>
            <a:endParaRPr lang="en-US" sz="2400" b="1" i="0" dirty="0">
              <a:effectLst/>
              <a:latin typeface="Söhne"/>
            </a:endParaRPr>
          </a:p>
          <a:p>
            <a:r>
              <a:rPr lang="vi-VN" b="0" i="0" dirty="0">
                <a:effectLst/>
                <a:latin typeface="Söhne"/>
              </a:rPr>
              <a:t>Thời tiết đóng vai trò quan trọng đối với việc vận hành máy cắt kim loại. Đặc biệt là nhiệt độ và độ ẩm có thể ảnh hưởng đến hiệu suất và độ chính xác của quá trình cắt. Nhiệt độ quá cao có thể gây ra quá trình oxy hóa nhanh hơn trên bề mặt kim loại, dẫn đến sự mài mòn nhanh hơn của dao cắt. </a:t>
            </a:r>
            <a:endParaRPr lang="en-US" b="0" i="0" dirty="0">
              <a:effectLst/>
              <a:latin typeface="Söhne"/>
            </a:endParaRPr>
          </a:p>
          <a:p>
            <a:r>
              <a:rPr lang="vi-VN" b="0" i="0" dirty="0">
                <a:effectLst/>
                <a:latin typeface="Söhne"/>
              </a:rPr>
              <a:t>Ngoài ra, nếu không có hệ thống làm mát hiệu quả, máy có thể bị quá nóng và gây ra sự giãn nở không mong muốn của các bộ phận quan trọng.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592770A-EEED-7397-39C6-B343B36C3E8C}"/>
              </a:ext>
            </a:extLst>
          </p:cNvPr>
          <p:cNvPicPr>
            <a:picLocks noChangeAspect="1"/>
          </p:cNvPicPr>
          <p:nvPr/>
        </p:nvPicPr>
        <p:blipFill>
          <a:blip r:embed="rId3"/>
          <a:stretch>
            <a:fillRect/>
          </a:stretch>
        </p:blipFill>
        <p:spPr>
          <a:xfrm>
            <a:off x="-386308" y="4653136"/>
            <a:ext cx="2736304" cy="2736304"/>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kim loại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cắt kim loại</a:t>
            </a:r>
            <a:endParaRPr lang="en-US" sz="2400" b="1" i="0" dirty="0">
              <a:effectLst/>
              <a:latin typeface="Söhne"/>
            </a:endParaRPr>
          </a:p>
          <a:p>
            <a:r>
              <a:rPr lang="vi-VN" b="0" i="0" dirty="0">
                <a:effectLst/>
                <a:latin typeface="Söhne"/>
              </a:rPr>
              <a:t>Môi trường làm việc đóng vai trò quan trọng trong việc vận hành máy cắt kim loại. Đặc tính của môi trường, chẳng hạn như sạch sẽ, độ ẩm, và sự kiểm soát nhiệt độ, có thể ảnh hưởng đáng kể đến hiệu suất và độ chính xác của quá trình cắt.</a:t>
            </a:r>
          </a:p>
          <a:p>
            <a:r>
              <a:rPr lang="vi-VN" b="0" i="0" dirty="0">
                <a:effectLst/>
                <a:latin typeface="Söhne"/>
              </a:rPr>
              <a:t>Máy cắt kim loại cần được đặt trong môi trường sạch để tránh bụi bẩn và các tạp chất khác làm giảm hiệu quả của dao cắt và gây ra hư hỏng cho các bộ phận máy.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F8E4248-44CB-C65D-61FC-9AC0609FDFC6}"/>
              </a:ext>
            </a:extLst>
          </p:cNvPr>
          <p:cNvPicPr>
            <a:picLocks noChangeAspect="1"/>
          </p:cNvPicPr>
          <p:nvPr/>
        </p:nvPicPr>
        <p:blipFill>
          <a:blip r:embed="rId3"/>
          <a:stretch>
            <a:fillRect/>
          </a:stretch>
        </p:blipFill>
        <p:spPr>
          <a:xfrm>
            <a:off x="-386308" y="4653136"/>
            <a:ext cx="2736304" cy="2736304"/>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kim loại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C. </a:t>
            </a:r>
            <a:r>
              <a:rPr lang="vi-VN" sz="2400" b="1" i="0" dirty="0">
                <a:effectLst/>
                <a:latin typeface="Söhne"/>
              </a:rPr>
              <a:t>Tình trạng kỹ thuật của vận hành máy cắt kim loại ảnh hưởng như thế nào đến việc vận hành máy cắt kim loại</a:t>
            </a:r>
            <a:endParaRPr lang="en-US" sz="2400" b="1" i="0" dirty="0">
              <a:effectLst/>
              <a:latin typeface="Söhne"/>
            </a:endParaRPr>
          </a:p>
          <a:p>
            <a:r>
              <a:rPr lang="vi-VN" b="0" i="0" dirty="0">
                <a:effectLst/>
                <a:latin typeface="Söhne"/>
              </a:rPr>
              <a:t>Trước tiên, các thành phần cơ khí của máy cắt cần được kiểm tra và bảo trì để đảm bảo chúng hoạt động trơn tru. Các bộ phận như bàn làm việc, trục chính, và hệ thống truyền động cần được điều chỉnh chính xác để đảm bảo độ chính xác và độ tin cậy trong quá trình cắt. </a:t>
            </a:r>
            <a:endParaRPr lang="en-US" b="0" i="0" dirty="0">
              <a:effectLst/>
              <a:latin typeface="Söhne"/>
            </a:endParaRPr>
          </a:p>
          <a:p>
            <a:r>
              <a:rPr lang="vi-VN" b="0" i="0" dirty="0">
                <a:effectLst/>
                <a:latin typeface="Söhne"/>
              </a:rPr>
              <a:t>Nếu có sự lệch tâm hoặc lỗi trong các bộ phận này, có thể dẫn đến sai số và khả năng cắt không đồng đều.</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BF6A5F0-2B42-72C5-9CE5-77CB726DCDDB}"/>
              </a:ext>
            </a:extLst>
          </p:cNvPr>
          <p:cNvPicPr>
            <a:picLocks noChangeAspect="1"/>
          </p:cNvPicPr>
          <p:nvPr/>
        </p:nvPicPr>
        <p:blipFill>
          <a:blip r:embed="rId3"/>
          <a:stretch>
            <a:fillRect/>
          </a:stretch>
        </p:blipFill>
        <p:spPr>
          <a:xfrm>
            <a:off x="-386308" y="4653136"/>
            <a:ext cx="2736304" cy="2736304"/>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kim loại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cắt kim loại</a:t>
            </a:r>
            <a:endParaRPr lang="en-US" sz="2400" b="1" i="0" dirty="0">
              <a:effectLst/>
              <a:latin typeface="Söhne"/>
            </a:endParaRPr>
          </a:p>
          <a:p>
            <a:r>
              <a:rPr lang="vi-VN" b="0" i="0" dirty="0">
                <a:effectLst/>
                <a:latin typeface="Söhne"/>
              </a:rPr>
              <a:t>Trước tiên, hiểu biết về an toàn là cần thiết. Người lao động cần được đào tạo về các nguyên tắc an toàn trong quá trình vận hành máy cắt kim loại, bao gồm việc sử dụng trang thiết bị bảo hộ cá nhân (bao gồm kính bảo hộ và áo giáp), các biện pháp phòng ngừa nguy hiểm, và cách xử lý tình huống khẩn cấp. </a:t>
            </a:r>
            <a:endParaRPr lang="en-US" b="0" i="0" dirty="0">
              <a:effectLst/>
              <a:latin typeface="Söhne"/>
            </a:endParaRPr>
          </a:p>
          <a:p>
            <a:r>
              <a:rPr lang="vi-VN" b="0" i="0" dirty="0">
                <a:effectLst/>
                <a:latin typeface="Söhne"/>
              </a:rPr>
              <a:t>Kiến thức này giúp giảm thiểu nguy cơ tai nạn và bảo vệ sức khỏe của người lao động.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58C1C9B-71EE-6F28-D774-3FE8ED78AA92}"/>
              </a:ext>
            </a:extLst>
          </p:cNvPr>
          <p:cNvPicPr>
            <a:picLocks noChangeAspect="1"/>
          </p:cNvPicPr>
          <p:nvPr/>
        </p:nvPicPr>
        <p:blipFill>
          <a:blip r:embed="rId3"/>
          <a:stretch>
            <a:fillRect/>
          </a:stretch>
        </p:blipFill>
        <p:spPr>
          <a:xfrm>
            <a:off x="-386308" y="4653136"/>
            <a:ext cx="2736304" cy="2736304"/>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82195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kim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loại</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cắt kim loại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Người vận hành máy cắt kim loại cần phải được đào tạo về an toàn lao động vì nhiều lý do quan trọng. Thứ nhất, máy cắt kim loại là thiết bị công nghiệp mạnh mẽ và tiềm ẩn nhiều nguy hiểm.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đào tạo an toàn lao động giúp người vận hành nhận thức và hiểu các nguy cơ tiềm ẩn khi làm việc với máy cắt, bao gồm nguy cơ va đập, cắt lỗ, và bỏng do tiếp xúc với các bề mặt nóng.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304D4FB-3ED3-4BC3-65A8-CF4BE142FB11}"/>
              </a:ext>
            </a:extLst>
          </p:cNvPr>
          <p:cNvPicPr>
            <a:picLocks noChangeAspect="1"/>
          </p:cNvPicPr>
          <p:nvPr/>
        </p:nvPicPr>
        <p:blipFill>
          <a:blip r:embed="rId3"/>
          <a:stretch>
            <a:fillRect/>
          </a:stretch>
        </p:blipFill>
        <p:spPr>
          <a:xfrm>
            <a:off x="7462564" y="1895980"/>
            <a:ext cx="3245048" cy="3245048"/>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89396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kim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loại</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0C9ED62-23DD-460C-6FA9-A4D09E7CDF64}"/>
              </a:ext>
            </a:extLst>
          </p:cNvPr>
          <p:cNvPicPr>
            <a:picLocks noChangeAspect="1"/>
          </p:cNvPicPr>
          <p:nvPr/>
        </p:nvPicPr>
        <p:blipFill>
          <a:blip r:embed="rId3"/>
          <a:stretch>
            <a:fillRect/>
          </a:stretch>
        </p:blipFill>
        <p:spPr>
          <a:xfrm>
            <a:off x="7462564" y="1895980"/>
            <a:ext cx="3245048" cy="3245048"/>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cắt</a:t>
            </a:r>
            <a:r>
              <a:rPr lang="en-US" sz="3200" dirty="0">
                <a:latin typeface="UTM Aptima" panose="02040603050506020204" pitchFamily="18" charset="0"/>
              </a:rPr>
              <a:t> </a:t>
            </a:r>
            <a:r>
              <a:rPr lang="en-US" sz="3200" dirty="0" err="1">
                <a:latin typeface="UTM Aptima" panose="02040603050506020204" pitchFamily="18" charset="0"/>
              </a:rPr>
              <a:t>kim</a:t>
            </a:r>
            <a:r>
              <a:rPr lang="en-US" sz="3200" dirty="0">
                <a:latin typeface="UTM Aptima" panose="02040603050506020204" pitchFamily="18" charset="0"/>
              </a:rPr>
              <a:t> </a:t>
            </a:r>
            <a:r>
              <a:rPr lang="en-US" sz="3200" dirty="0" err="1">
                <a:latin typeface="UTM Aptima" panose="02040603050506020204" pitchFamily="18" charset="0"/>
              </a:rPr>
              <a:t>loại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Thứ nhất, an toàn lao động giúp bảo vệ người lao động khỏi các nguy hiểm tiềm ẩn khi làm việc với máy cắt kim loại. Việc sử dụng các trang thiết bị bảo hộ cá nhân như mũ bảo hiểm, kính bảo hộ, và áo giáp là cực kỳ quan trọng để giảm thiểu nguy cơ tai nạn và chấn thương trong quá trình vận hành.</a:t>
            </a:r>
          </a:p>
          <a:p>
            <a:pPr algn="l">
              <a:lnSpc>
                <a:spcPct val="120000"/>
              </a:lnSpc>
            </a:pPr>
            <a:r>
              <a:rPr lang="vi-VN" b="0" i="0" dirty="0">
                <a:effectLst/>
                <a:latin typeface="Open Sans" panose="020B0606030504020204" pitchFamily="34" charset="0"/>
              </a:rPr>
              <a:t>Thứ hai, duy trì an toàn lao động cũng ảnh hưởng đến hiệu suất làm việc và chất lượng sản phẩm. Khi người lao động cảm thấy an toàn và được bảo vệ tốt, họ có thể tập trung hơn vào công việc và làm việc hiệu quả hơn.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F639C0D-941B-1E84-C691-1867C1F9A72D}"/>
              </a:ext>
            </a:extLst>
          </p:cNvPr>
          <p:cNvPicPr>
            <a:picLocks noChangeAspect="1"/>
          </p:cNvPicPr>
          <p:nvPr/>
        </p:nvPicPr>
        <p:blipFill>
          <a:blip r:embed="rId3"/>
          <a:stretch>
            <a:fillRect/>
          </a:stretch>
        </p:blipFill>
        <p:spPr>
          <a:xfrm>
            <a:off x="-613077" y="4579982"/>
            <a:ext cx="2882611" cy="2882611"/>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cắt</a:t>
            </a:r>
            <a:r>
              <a:rPr lang="en-US" sz="3200" dirty="0">
                <a:latin typeface="UTM Aptima" panose="02040603050506020204" pitchFamily="18" charset="0"/>
              </a:rPr>
              <a:t> </a:t>
            </a:r>
            <a:r>
              <a:rPr lang="en-US" sz="3200" dirty="0" err="1">
                <a:latin typeface="UTM Aptima" panose="02040603050506020204" pitchFamily="18" charset="0"/>
              </a:rPr>
              <a:t>kim</a:t>
            </a:r>
            <a:r>
              <a:rPr lang="en-US" sz="3200" dirty="0">
                <a:latin typeface="UTM Aptima" panose="02040603050506020204" pitchFamily="18" charset="0"/>
              </a:rPr>
              <a:t> </a:t>
            </a:r>
            <a:r>
              <a:rPr lang="en-US" sz="3200" dirty="0" err="1">
                <a:latin typeface="UTM Aptima" panose="02040603050506020204" pitchFamily="18" charset="0"/>
              </a:rPr>
              <a:t>loại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cắt kim loại</a:t>
            </a:r>
          </a:p>
          <a:p>
            <a:pPr algn="l">
              <a:lnSpc>
                <a:spcPct val="120000"/>
              </a:lnSpc>
            </a:pPr>
            <a:r>
              <a:rPr lang="vi-VN" b="0" i="0" dirty="0">
                <a:effectLst/>
                <a:latin typeface="Open Sans" panose="020B0606030504020204" pitchFamily="34" charset="0"/>
              </a:rPr>
              <a:t>Thứ nhất, điều quan trọng nhất là sử dụng trang thiết bị bảo hộ cá nhân đầy đủ và chính xác. Đây có thể bao gồm mũ bảo hiểm, kính bảo hộ, mặt nạ phòng độc, áo giáp bảo vệ, găng tay chống cắt, và giày bảo hộ.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đeo đồ bảo hộ sẽ giúp bảo vệ người lao động khỏi các nguy hiểm như va đập, cắt lưỡi, hay chấn thương khác.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213D5A7-A469-43DA-9327-1637C259089B}"/>
              </a:ext>
            </a:extLst>
          </p:cNvPr>
          <p:cNvPicPr>
            <a:picLocks noChangeAspect="1"/>
          </p:cNvPicPr>
          <p:nvPr/>
        </p:nvPicPr>
        <p:blipFill>
          <a:blip r:embed="rId3"/>
          <a:stretch>
            <a:fillRect/>
          </a:stretch>
        </p:blipFill>
        <p:spPr>
          <a:xfrm>
            <a:off x="-613077" y="4579982"/>
            <a:ext cx="2882611" cy="2882611"/>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188</TotalTime>
  <Words>3632</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CẮT KIM LOẠI</vt:lpstr>
      <vt:lpstr>Một số vụ tai nạn lao động khi vận hành máy cắt kim loại</vt:lpstr>
      <vt:lpstr>Tóm tắt bài học</vt:lpstr>
      <vt:lpstr>Giới thiệu</vt:lpstr>
      <vt:lpstr>Giới thiệu</vt:lpstr>
      <vt:lpstr>Thành Phần Và Chức Năng Của vận hành máy cắt kim loại</vt:lpstr>
      <vt:lpstr>Thành Phần Và Chức Năng Của vận hành máy cắt kim loại</vt:lpstr>
      <vt:lpstr>Thành Phần Và Chức Năng Của vận hành máy cắt kim loại</vt:lpstr>
      <vt:lpstr>Thành Phần Và Chức Năng Của vận hành máy cắt kim loại</vt:lpstr>
      <vt:lpstr>Kiểm tra và bảo trì an toàn trước khi vận hành máy cắt kim loại</vt:lpstr>
      <vt:lpstr>Kiểm tra và bảo trì an toàn trước khi vận hành máy cắt kim loại</vt:lpstr>
      <vt:lpstr>Quy trình vận hành an toàn máy cắt kim loại</vt:lpstr>
      <vt:lpstr>Quy trình vận hành an toàn máy cắt kim loại</vt:lpstr>
      <vt:lpstr>Đánh giá rủi ro và quản lý mối nguy khi vận hành máy cắt kim loại</vt:lpstr>
      <vt:lpstr>Đánh giá rủi ro và quản lý mối nguy khi vận hành máy cắt kim loại</vt:lpstr>
      <vt:lpstr>Đánh giá rủi ro và quản lý mối nguy khi vận hành máy cắt kim loại</vt:lpstr>
      <vt:lpstr>Đánh giá rủi ro và quản lý mối nguy khi vận hành máy cắt kim loại</vt:lpstr>
      <vt:lpstr>Đánh giá rủi ro và quản lý mối nguy khi vận hành máy cắt kim loại</vt:lpstr>
      <vt:lpstr>Đánh giá rủi ro và quản lý mối nguy khi vận hành máy cắt kim loại</vt:lpstr>
      <vt:lpstr>Đánh giá rủi ro và quản lý mối nguy khi vận hành máy cắt kim loại</vt:lpstr>
      <vt:lpstr>Các yếu tố ảnh hưởng đến an toàn lao động khi vận hành máy cắt kim loại</vt:lpstr>
      <vt:lpstr>Các yếu tố ảnh hưởng đến an toàn lao động khi vận hành máy cắt kim loại</vt:lpstr>
      <vt:lpstr>Các yếu tố ảnh hưởng đến an toàn lao động khi vận hành máy cắt kim loại</vt:lpstr>
      <vt:lpstr>Các yếu tố ảnh hưởng đến an toàn lao động khi vận hành máy cắt kim loại</vt:lpstr>
      <vt:lpstr>Đào tạo an toàn lao động về kỹ năng vận hành máy cắt kim loại an toàn</vt:lpstr>
      <vt:lpstr>Đào tạo an toàn lao động về kỹ năng vận hành máy cắt kim loại an toàn</vt:lpstr>
      <vt:lpstr>Ý nghĩa của an toàn lao động trong việc vận hành máy cắt kim loại</vt:lpstr>
      <vt:lpstr>Ý nghĩa của an toàn lao động trong việc vận hành máy cắt kim loại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27</cp:revision>
  <dcterms:created xsi:type="dcterms:W3CDTF">2024-03-23T04:43:33Z</dcterms:created>
  <dcterms:modified xsi:type="dcterms:W3CDTF">2024-04-26T01:34:01Z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