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606" y="-118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49661" y="2188029"/>
            <a:ext cx="46879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CẮT RÃNH TƯỜNG</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0CF0761-B7C0-3EFF-25C4-BA458CA839F3}"/>
              </a:ext>
            </a:extLst>
          </p:cNvPr>
          <p:cNvPicPr>
            <a:picLocks noChangeAspect="1"/>
          </p:cNvPicPr>
          <p:nvPr/>
        </p:nvPicPr>
        <p:blipFill>
          <a:blip r:embed="rId4"/>
          <a:stretch>
            <a:fillRect/>
          </a:stretch>
        </p:blipFill>
        <p:spPr>
          <a:xfrm>
            <a:off x="3862164" y="2924944"/>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45380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cắt rãnh tường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làm việc với máy cắt rãnh tường (wall groove cutting machine), nguy cơ tai nạn lao động là rất cao nếu không tuân thủ các quy tắc an toàn</a:t>
            </a:r>
            <a:r>
              <a:rPr lang="en-US" sz="2000" dirty="0">
                <a:ea typeface="+mn-lt"/>
                <a:cs typeface="+mn-lt"/>
              </a:rPr>
              <a:t>:</a:t>
            </a:r>
            <a:endParaRPr lang="en-US" dirty="0"/>
          </a:p>
          <a:p>
            <a:pPr marL="730885" lvl="1" indent="-304165"/>
            <a:r>
              <a:rPr lang="en-US" i="0" dirty="0" err="1">
                <a:solidFill>
                  <a:srgbClr val="0D0D0D"/>
                </a:solidFill>
                <a:effectLst/>
                <a:latin typeface="Söhne"/>
              </a:rPr>
              <a:t>Cắt</a:t>
            </a:r>
            <a:r>
              <a:rPr lang="en-US" i="0" dirty="0">
                <a:solidFill>
                  <a:srgbClr val="0D0D0D"/>
                </a:solidFill>
                <a:effectLst/>
                <a:latin typeface="Söhne"/>
              </a:rPr>
              <a:t> </a:t>
            </a:r>
            <a:r>
              <a:rPr lang="en-US" i="0" dirty="0" err="1">
                <a:solidFill>
                  <a:srgbClr val="0D0D0D"/>
                </a:solidFill>
                <a:effectLst/>
                <a:latin typeface="Söhne"/>
              </a:rPr>
              <a:t>vào</a:t>
            </a:r>
            <a:r>
              <a:rPr lang="en-US" i="0" dirty="0">
                <a:solidFill>
                  <a:srgbClr val="0D0D0D"/>
                </a:solidFill>
                <a:effectLst/>
                <a:latin typeface="Söhne"/>
              </a:rPr>
              <a:t> </a:t>
            </a:r>
            <a:r>
              <a:rPr lang="en-US" i="0" dirty="0" err="1">
                <a:solidFill>
                  <a:srgbClr val="0D0D0D"/>
                </a:solidFill>
                <a:effectLst/>
                <a:latin typeface="Söhne"/>
              </a:rPr>
              <a:t>dây</a:t>
            </a:r>
            <a:r>
              <a:rPr lang="en-US" i="0" dirty="0">
                <a:solidFill>
                  <a:srgbClr val="0D0D0D"/>
                </a:solidFill>
                <a:effectLst/>
                <a:latin typeface="Söhne"/>
              </a:rPr>
              <a:t> </a:t>
            </a:r>
            <a:r>
              <a:rPr lang="en-US" i="0" dirty="0" err="1">
                <a:solidFill>
                  <a:srgbClr val="0D0D0D"/>
                </a:solidFill>
                <a:effectLst/>
                <a:latin typeface="Söhne"/>
              </a:rPr>
              <a:t>điện</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che</a:t>
            </a:r>
            <a:r>
              <a:rPr lang="en-US" i="0" dirty="0">
                <a:solidFill>
                  <a:srgbClr val="0D0D0D"/>
                </a:solidFill>
                <a:effectLst/>
                <a:latin typeface="Söhne"/>
              </a:rPr>
              <a:t> </a:t>
            </a:r>
            <a:r>
              <a:rPr lang="en-US" i="0" dirty="0" err="1">
                <a:solidFill>
                  <a:srgbClr val="0D0D0D"/>
                </a:solidFill>
                <a:effectLst/>
                <a:latin typeface="Söhne"/>
              </a:rPr>
              <a:t>chắn</a:t>
            </a:r>
            <a:endParaRPr lang="en-US" i="0" dirty="0">
              <a:solidFill>
                <a:srgbClr val="0D0D0D"/>
              </a:solidFill>
              <a:effectLst/>
              <a:latin typeface="Söhne"/>
            </a:endParaRPr>
          </a:p>
          <a:p>
            <a:pPr marL="730885" lvl="1" indent="-304165"/>
            <a:r>
              <a:rPr lang="vi-VN" dirty="0"/>
              <a:t>Tính sát thương của lưỡi cắt</a:t>
            </a:r>
            <a:endParaRPr lang="en-US" dirty="0">
              <a:solidFill>
                <a:srgbClr val="0D0D0D"/>
              </a:solidFill>
              <a:latin typeface="Söhne"/>
            </a:endParaRPr>
          </a:p>
          <a:p>
            <a:pPr marL="730885" lvl="1" indent="-304165"/>
            <a:r>
              <a:rPr lang="vi-VN" dirty="0"/>
              <a:t>Nguy cơ cháy nổ từ bụi gỗ hoặc hóa chất</a:t>
            </a:r>
            <a:endParaRPr lang="en-US" dirty="0">
              <a:solidFill>
                <a:srgbClr val="0D0D0D"/>
              </a:solidFill>
              <a:latin typeface="Söhne"/>
            </a:endParaRPr>
          </a:p>
          <a:p>
            <a:pPr marL="730885" lvl="1" indent="-304165"/>
            <a:r>
              <a:rPr lang="vi-VN" dirty="0"/>
              <a:t>Sự sụp đổ của tường</a:t>
            </a:r>
            <a:endParaRPr lang="en-US" dirty="0">
              <a:solidFill>
                <a:srgbClr val="0D0D0D"/>
              </a:solidFill>
              <a:latin typeface="Söhne"/>
            </a:endParaRPr>
          </a:p>
          <a:p>
            <a:pPr marL="730885" lvl="1" indent="-304165"/>
            <a:r>
              <a:rPr lang="en-US" dirty="0" err="1"/>
              <a:t>Không</a:t>
            </a:r>
            <a:r>
              <a:rPr lang="en-US" dirty="0"/>
              <a:t> </a:t>
            </a:r>
            <a:r>
              <a:rPr lang="en-US" dirty="0" err="1"/>
              <a:t>sử</a:t>
            </a:r>
            <a:r>
              <a:rPr lang="en-US" dirty="0"/>
              <a:t> </a:t>
            </a:r>
            <a:r>
              <a:rPr lang="en-US" dirty="0" err="1"/>
              <a:t>dụng</a:t>
            </a:r>
            <a:r>
              <a:rPr lang="en-US" dirty="0"/>
              <a:t> </a:t>
            </a:r>
            <a:r>
              <a:rPr lang="en-US" dirty="0" err="1"/>
              <a:t>trang</a:t>
            </a:r>
            <a:r>
              <a:rPr lang="en-US" dirty="0"/>
              <a:t> </a:t>
            </a:r>
            <a:r>
              <a:rPr lang="en-US" dirty="0" err="1"/>
              <a:t>bị</a:t>
            </a:r>
            <a:r>
              <a:rPr lang="en-US" dirty="0"/>
              <a:t> </a:t>
            </a:r>
            <a:r>
              <a:rPr lang="en-US" dirty="0" err="1"/>
              <a:t>bảo</a:t>
            </a:r>
            <a:r>
              <a:rPr lang="en-US" dirty="0"/>
              <a:t> </a:t>
            </a:r>
            <a:r>
              <a:rPr lang="en-US" dirty="0" err="1"/>
              <a:t>hộ</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cắt rãnh tường</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cắt rãnh tường</a:t>
            </a:r>
          </a:p>
          <a:p>
            <a:pPr marL="304165" indent="-304165">
              <a:buClr>
                <a:schemeClr val="tx1"/>
              </a:buClr>
            </a:pPr>
            <a:r>
              <a:rPr lang="en-US" dirty="0">
                <a:latin typeface="UTM Avo" panose="02040603050506020204" pitchFamily="18" charset="0"/>
              </a:rPr>
              <a:t>4</a:t>
            </a:r>
            <a:r>
              <a:rPr lang="vi-VN" dirty="0"/>
              <a:t>. Quy trình vận hành an toàn máy cắt rãnh tường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cắt rãnh tường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cắt rãnh tường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cắt rãnh tường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cắt rãnh tường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cắt rãnh tường</a:t>
            </a:r>
            <a:endParaRPr lang="en-US" sz="2400" b="1" i="0" dirty="0">
              <a:effectLst/>
              <a:latin typeface="Söhne"/>
            </a:endParaRPr>
          </a:p>
          <a:p>
            <a:r>
              <a:rPr lang="vi-VN" b="0" i="0" dirty="0">
                <a:effectLst/>
                <a:latin typeface="Söhne"/>
              </a:rPr>
              <a:t>An toàn lao động là một yếu tố quan trọng không thể thiếu khi vận hành máy cắt rãnh tường (wall groove cutting machine). Việc đảm bảo an toàn trong môi trường làm việc này không chỉ giúp bảo vệ sức khỏe và tính mạng của người lao động mà còn ảnh hưởng trực tiếp đến hiệu quả sản xuất và chất lượng công việc. </a:t>
            </a:r>
            <a:endParaRPr lang="en-US" b="0" i="0" dirty="0">
              <a:effectLst/>
              <a:latin typeface="Söhne"/>
            </a:endParaRPr>
          </a:p>
          <a:p>
            <a:r>
              <a:rPr lang="vi-VN" b="0" i="0" dirty="0">
                <a:effectLst/>
                <a:latin typeface="Söhne"/>
              </a:rPr>
              <a:t>Khi sử dụng máy cắt rãnh tường, nguy cơ tai nạn như va đập, cắt, hay bị văng vật nghiệp vụ là rất cao. Do đó, việc tuân thủ các quy tắc an toàn là cực kỳ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8980EB2-1D8D-DC58-0B54-31C10B9F05D6}"/>
              </a:ext>
            </a:extLst>
          </p:cNvPr>
          <p:cNvPicPr>
            <a:picLocks noChangeAspect="1"/>
          </p:cNvPicPr>
          <p:nvPr/>
        </p:nvPicPr>
        <p:blipFill>
          <a:blip r:embed="rId3"/>
          <a:stretch>
            <a:fillRect/>
          </a:stretch>
        </p:blipFill>
        <p:spPr>
          <a:xfrm>
            <a:off x="-962371" y="3582393"/>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cắt rãnh tường</a:t>
            </a:r>
            <a:endParaRPr lang="en-US" sz="2400" b="1" i="0" dirty="0">
              <a:effectLst/>
              <a:latin typeface="Söhne"/>
            </a:endParaRPr>
          </a:p>
          <a:p>
            <a:r>
              <a:rPr lang="vi-VN" b="0" i="0" dirty="0">
                <a:effectLst/>
                <a:latin typeface="Söhne"/>
              </a:rPr>
              <a:t>Trong quá trình vận hành máy cắt rãnh tường, việc tuân thủ các giao thức và quy định an toàn là điều cực kỳ quan trọng để đảm bảo sự an toàn của người lao động. Một trong những quy định chính là việc đảm bảo rằng chỉ những người được đào tạo và có kinh nghiệm mới được phép sử dụng máy này. </a:t>
            </a:r>
            <a:endParaRPr lang="en-US" b="0" i="0" dirty="0">
              <a:effectLst/>
              <a:latin typeface="Söhne"/>
            </a:endParaRPr>
          </a:p>
          <a:p>
            <a:r>
              <a:rPr lang="vi-VN" b="0" i="0" dirty="0">
                <a:effectLst/>
                <a:latin typeface="Söhne"/>
              </a:rPr>
              <a:t>Đào tạo cần bao gồm việc hướng dẫn về cách sử dụng an toàn máy cắt rãnh tường và nhận biết các nguy hiểm tiềm ẩn.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0251C56-E32D-7E47-3A77-2599038DAAC6}"/>
              </a:ext>
            </a:extLst>
          </p:cNvPr>
          <p:cNvPicPr>
            <a:picLocks noChangeAspect="1"/>
          </p:cNvPicPr>
          <p:nvPr/>
        </p:nvPicPr>
        <p:blipFill>
          <a:blip r:embed="rId3"/>
          <a:stretch>
            <a:fillRect/>
          </a:stretch>
        </p:blipFill>
        <p:spPr>
          <a:xfrm>
            <a:off x="-962371" y="3582393"/>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cắt rãnh tường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cắt rãnh tường</a:t>
            </a:r>
            <a:r>
              <a:rPr lang="en-US" sz="2000" dirty="0">
                <a:solidFill>
                  <a:schemeClr val="bg1"/>
                </a:solidFill>
              </a:rPr>
              <a:t>:</a:t>
            </a:r>
          </a:p>
          <a:p>
            <a:pPr algn="l"/>
            <a:r>
              <a:rPr lang="vi-VN" b="0" i="0" dirty="0">
                <a:effectLst/>
                <a:latin typeface="Open Sans" panose="020B0606030504020204" pitchFamily="34" charset="0"/>
              </a:rPr>
              <a:t>Máy cắt rãnh tường là một thiết bị chuyên dụng được sử dụng để tạo các rãnh trên bề mặt tường để lắp đặt ống dẫn, dây điện, hoặc các công trình xây dựng khác. </a:t>
            </a:r>
            <a:endParaRPr lang="en-US" dirty="0">
              <a:latin typeface="Open Sans" panose="020B0606030504020204" pitchFamily="34" charset="0"/>
            </a:endParaRPr>
          </a:p>
          <a:p>
            <a:pPr algn="l"/>
            <a:r>
              <a:rPr lang="vi-VN" b="0" i="0" dirty="0">
                <a:effectLst/>
                <a:latin typeface="Open Sans" panose="020B0606030504020204" pitchFamily="34" charset="0"/>
              </a:rPr>
              <a:t>Các thành phần chính của máy cắt rãnh tường bao gồm một động cơ mạnh mẽ để đảm bảo khả năng cắt chính xác và mượt mà trên bề mặt tường. Động cơ này thường được điều khiển bằng điện, và một số loại cũng có thể sử dụng khí nén.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0C8D303-308F-ED39-E25B-77231C31CF82}"/>
              </a:ext>
            </a:extLst>
          </p:cNvPr>
          <p:cNvPicPr>
            <a:picLocks noChangeAspect="1"/>
          </p:cNvPicPr>
          <p:nvPr/>
        </p:nvPicPr>
        <p:blipFill>
          <a:blip r:embed="rId3"/>
          <a:stretch>
            <a:fillRect/>
          </a:stretch>
        </p:blipFill>
        <p:spPr>
          <a:xfrm>
            <a:off x="6814492" y="136081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cắt rãnh tường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cắt rãnh tường</a:t>
            </a:r>
            <a:r>
              <a:rPr lang="en-US" sz="2000" dirty="0">
                <a:solidFill>
                  <a:schemeClr val="bg1"/>
                </a:solidFill>
              </a:rPr>
              <a:t>:</a:t>
            </a:r>
          </a:p>
          <a:p>
            <a:pPr algn="l"/>
            <a:r>
              <a:rPr lang="vi-VN" b="0" i="0" dirty="0">
                <a:effectLst/>
                <a:latin typeface="Open Sans" panose="020B0606030504020204" pitchFamily="34" charset="0"/>
              </a:rPr>
              <a:t>Máy cắt rãnh tường là một thiết bị chuyên dụng được sử dụng trong ngành xây dựng để tạo ra các rãnh trên bề mặt tường nhằm mục đích lắp đặt ống dẫn điện, ống nước, hay lắp hệ thống dây điện.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máy cắt rãnh tường thường gồm một động cơ mạnh mẽ được điều khiển bằng điện hoặc khí nén. Động cơ này kết nối với một trục chính có lưỡi cắt được gắn vào đầu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3C52B63-51B6-F899-38DA-640149B152CD}"/>
              </a:ext>
            </a:extLst>
          </p:cNvPr>
          <p:cNvPicPr>
            <a:picLocks noChangeAspect="1"/>
          </p:cNvPicPr>
          <p:nvPr/>
        </p:nvPicPr>
        <p:blipFill>
          <a:blip r:embed="rId3"/>
          <a:stretch>
            <a:fillRect/>
          </a:stretch>
        </p:blipFill>
        <p:spPr>
          <a:xfrm>
            <a:off x="6814492" y="136081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cắt rãnh tường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xây dựng của máy cắt rãnh tường</a:t>
            </a:r>
            <a:r>
              <a:rPr lang="en-US" sz="2000" dirty="0">
                <a:solidFill>
                  <a:schemeClr val="bg1"/>
                </a:solidFill>
              </a:rPr>
              <a:t>:</a:t>
            </a:r>
          </a:p>
          <a:p>
            <a:pPr algn="l"/>
            <a:r>
              <a:rPr lang="vi-VN" b="0" i="0" dirty="0">
                <a:effectLst/>
                <a:latin typeface="Open Sans" panose="020B0606030504020204" pitchFamily="34" charset="0"/>
              </a:rPr>
              <a:t>Máy cắt rãnh tường (wall groove cutting machine) là một công cụ quan trọng trong ngành xây dựng với nhiều ứng dụng đa dạng. Trong xây dựng, máy này được sử dụng để tạo các rãnh trên bề mặt tường để lắp đặt các đường ống điện, ống nước, hoặc hệ thống dây cáp. </a:t>
            </a:r>
            <a:endParaRPr lang="en-US" dirty="0">
              <a:latin typeface="Open Sans" panose="020B0606030504020204" pitchFamily="34" charset="0"/>
            </a:endParaRPr>
          </a:p>
          <a:p>
            <a:pPr algn="l"/>
            <a:r>
              <a:rPr lang="vi-VN" b="0" i="0" dirty="0">
                <a:effectLst/>
                <a:latin typeface="Open Sans" panose="020B0606030504020204" pitchFamily="34" charset="0"/>
              </a:rPr>
              <a:t>Việc sử dụng máy cắt rãnh tường giúp tiết kiệm thời gian và công sức so với các phương pháp truyền thống như dùng búa và dỉa.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CC5B247-E7FB-E185-8967-7755EC06BDF9}"/>
              </a:ext>
            </a:extLst>
          </p:cNvPr>
          <p:cNvPicPr>
            <a:picLocks noChangeAspect="1"/>
          </p:cNvPicPr>
          <p:nvPr/>
        </p:nvPicPr>
        <p:blipFill>
          <a:blip r:embed="rId3"/>
          <a:stretch>
            <a:fillRect/>
          </a:stretch>
        </p:blipFill>
        <p:spPr>
          <a:xfrm>
            <a:off x="6814492" y="136081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cắt rãnh tường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cắt rãnh tường</a:t>
            </a:r>
            <a:r>
              <a:rPr lang="en-US" sz="2000" dirty="0">
                <a:solidFill>
                  <a:schemeClr val="bg1"/>
                </a:solidFill>
              </a:rPr>
              <a:t>:</a:t>
            </a:r>
          </a:p>
          <a:p>
            <a:pPr algn="l"/>
            <a:r>
              <a:rPr lang="vi-VN" b="0" i="0" dirty="0">
                <a:effectLst/>
                <a:latin typeface="Open Sans" panose="020B0606030504020204" pitchFamily="34" charset="0"/>
              </a:rPr>
              <a:t>Việc vận hành máy cắt rãnh tường có thể mang đến những rủi ro và nguy hiểm cho người sử dụng nếu không tuân thủ các quy định an toàn. </a:t>
            </a:r>
            <a:endParaRPr lang="en-US" dirty="0">
              <a:latin typeface="Open Sans" panose="020B0606030504020204" pitchFamily="34" charset="0"/>
            </a:endParaRPr>
          </a:p>
          <a:p>
            <a:pPr algn="l"/>
            <a:r>
              <a:rPr lang="vi-VN" b="0" i="0" dirty="0">
                <a:effectLst/>
                <a:latin typeface="Open Sans" panose="020B0606030504020204" pitchFamily="34" charset="0"/>
              </a:rPr>
              <a:t>Một trong những rủi ro chính là nguy cơ bị tai nạn do lưỡi cắt quay vòng nhanh và có thể gây thương tích nghiêm trọng nếu tiếp xúc trực tiếp với da hoặc các bộ phận của cơ thể.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341CB7F-4686-94B4-577C-73BCA365056F}"/>
              </a:ext>
            </a:extLst>
          </p:cNvPr>
          <p:cNvPicPr>
            <a:picLocks noChangeAspect="1"/>
          </p:cNvPicPr>
          <p:nvPr/>
        </p:nvPicPr>
        <p:blipFill>
          <a:blip r:embed="rId3"/>
          <a:stretch>
            <a:fillRect/>
          </a:stretch>
        </p:blipFill>
        <p:spPr>
          <a:xfrm>
            <a:off x="6814492" y="136081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rãnh tường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cắt rãnh tường</a:t>
            </a:r>
          </a:p>
          <a:p>
            <a:pPr algn="l">
              <a:lnSpc>
                <a:spcPct val="120000"/>
              </a:lnSpc>
            </a:pPr>
            <a:r>
              <a:rPr lang="vi-VN" b="0" i="0" dirty="0">
                <a:effectLst/>
                <a:latin typeface="Open Sans" panose="020B0606030504020204" pitchFamily="34" charset="0"/>
              </a:rPr>
              <a:t>Trước khi vận hành máy cắt rãnh tường, việc thực hiện kiểm tra an toàn là điều cực kỳ quan trọng để đảm bảo hoạt động an toàn và hiệu quả của thiết bị.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hãy kiểm tra trạng thái tổng thể của máy. Đảm bảo rằng máy không bị hư hỏng và các bộ phận chính như động cơ, lưỡi cắt, hệ thống điều khiển đều hoạt động một cách chính xác và bình thường.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765BE8D-4A80-7ED7-F832-B83627063582}"/>
              </a:ext>
            </a:extLst>
          </p:cNvPr>
          <p:cNvPicPr>
            <a:picLocks noChangeAspect="1"/>
          </p:cNvPicPr>
          <p:nvPr/>
        </p:nvPicPr>
        <p:blipFill>
          <a:blip r:embed="rId3"/>
          <a:stretch>
            <a:fillRect/>
          </a:stretch>
        </p:blipFill>
        <p:spPr>
          <a:xfrm>
            <a:off x="-1322412" y="4379392"/>
            <a:ext cx="2952328" cy="295232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rãnh tường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cắt rãnh tường định kỳ</a:t>
            </a:r>
          </a:p>
          <a:p>
            <a:pPr algn="l">
              <a:lnSpc>
                <a:spcPct val="120000"/>
              </a:lnSpc>
            </a:pPr>
            <a:r>
              <a:rPr lang="vi-VN" b="0" i="0" dirty="0">
                <a:effectLst/>
                <a:latin typeface="Open Sans" panose="020B0606030504020204" pitchFamily="34" charset="0"/>
              </a:rPr>
              <a:t>Kiểm tra và làm sạch lưỡi cắt: Lưỡi cắt của máy cắt rãnh tường thường bị mài mòn sau mỗi lần sử dụng. Định kỳ kiểm tra lưỡi cắt để xem xét liệu nó có cần được mài lại hoặc thay mới không. </a:t>
            </a:r>
          </a:p>
          <a:p>
            <a:pPr algn="l">
              <a:lnSpc>
                <a:spcPct val="120000"/>
              </a:lnSpc>
            </a:pPr>
            <a:r>
              <a:rPr lang="vi-VN" b="0" i="0" dirty="0">
                <a:effectLst/>
                <a:latin typeface="Open Sans" panose="020B0606030504020204" pitchFamily="34" charset="0"/>
              </a:rPr>
              <a:t>Bôi trơn các bộ phận chuyển động: Kiểm tra và bôi trơn các bộ phận chuyển động như trục chính, vòng bi và các điểm nối khác của máy. Sử dụng dầu hoặc chất bôi trơn phù hợp để giảm ma sát và bảo vệ các bộ phận này khỏi hao mòn.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515F01D-4A18-E982-F51E-E41D40813A50}"/>
              </a:ext>
            </a:extLst>
          </p:cNvPr>
          <p:cNvPicPr>
            <a:picLocks noChangeAspect="1"/>
          </p:cNvPicPr>
          <p:nvPr/>
        </p:nvPicPr>
        <p:blipFill>
          <a:blip r:embed="rId3"/>
          <a:stretch>
            <a:fillRect/>
          </a:stretch>
        </p:blipFill>
        <p:spPr>
          <a:xfrm>
            <a:off x="-1322412" y="4379392"/>
            <a:ext cx="2952328" cy="295232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cắt rãnh tường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cắt rãnh tường an toàn</a:t>
            </a:r>
            <a:r>
              <a:rPr lang="en-US" sz="2400" dirty="0"/>
              <a:t>:</a:t>
            </a:r>
          </a:p>
          <a:p>
            <a:pPr algn="l"/>
            <a:r>
              <a:rPr lang="vi-VN" b="0" i="0" dirty="0">
                <a:solidFill>
                  <a:srgbClr val="4C4F5A"/>
                </a:solidFill>
                <a:effectLst/>
                <a:latin typeface="Open Sans" panose="020B0606030504020204" pitchFamily="34" charset="0"/>
              </a:rPr>
              <a:t>Đảm bảo đào tạo và hiểu biết: Trước khi vận hành máy, người sử dụng cần được đào tạo về cách sử dụng máy cắt rãnh tường và hiểu rõ các nguy cơ liên quan. Họ cần biết cách điều khiển máy, điều chỉnh độ sâu và tốc độ cắt, cũng như các biện pháp an toàn.</a:t>
            </a:r>
          </a:p>
          <a:p>
            <a:pPr algn="l"/>
            <a:r>
              <a:rPr lang="vi-VN" b="0" i="0" dirty="0">
                <a:solidFill>
                  <a:srgbClr val="4C4F5A"/>
                </a:solidFill>
                <a:effectLst/>
                <a:latin typeface="Open Sans" panose="020B0606030504020204" pitchFamily="34" charset="0"/>
              </a:rPr>
              <a:t>Kiểm tra máy trước khi sử dụng: Trước khi bắt đầu công việc, hãy kiểm tra tổng thể máy cắt rãnh tường để đảm bảo rằng máy hoạt động bình thường và không có bất kỳ sự cố nào. Hãy đảm bảo các bộ phận chính như động cơ, lưỡi cắt, hệ thống điều khiển đều hoạt động tốt.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cắt rãnh tường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cắt rãnh tường</a:t>
            </a:r>
            <a:r>
              <a:rPr lang="en-US" sz="2400" dirty="0"/>
              <a:t>:</a:t>
            </a:r>
          </a:p>
          <a:p>
            <a:pPr algn="l"/>
            <a:r>
              <a:rPr lang="vi-VN" b="0" i="0" dirty="0">
                <a:solidFill>
                  <a:srgbClr val="4C4F5A"/>
                </a:solidFill>
                <a:effectLst/>
                <a:latin typeface="Open Sans" panose="020B0606030504020204" pitchFamily="34" charset="0"/>
              </a:rPr>
              <a:t>Ngừng ngay hoạt động: Nếu phát hiện bất kỳ vấn đề gì không bình thường trong quá trình vận hành, người sử dụng nên ngừng ngay việc vận hành máy và đưa máy vào trạng thái an toàn. Đây là bước đầu tiên và quan trọng nhất để ngăn chặn các tai nạn có thể xảy ra.</a:t>
            </a:r>
          </a:p>
          <a:p>
            <a:pPr algn="l"/>
            <a:r>
              <a:rPr lang="vi-VN" b="0" i="0" dirty="0">
                <a:solidFill>
                  <a:srgbClr val="4C4F5A"/>
                </a:solidFill>
                <a:effectLst/>
                <a:latin typeface="Open Sans" panose="020B0606030504020204" pitchFamily="34" charset="0"/>
              </a:rPr>
              <a:t>Kiểm tra và xử lý sự cố: Sau khi dừng máy, người vận hành cần kiểm tra nguyên nhân của sự cố. Nếu là vấn đề kỹ thuật, họ nên kiểm tra các bộ phận chính của máy như động cơ, lưỡi cắt, hệ thống điều khiển để tìm hiểu nguyên nhân và đưa ra các biện pháp khắc phục.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cắt rãnh tường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cắt rãnh tường</a:t>
            </a:r>
            <a:r>
              <a:rPr lang="en-US" sz="2000" dirty="0">
                <a:latin typeface="Söhne"/>
              </a:rPr>
              <a:t>:</a:t>
            </a:r>
          </a:p>
          <a:p>
            <a:pPr algn="l"/>
            <a:r>
              <a:rPr lang="vi-VN" b="0" i="0" dirty="0">
                <a:effectLst/>
                <a:latin typeface="Söhne"/>
              </a:rPr>
              <a:t>Nguy cơ chấn thương do lưỡi cắt: Lưỡi cắt của máy cắt rãnh tường quay vòng nhanh và có khả năng gây thương tích nghiêm trọng nếu tiếp xúc trực tiếp với da hoặc các bộ phận của cơ thể. </a:t>
            </a:r>
          </a:p>
          <a:p>
            <a:pPr algn="l"/>
            <a:r>
              <a:rPr lang="vi-VN" b="0" i="0" dirty="0">
                <a:effectLst/>
                <a:latin typeface="Söhne"/>
              </a:rPr>
              <a:t>Nguy cơ bị văng vật liệu: Trong quá trình cắt rãnh, máy có thể tạo ra lượng lớn bụi và mảnh vật liệu bị văng ra. Những vật liệu này có thể gây thương tích cho người xung quanh nếu không đeo đủ đồ bảo hộ hoặc không có biện pháp phòng ngừa phù hợp.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C9BD9DD4-C0CA-A1E5-FA45-5FF05B47570B}"/>
              </a:ext>
            </a:extLst>
          </p:cNvPr>
          <p:cNvPicPr>
            <a:picLocks noChangeAspect="1"/>
          </p:cNvPicPr>
          <p:nvPr/>
        </p:nvPicPr>
        <p:blipFill>
          <a:blip r:embed="rId4"/>
          <a:stretch>
            <a:fillRect/>
          </a:stretch>
        </p:blipFill>
        <p:spPr>
          <a:xfrm>
            <a:off x="-1034380" y="4365104"/>
            <a:ext cx="4617889" cy="4617889"/>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cắt rãnh tường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rãnh tường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cắt rãnh tường để việc vận hành an toàn</a:t>
            </a:r>
            <a:endParaRPr lang="en-US" b="0" i="0" dirty="0">
              <a:effectLst/>
              <a:latin typeface="Söhne"/>
            </a:endParaRPr>
          </a:p>
          <a:p>
            <a:pPr lvl="1"/>
            <a:r>
              <a:rPr lang="vi-VN" b="0" i="0" dirty="0">
                <a:effectLst/>
                <a:latin typeface="Söhne"/>
              </a:rPr>
              <a:t>Kiểm tra tổng thể máy: Thực hiện kiểm tra tổng thể máy cắt rãnh tường để đảm bảo rằng không có bất kỳ phần nào bị hư hỏng hoặc có dấu hiệu của sự cố. </a:t>
            </a:r>
          </a:p>
          <a:p>
            <a:pPr lvl="1"/>
            <a:r>
              <a:rPr lang="vi-VN" b="0" i="0" dirty="0">
                <a:effectLst/>
                <a:latin typeface="Söhne"/>
              </a:rPr>
              <a:t>Kiểm tra lưỡi cắt: Lưỡi cắt là một phần quan trọng của máy cắt rãnh tường. Hãy kiểm tra lưỡi cắt để đảm bảo rằng nó còn sắc và không bị mòn. Nếu cần, thay thế lưỡi cắt mới để đảm bảo hiệu suất cắt tốt nhất và tránh các sự cố không mong muốn.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F313D0-9359-D080-618A-E63BD78B1D32}"/>
              </a:ext>
            </a:extLst>
          </p:cNvPr>
          <p:cNvPicPr>
            <a:picLocks noChangeAspect="1"/>
          </p:cNvPicPr>
          <p:nvPr/>
        </p:nvPicPr>
        <p:blipFill>
          <a:blip r:embed="rId4"/>
          <a:stretch>
            <a:fillRect/>
          </a:stretch>
        </p:blipFill>
        <p:spPr>
          <a:xfrm>
            <a:off x="-1034380" y="4365104"/>
            <a:ext cx="4617889" cy="4617889"/>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cắt rãnh tường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rãnh tường</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cắt rãnh tường an toàn</a:t>
            </a:r>
            <a:endParaRPr lang="en-US" b="0" i="0" dirty="0">
              <a:effectLst/>
              <a:latin typeface="Söhne"/>
            </a:endParaRPr>
          </a:p>
          <a:p>
            <a:pPr lvl="1"/>
            <a:r>
              <a:rPr lang="vi-VN" b="0" i="0" dirty="0">
                <a:effectLst/>
                <a:latin typeface="Söhne"/>
              </a:rPr>
              <a:t>Để đảm bảo việc vận hành máy cắt rãnh tường an toàn, người vận hành cần tuân thủ các quy định an toàn lao động đầy đủ và thường xuyên. </a:t>
            </a:r>
            <a:endParaRPr lang="en-US" b="0" i="0" dirty="0">
              <a:effectLst/>
              <a:latin typeface="Söhne"/>
            </a:endParaRPr>
          </a:p>
          <a:p>
            <a:pPr lvl="1"/>
            <a:r>
              <a:rPr lang="vi-VN" b="0" i="0" dirty="0">
                <a:effectLst/>
                <a:latin typeface="Söhne"/>
              </a:rPr>
              <a:t>Việc tuân thủ các quy định này giúp bảo vệ không chỉ sức khỏe của người vận hành mà còn cả sự an toàn của mọi người trong môi trường làm việc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D7FA75-730A-9439-EDCA-2FD21B91B51B}"/>
              </a:ext>
            </a:extLst>
          </p:cNvPr>
          <p:cNvPicPr>
            <a:picLocks noChangeAspect="1"/>
          </p:cNvPicPr>
          <p:nvPr/>
        </p:nvPicPr>
        <p:blipFill>
          <a:blip r:embed="rId4"/>
          <a:stretch>
            <a:fillRect/>
          </a:stretch>
        </p:blipFill>
        <p:spPr>
          <a:xfrm>
            <a:off x="-1034380" y="4365104"/>
            <a:ext cx="4617889" cy="4617889"/>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cắt rãnh tường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rãnh tường</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cắt rãnh tường</a:t>
            </a:r>
            <a:endParaRPr lang="en-US" b="0" i="0" dirty="0">
              <a:effectLst/>
              <a:latin typeface="Söhne"/>
            </a:endParaRPr>
          </a:p>
          <a:p>
            <a:pPr lvl="1"/>
            <a:r>
              <a:rPr lang="vi-VN" b="0" i="0" dirty="0">
                <a:effectLst/>
                <a:latin typeface="Söhne"/>
              </a:rPr>
              <a:t>Đầu tiên, cần xác định vùng làm việc của máy cắt rãnh và đảm bảo không có người ngoài nhân viên vận hành ở gần khu vực này.</a:t>
            </a:r>
          </a:p>
          <a:p>
            <a:pPr lvl="1"/>
            <a:r>
              <a:rPr lang="vi-VN" b="0" i="0" dirty="0">
                <a:effectLst/>
                <a:latin typeface="Söhne"/>
              </a:rPr>
              <a:t>Sau đó, hãy đánh dấu rõ ràng vùng an toàn xung quanh máy. Sử dụng dụng cụ đánh dấu như băng cảnh báo, biển báo hoặc dây cảnh báo để chỉ ra ranh giới của vùng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1DCB23E-31B8-154E-F982-98AEA6AC2062}"/>
              </a:ext>
            </a:extLst>
          </p:cNvPr>
          <p:cNvPicPr>
            <a:picLocks noChangeAspect="1"/>
          </p:cNvPicPr>
          <p:nvPr/>
        </p:nvPicPr>
        <p:blipFill>
          <a:blip r:embed="rId4"/>
          <a:stretch>
            <a:fillRect/>
          </a:stretch>
        </p:blipFill>
        <p:spPr>
          <a:xfrm>
            <a:off x="-1034380" y="4365104"/>
            <a:ext cx="4617889" cy="4617889"/>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cắt rãnh tường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rãnh tường</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cắt rãnh tường</a:t>
            </a:r>
            <a:endParaRPr lang="en-US" b="0" i="0" dirty="0">
              <a:effectLst/>
              <a:latin typeface="Söhne"/>
            </a:endParaRPr>
          </a:p>
          <a:p>
            <a:pPr lvl="1"/>
            <a:r>
              <a:rPr lang="vi-VN" b="0" i="0" dirty="0">
                <a:effectLst/>
                <a:latin typeface="Söhne"/>
              </a:rPr>
              <a:t>Mặt nạ bảo hộ: Sử dụng mặt nạ bảo hộ để bảo vệ đường hô hấp khỏi bụi, mảnh vụn và hơi kim loại hay hóa chất có thể phát sinh trong quá trình cắt rãnh.</a:t>
            </a:r>
          </a:p>
          <a:p>
            <a:pPr lvl="1"/>
            <a:r>
              <a:rPr lang="vi-VN" b="0" i="0" dirty="0">
                <a:effectLst/>
                <a:latin typeface="Söhne"/>
              </a:rPr>
              <a:t>Kính bảo hộ: Đeo kính bảo hộ để bảo vệ mắt khỏi các mảnh vật liệu bắn ra và các tia lửa có thể xảy ra trong quá trình cắt.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2A0E008-77CF-5DE3-1FEA-ABDEBE114654}"/>
              </a:ext>
            </a:extLst>
          </p:cNvPr>
          <p:cNvPicPr>
            <a:picLocks noChangeAspect="1"/>
          </p:cNvPicPr>
          <p:nvPr/>
        </p:nvPicPr>
        <p:blipFill>
          <a:blip r:embed="rId4"/>
          <a:stretch>
            <a:fillRect/>
          </a:stretch>
        </p:blipFill>
        <p:spPr>
          <a:xfrm>
            <a:off x="-1034380" y="4365104"/>
            <a:ext cx="4617889" cy="4617889"/>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cắt rãnh tường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rãnh tường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cắt rãnh tường</a:t>
            </a:r>
            <a:endParaRPr lang="en-US" b="0" i="0" dirty="0">
              <a:effectLst/>
              <a:latin typeface="Söhne"/>
            </a:endParaRPr>
          </a:p>
          <a:p>
            <a:pPr lvl="1"/>
            <a:r>
              <a:rPr lang="vi-VN" b="0" i="0" dirty="0">
                <a:effectLst/>
                <a:latin typeface="Söhne"/>
              </a:rPr>
              <a:t>Ngừng máy ngay lập tức: Nếu phát hiện bất kỳ dấu hiệu sự cố nào như rung lắc bất thường, tiếng ồn lớn hoặc nguy hiểm khác, người vận hành cần ngừng máy ngay lập tức để ngăn ngừa các vấn đề nghiêm trọng hơn có thể xảy ra.</a:t>
            </a:r>
          </a:p>
          <a:p>
            <a:pPr lvl="1"/>
            <a:r>
              <a:rPr lang="vi-VN" b="0" i="0" dirty="0">
                <a:effectLst/>
                <a:latin typeface="Söhne"/>
              </a:rPr>
              <a:t>Kiểm tra và đánh giá tình hình: Sau khi ngừng máy, người vận hành cần kiểm tra và đánh giá tình trạng máy để xác định nguyên nhân của sự cố. Họ nên kiểm tra từng bộ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96006C-798F-D088-A21D-5FAA5A4C820B}"/>
              </a:ext>
            </a:extLst>
          </p:cNvPr>
          <p:cNvPicPr>
            <a:picLocks noChangeAspect="1"/>
          </p:cNvPicPr>
          <p:nvPr/>
        </p:nvPicPr>
        <p:blipFill>
          <a:blip r:embed="rId4"/>
          <a:stretch>
            <a:fillRect/>
          </a:stretch>
        </p:blipFill>
        <p:spPr>
          <a:xfrm>
            <a:off x="-1034380" y="4365104"/>
            <a:ext cx="4617889" cy="4617889"/>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cắt rãnh tường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rãnh tường</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cắt rãnh tường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C82E11-3FD5-9E14-BF1A-C88D59B0EA24}"/>
              </a:ext>
            </a:extLst>
          </p:cNvPr>
          <p:cNvPicPr>
            <a:picLocks noChangeAspect="1"/>
          </p:cNvPicPr>
          <p:nvPr/>
        </p:nvPicPr>
        <p:blipFill>
          <a:blip r:embed="rId4"/>
          <a:stretch>
            <a:fillRect/>
          </a:stretch>
        </p:blipFill>
        <p:spPr>
          <a:xfrm>
            <a:off x="-1034380" y="4365104"/>
            <a:ext cx="4617889" cy="4617889"/>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rãnh tường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cắt rãnh tường</a:t>
            </a:r>
            <a:endParaRPr lang="en-US" sz="2400" b="1" i="0" dirty="0">
              <a:effectLst/>
              <a:latin typeface="Söhne"/>
            </a:endParaRPr>
          </a:p>
          <a:p>
            <a:r>
              <a:rPr lang="vi-VN" b="0" i="0" dirty="0">
                <a:effectLst/>
                <a:latin typeface="Söhne"/>
              </a:rPr>
              <a:t>Độ ẩm và mưa: Độ ẩm cao và mưa có thể làm ẩm ướt các bề mặt tường và vùng làm việc xung quanh, gây ra nguy cơ trơn trượt và làm giảm độ bám dính của vật liệu cắt. </a:t>
            </a:r>
          </a:p>
          <a:p>
            <a:r>
              <a:rPr lang="vi-VN" b="0" i="0" dirty="0">
                <a:effectLst/>
                <a:latin typeface="Söhne"/>
              </a:rPr>
              <a:t>Nhiệt độ và độ ẩm: Nhiệt độ cao kèm theo độ ẩm làm tăng khó khăn trong việc làm khô vùng cắt, đặc biệt đối với các vật liệu như bê tông. Nhiệt độ thấp cũng có thể làm giảm hiệu suất của máy và làm tăng nguy cơ hư hỏng do cách làm việc khó khăn hơn.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E8DF140-00AB-61B1-7223-FD91791E9B06}"/>
              </a:ext>
            </a:extLst>
          </p:cNvPr>
          <p:cNvPicPr>
            <a:picLocks noChangeAspect="1"/>
          </p:cNvPicPr>
          <p:nvPr/>
        </p:nvPicPr>
        <p:blipFill>
          <a:blip r:embed="rId3"/>
          <a:stretch>
            <a:fillRect/>
          </a:stretch>
        </p:blipFill>
        <p:spPr>
          <a:xfrm>
            <a:off x="-1034380" y="3861048"/>
            <a:ext cx="4617889" cy="4617889"/>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rãnh tường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cắt rãnh tường</a:t>
            </a:r>
            <a:endParaRPr lang="en-US" sz="2400" b="1" i="0" dirty="0">
              <a:effectLst/>
              <a:latin typeface="Söhne"/>
            </a:endParaRPr>
          </a:p>
          <a:p>
            <a:r>
              <a:rPr lang="vi-VN" b="0" i="0" dirty="0">
                <a:effectLst/>
                <a:latin typeface="Söhne"/>
              </a:rPr>
              <a:t>Bụi và mảnh vật liệu: Máy cắt rãnh tường thường tạo ra lượng bụi và mảnh vật liệu trong quá trình vận hành. Môi trường làm việc bụi bẩn và có nhiều mảnh vụn có thể gây khó khăn cho việc quan sát và làm giảm hiệu suất của máy. </a:t>
            </a:r>
            <a:endParaRPr lang="en-US" b="0" i="0" dirty="0">
              <a:effectLst/>
              <a:latin typeface="Söhne"/>
            </a:endParaRPr>
          </a:p>
          <a:p>
            <a:r>
              <a:rPr lang="vi-VN" b="0" i="0" dirty="0">
                <a:effectLst/>
                <a:latin typeface="Söhne"/>
              </a:rPr>
              <a:t>Độ ẩm và ẩm ướt: Môi trường làm việc có độ ẩm cao có thể làm giảm độ bám dính của vật liệu cắt và gây trơn trượt. Điều này có thể làm tăng nguy cơ tai nạn và ảnh hưởng đến an toàn của người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2EAB090-C1D3-B3EF-1802-7FB79DA889A0}"/>
              </a:ext>
            </a:extLst>
          </p:cNvPr>
          <p:cNvPicPr>
            <a:picLocks noChangeAspect="1"/>
          </p:cNvPicPr>
          <p:nvPr/>
        </p:nvPicPr>
        <p:blipFill>
          <a:blip r:embed="rId3"/>
          <a:stretch>
            <a:fillRect/>
          </a:stretch>
        </p:blipFill>
        <p:spPr>
          <a:xfrm>
            <a:off x="-1034380" y="3861048"/>
            <a:ext cx="4617889" cy="4617889"/>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rãnh tường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cắt rãnh tường ảnh hưởng như thế nào đến việc vận hành máy cắt rãnh tường</a:t>
            </a:r>
            <a:endParaRPr lang="en-US" sz="2400" b="1" i="0" dirty="0">
              <a:effectLst/>
              <a:latin typeface="Söhne"/>
            </a:endParaRPr>
          </a:p>
          <a:p>
            <a:r>
              <a:rPr lang="vi-VN" b="0" i="0" dirty="0">
                <a:effectLst/>
                <a:latin typeface="Söhne"/>
              </a:rPr>
              <a:t>Hiệu suất giảm sút: Nếu máy cắt rãnh tường gặp các vấn đề kỹ thuật như động cơ yếu, lưỡi cắt không sắc hoặc hệ thống điều khiển không hoạt động đúng cách, hiệu suất của máy sẽ bị ảnh hưởng. </a:t>
            </a:r>
          </a:p>
          <a:p>
            <a:r>
              <a:rPr lang="vi-VN" b="0" i="0" dirty="0">
                <a:effectLst/>
                <a:latin typeface="Söhne"/>
              </a:rPr>
              <a:t>Nguy cơ tai nạn tăng cao: Nếu máy cắt rãnh tường không được bảo trì và kiểm tra định kỳ, có nguy cơ cao hơn về sự cố kỹ thuật trong quá trình vận hành. Điều này có thể dẫn đến các tai nạn nghiêm trọng như lưỡi cắt bị rơi, máy bị mất kiểm soát hoặc nguy hiểm điện.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99E772B-DF22-2B97-4343-2DAAD067AEFC}"/>
              </a:ext>
            </a:extLst>
          </p:cNvPr>
          <p:cNvPicPr>
            <a:picLocks noChangeAspect="1"/>
          </p:cNvPicPr>
          <p:nvPr/>
        </p:nvPicPr>
        <p:blipFill>
          <a:blip r:embed="rId3"/>
          <a:stretch>
            <a:fillRect/>
          </a:stretch>
        </p:blipFill>
        <p:spPr>
          <a:xfrm>
            <a:off x="-1034380" y="3861048"/>
            <a:ext cx="4617889" cy="4617889"/>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rãnh tường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cắt rãnh tường</a:t>
            </a:r>
            <a:endParaRPr lang="en-US" sz="2400" b="1" i="0" dirty="0">
              <a:effectLst/>
              <a:latin typeface="Söhne"/>
            </a:endParaRPr>
          </a:p>
          <a:p>
            <a:r>
              <a:rPr lang="vi-VN" b="0" i="0" dirty="0">
                <a:effectLst/>
                <a:latin typeface="Söhne"/>
              </a:rPr>
              <a:t>Hiểu biết về máy và quy trình vận hành: Kiến thức về cách hoạt động của máy cắt rãnh tường và quy trình vận hành là cần thiết. Người lao động cần biết cách sử dụng các chức năng và thiết bị điều khiển của máy một cách chính xác để tránh các tình huống nguy hiểm.</a:t>
            </a:r>
          </a:p>
          <a:p>
            <a:r>
              <a:rPr lang="vi-VN" b="0" i="0" dirty="0">
                <a:effectLst/>
                <a:latin typeface="Söhne"/>
              </a:rPr>
              <a:t>Nhận biết và đối phó với các rủi ro tiềm ẩn: Kiến thức an toàn giúp người lao động nhận biết và đánh giá các nguy cơ trong quá trình vận hành máy, chẳng hạn như nguy cơ va đập, mắc kẹt, hoặc nguy cơ điện. Họ cần biết cách đối phó và hành động đúng trong trường hợp xảy ra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B9CDA67-EF0D-5CB5-11AE-658E909A8CCF}"/>
              </a:ext>
            </a:extLst>
          </p:cNvPr>
          <p:cNvPicPr>
            <a:picLocks noChangeAspect="1"/>
          </p:cNvPicPr>
          <p:nvPr/>
        </p:nvPicPr>
        <p:blipFill>
          <a:blip r:embed="rId3"/>
          <a:stretch>
            <a:fillRect/>
          </a:stretch>
        </p:blipFill>
        <p:spPr>
          <a:xfrm>
            <a:off x="-1034380" y="3861048"/>
            <a:ext cx="4617889" cy="4617889"/>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cắt rãnh tường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cắt rãnh tường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Hiểu biết về nguy cơ và biện pháp phòng ngừa: Đào tạo an toàn lao động giúp người vận hành nhận biết các nguy cơ tiềm ẩn trong quá trình vận hành máy cắt rãnh tường. </a:t>
            </a:r>
          </a:p>
          <a:p>
            <a:pPr algn="l"/>
            <a:r>
              <a:rPr lang="vi-VN" b="0" i="0" dirty="0">
                <a:effectLst/>
                <a:latin typeface="Open Sans" panose="020B0606030504020204" pitchFamily="34" charset="0"/>
              </a:rPr>
              <a:t>Kiến thức về cách sử dụng máy một cách an toàn: Đào tạo giúp người vận hành hiểu rõ về cách sử dụng máy cắt rãnh tường một cách an toàn nhất. Họ được hướng dẫn về các quy trình khởi động, dừng máy, và các biện pháp an toàn khi thao tác với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9EE42A7-19B5-D6AD-8428-9597E6448227}"/>
              </a:ext>
            </a:extLst>
          </p:cNvPr>
          <p:cNvPicPr>
            <a:picLocks noChangeAspect="1"/>
          </p:cNvPicPr>
          <p:nvPr/>
        </p:nvPicPr>
        <p:blipFill>
          <a:blip r:embed="rId3"/>
          <a:stretch>
            <a:fillRect/>
          </a:stretch>
        </p:blipFill>
        <p:spPr>
          <a:xfrm>
            <a:off x="6733545" y="1971741"/>
            <a:ext cx="4166344" cy="4166344"/>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05935"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cắt rãnh tường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cắt rãnh tường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C14A5ED-C6C7-1251-46D1-B056D0D716A0}"/>
              </a:ext>
            </a:extLst>
          </p:cNvPr>
          <p:cNvPicPr>
            <a:picLocks noChangeAspect="1"/>
          </p:cNvPicPr>
          <p:nvPr/>
        </p:nvPicPr>
        <p:blipFill>
          <a:blip r:embed="rId3"/>
          <a:stretch>
            <a:fillRect/>
          </a:stretch>
        </p:blipFill>
        <p:spPr>
          <a:xfrm>
            <a:off x="6733545" y="1971741"/>
            <a:ext cx="4166344" cy="4166344"/>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cắt rãnh tường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cắt rãnh tường</a:t>
            </a:r>
          </a:p>
          <a:p>
            <a:pPr algn="l">
              <a:lnSpc>
                <a:spcPct val="120000"/>
              </a:lnSpc>
            </a:pPr>
            <a:r>
              <a:rPr lang="vi-VN" b="0" i="0" dirty="0">
                <a:effectLst/>
                <a:latin typeface="Open Sans" panose="020B0606030504020204" pitchFamily="34" charset="0"/>
              </a:rPr>
              <a:t>Bảo vệ sức khỏe và tính mạng của người lao động: An toàn lao động là yếu tố hàng đầu để bảo vệ sức khỏe và tính mạng của người lao động. Việc vận hành máy cắt rãnh tường có nguy cơ cao về tai nạn nếu không tuân thủ các quy tắc an toàn. Việc duy trì an toàn lao động giúp giảm thiểu nguy cơ tai nạn và bệnh nghề nghiệp.</a:t>
            </a:r>
          </a:p>
          <a:p>
            <a:pPr algn="l">
              <a:lnSpc>
                <a:spcPct val="120000"/>
              </a:lnSpc>
            </a:pPr>
            <a:r>
              <a:rPr lang="vi-VN" b="0" i="0" dirty="0">
                <a:effectLst/>
                <a:latin typeface="Open Sans" panose="020B0606030504020204" pitchFamily="34" charset="0"/>
              </a:rPr>
              <a:t>Đảm bảo hiệu suất và chất lượng công việc: Khi công việc được thực hiện trong một môi trường an toàn, người lao động có thể tập trung vào nhiệm vụ một cách hiệu quả hơn. Điều này góp phần vào tăng hiệu suất và đạt được chất lượng công việc tốt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62777B0-B7B0-CC52-91EC-1C09BEE6805C}"/>
              </a:ext>
            </a:extLst>
          </p:cNvPr>
          <p:cNvPicPr>
            <a:picLocks noChangeAspect="1"/>
          </p:cNvPicPr>
          <p:nvPr/>
        </p:nvPicPr>
        <p:blipFill>
          <a:blip r:embed="rId3"/>
          <a:stretch>
            <a:fillRect/>
          </a:stretch>
        </p:blipFill>
        <p:spPr>
          <a:xfrm>
            <a:off x="-746348" y="4038603"/>
            <a:ext cx="4698099" cy="4698099"/>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cắt rãnh tường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cắt rãnh tường</a:t>
            </a:r>
          </a:p>
          <a:p>
            <a:pPr algn="l">
              <a:lnSpc>
                <a:spcPct val="120000"/>
              </a:lnSpc>
            </a:pPr>
            <a:r>
              <a:rPr lang="vi-VN" b="0" i="0" dirty="0">
                <a:effectLst/>
                <a:latin typeface="Open Sans" panose="020B0606030504020204" pitchFamily="34" charset="0"/>
              </a:rPr>
              <a:t>Đào tạo và hiểu biết về máy: Trước khi sử dụng máy cắt rãnh tường, người lao động cần được đào tạo về cách vận hành và sử dụng máy một cách an toàn. Họ cần hiểu rõ các chức năng của máy, các điều khiển và cách xử lý đúng trong trường hợp khẩn cấp.</a:t>
            </a:r>
          </a:p>
          <a:p>
            <a:pPr algn="l">
              <a:lnSpc>
                <a:spcPct val="120000"/>
              </a:lnSpc>
            </a:pPr>
            <a:r>
              <a:rPr lang="vi-VN" b="0" i="0" dirty="0">
                <a:effectLst/>
                <a:latin typeface="Open Sans" panose="020B0606030504020204" pitchFamily="34" charset="0"/>
              </a:rPr>
              <a:t>Sử dụng thiết bị bảo hộ cá nhân (PPE): Người vận hành cần đảm bảo sử dụng đầy đủ và đúng cách các thiết bị bảo hộ cá nhân như mũ bảo hiểm, mặt nạ, găng tay, kính bảo hộ, và giày b</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2BAB05-8B5F-7324-9AAB-5B70C9FB3C31}"/>
              </a:ext>
            </a:extLst>
          </p:cNvPr>
          <p:cNvPicPr>
            <a:picLocks noChangeAspect="1"/>
          </p:cNvPicPr>
          <p:nvPr/>
        </p:nvPicPr>
        <p:blipFill>
          <a:blip r:embed="rId3"/>
          <a:stretch>
            <a:fillRect/>
          </a:stretch>
        </p:blipFill>
        <p:spPr>
          <a:xfrm>
            <a:off x="-746348" y="4038603"/>
            <a:ext cx="4698099" cy="4698099"/>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180</TotalTime>
  <Words>3710</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CẮT RÃNH TƯỜNG</vt:lpstr>
      <vt:lpstr>Một số vụ tai nạn lao động khi vận hành máy cắt rãnh tường</vt:lpstr>
      <vt:lpstr>Tóm tắt bài học</vt:lpstr>
      <vt:lpstr>Giới thiệu</vt:lpstr>
      <vt:lpstr>Giới thiệu</vt:lpstr>
      <vt:lpstr>Thành Phần Và Chức Năng Của máy cắt rãnh tường</vt:lpstr>
      <vt:lpstr>Thành Phần Và Chức Năng Của máy cắt rãnh tường</vt:lpstr>
      <vt:lpstr>Thành Phần Và Chức Năng Của máy cắt rãnh tường</vt:lpstr>
      <vt:lpstr>Thành Phần Và Chức Năng Của máy cắt rãnh tường</vt:lpstr>
      <vt:lpstr>Kiểm tra và bảo trì an toàn trước khi vận hành máy cắt rãnh tường</vt:lpstr>
      <vt:lpstr>Kiểm tra và bảo trì an toàn trước khi vận hành máy cắt rãnh tường</vt:lpstr>
      <vt:lpstr>Quy trình vận hành an toàn máy cắt rãnh tường</vt:lpstr>
      <vt:lpstr>Quy trình vận hành an toàn máy cắt rãnh tường</vt:lpstr>
      <vt:lpstr>Đánh giá rủi ro và quản lý mối nguy khi vận hành máy cắt rãnh tường</vt:lpstr>
      <vt:lpstr>Đánh giá rủi ro và quản lý mối nguy khi vận hành máy cắt rãnh tường</vt:lpstr>
      <vt:lpstr>Đánh giá rủi ro và quản lý mối nguy khi vận hành máy cắt rãnh tường</vt:lpstr>
      <vt:lpstr>Đánh giá rủi ro và quản lý mối nguy khi vận hành máy cắt rãnh tường</vt:lpstr>
      <vt:lpstr>Đánh giá rủi ro và quản lý mối nguy khi vận hành máy cắt rãnh tường</vt:lpstr>
      <vt:lpstr>Đánh giá rủi ro và quản lý mối nguy khi vận hành máy cắt rãnh tường</vt:lpstr>
      <vt:lpstr>Đánh giá rủi ro và quản lý mối nguy khi vận hành máy cắt rãnh tường</vt:lpstr>
      <vt:lpstr>Các yếu tố ảnh hưởng đến an toàn lao động khi vận hành máy cắt rãnh tường</vt:lpstr>
      <vt:lpstr>Các yếu tố ảnh hưởng đến an toàn lao động khi vận hành máy cắt rãnh tường</vt:lpstr>
      <vt:lpstr>Các yếu tố ảnh hưởng đến an toàn lao động khi vận hành máy cắt rãnh tường</vt:lpstr>
      <vt:lpstr>Các yếu tố ảnh hưởng đến an toàn lao động khi vận hành máy cắt rãnh tường</vt:lpstr>
      <vt:lpstr>Đào tạo an toàn lao động về kỹ năng vận hành máy cắt rãnh tường an toàn</vt:lpstr>
      <vt:lpstr>Đào tạo an toàn lao động về kỹ năng vận hành máy cắt rãnh tường an toàn</vt:lpstr>
      <vt:lpstr>Ý nghĩa của an toàn lao động trong việc vận hành máy cắt rãnh tường</vt:lpstr>
      <vt:lpstr>Ý nghĩa của an toàn lao động trong việc vận hành máy cắt rãnh tường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2024-04-26T02:26:49Z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