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522" y="-33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37693" y="2188029"/>
            <a:ext cx="411184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KHOAN ĐỂ BÀN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4C51988-A0E7-4B71-6274-DAABB5E469CA}"/>
              </a:ext>
            </a:extLst>
          </p:cNvPr>
          <p:cNvPicPr>
            <a:picLocks noChangeAspect="1"/>
          </p:cNvPicPr>
          <p:nvPr/>
        </p:nvPicPr>
        <p:blipFill>
          <a:blip r:embed="rId4"/>
          <a:stretch>
            <a:fillRect/>
          </a:stretch>
        </p:blipFill>
        <p:spPr>
          <a:xfrm>
            <a:off x="4957921" y="4293096"/>
            <a:ext cx="2271391" cy="2271391"/>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09376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khoan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để</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bàn</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sử dụng máy khoan để bàn (desktop drill machine), có một số nguy cơ và vụ tai nạn lao động thường gặp có thể xảy ra</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hoặc</a:t>
            </a:r>
            <a:r>
              <a:rPr lang="en-US" i="0" dirty="0">
                <a:solidFill>
                  <a:srgbClr val="0D0D0D"/>
                </a:solidFill>
                <a:effectLst/>
                <a:latin typeface="Söhne"/>
              </a:rPr>
              <a:t> </a:t>
            </a:r>
            <a:r>
              <a:rPr lang="en-US" i="0" dirty="0" err="1">
                <a:solidFill>
                  <a:srgbClr val="0D0D0D"/>
                </a:solidFill>
                <a:effectLst/>
                <a:latin typeface="Söhne"/>
              </a:rPr>
              <a:t>va</a:t>
            </a:r>
            <a:r>
              <a:rPr lang="en-US" i="0" dirty="0">
                <a:solidFill>
                  <a:srgbClr val="0D0D0D"/>
                </a:solidFill>
                <a:effectLst/>
                <a:latin typeface="Söhne"/>
              </a:rPr>
              <a:t> </a:t>
            </a:r>
            <a:r>
              <a:rPr lang="en-US" i="0" dirty="0" err="1">
                <a:solidFill>
                  <a:srgbClr val="0D0D0D"/>
                </a:solidFill>
                <a:effectLst/>
                <a:latin typeface="Söhne"/>
              </a:rPr>
              <a:t>đập</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mong</a:t>
            </a:r>
            <a:r>
              <a:rPr lang="en-US" i="0" dirty="0">
                <a:solidFill>
                  <a:srgbClr val="0D0D0D"/>
                </a:solidFill>
                <a:effectLst/>
                <a:latin typeface="Söhne"/>
              </a:rPr>
              <a:t> </a:t>
            </a:r>
            <a:r>
              <a:rPr lang="en-US" i="0" dirty="0" err="1">
                <a:solidFill>
                  <a:srgbClr val="0D0D0D"/>
                </a:solidFill>
                <a:effectLst/>
                <a:latin typeface="Söhne"/>
              </a:rPr>
              <a:t>muốn</a:t>
            </a:r>
            <a:endParaRPr lang="en-US" i="0" dirty="0">
              <a:solidFill>
                <a:srgbClr val="0D0D0D"/>
              </a:solidFill>
              <a:effectLst/>
              <a:latin typeface="Söhne"/>
            </a:endParaRPr>
          </a:p>
          <a:p>
            <a:pPr marL="730885" lvl="1" indent="-304165"/>
            <a:r>
              <a:rPr lang="en-US" dirty="0" err="1"/>
              <a:t>Cắt</a:t>
            </a:r>
            <a:r>
              <a:rPr lang="en-US" dirty="0"/>
              <a:t>, </a:t>
            </a:r>
            <a:r>
              <a:rPr lang="en-US" dirty="0" err="1"/>
              <a:t>thủng</a:t>
            </a:r>
            <a:r>
              <a:rPr lang="en-US" dirty="0"/>
              <a:t> da </a:t>
            </a:r>
            <a:r>
              <a:rPr lang="en-US" dirty="0" err="1"/>
              <a:t>tay</a:t>
            </a:r>
            <a:r>
              <a:rPr lang="en-US" dirty="0"/>
              <a:t> </a:t>
            </a:r>
            <a:r>
              <a:rPr lang="en-US" dirty="0" err="1"/>
              <a:t>hoặc</a:t>
            </a:r>
            <a:r>
              <a:rPr lang="en-US" dirty="0"/>
              <a:t> </a:t>
            </a:r>
            <a:r>
              <a:rPr lang="en-US" dirty="0" err="1"/>
              <a:t>ngón</a:t>
            </a:r>
            <a:r>
              <a:rPr lang="en-US" dirty="0"/>
              <a:t> </a:t>
            </a:r>
            <a:r>
              <a:rPr lang="en-US" dirty="0" err="1"/>
              <a:t>tay</a:t>
            </a:r>
            <a:endParaRPr lang="en-US" dirty="0">
              <a:solidFill>
                <a:srgbClr val="0D0D0D"/>
              </a:solidFill>
              <a:latin typeface="Söhne"/>
            </a:endParaRPr>
          </a:p>
          <a:p>
            <a:pPr marL="730885" lvl="1" indent="-304165"/>
            <a:r>
              <a:rPr lang="vi-VN" dirty="0"/>
              <a:t>Rơi vật liệu hoặc mảnh vỡ</a:t>
            </a:r>
            <a:endParaRPr lang="en-US" dirty="0">
              <a:solidFill>
                <a:srgbClr val="0D0D0D"/>
              </a:solidFill>
              <a:latin typeface="Söhne"/>
            </a:endParaRPr>
          </a:p>
          <a:p>
            <a:pPr marL="730885" lvl="1" indent="-304165"/>
            <a:r>
              <a:rPr lang="vi-VN" dirty="0"/>
              <a:t>Không kiểm soát được công cụ</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kỹ</a:t>
            </a:r>
            <a:r>
              <a:rPr lang="en-US" dirty="0"/>
              <a:t> </a:t>
            </a:r>
            <a:r>
              <a:rPr lang="en-US" dirty="0" err="1"/>
              <a:t>thuật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khoan</a:t>
            </a:r>
            <a:r>
              <a:rPr lang="en-US" dirty="0"/>
              <a:t> </a:t>
            </a:r>
            <a:r>
              <a:rPr lang="en-US" dirty="0" err="1"/>
              <a:t>để</a:t>
            </a:r>
            <a:r>
              <a:rPr lang="en-US" dirty="0"/>
              <a:t> </a:t>
            </a:r>
            <a:r>
              <a:rPr lang="en-US" dirty="0" err="1"/>
              <a:t>bàn</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khoan</a:t>
            </a:r>
            <a:r>
              <a:rPr lang="en-US" dirty="0"/>
              <a:t> </a:t>
            </a:r>
            <a:r>
              <a:rPr lang="en-US" dirty="0" err="1"/>
              <a:t>để</a:t>
            </a:r>
            <a:r>
              <a:rPr lang="en-US" dirty="0"/>
              <a:t> </a:t>
            </a:r>
            <a:r>
              <a:rPr lang="en-US" dirty="0" err="1"/>
              <a:t>bàn</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khoan để bàn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khoan để bàn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khoan để bàn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khoan</a:t>
            </a:r>
            <a:r>
              <a:rPr lang="en-US" dirty="0"/>
              <a:t> </a:t>
            </a:r>
            <a:r>
              <a:rPr lang="en-US" dirty="0" err="1"/>
              <a:t>để</a:t>
            </a:r>
            <a:r>
              <a:rPr lang="en-US" dirty="0"/>
              <a:t> </a:t>
            </a:r>
            <a:r>
              <a:rPr lang="en-US" dirty="0" err="1"/>
              <a:t>bàn</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khoan</a:t>
            </a:r>
            <a:r>
              <a:rPr lang="en-US" dirty="0"/>
              <a:t> </a:t>
            </a:r>
            <a:r>
              <a:rPr lang="en-US" dirty="0" err="1"/>
              <a:t>để</a:t>
            </a:r>
            <a:r>
              <a:rPr lang="en-US" dirty="0"/>
              <a:t> </a:t>
            </a:r>
            <a:r>
              <a:rPr lang="en-US" dirty="0" err="1"/>
              <a:t>bàn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khoan</a:t>
            </a:r>
            <a:r>
              <a:rPr lang="en-US" sz="2400" b="1" i="0" dirty="0">
                <a:effectLst/>
                <a:latin typeface="Söhne"/>
              </a:rPr>
              <a:t> </a:t>
            </a:r>
            <a:r>
              <a:rPr lang="en-US" sz="2400" b="1" i="0" dirty="0" err="1">
                <a:effectLst/>
                <a:latin typeface="Söhne"/>
              </a:rPr>
              <a:t>để</a:t>
            </a:r>
            <a:r>
              <a:rPr lang="en-US" sz="2400" b="1" i="0" dirty="0">
                <a:effectLst/>
                <a:latin typeface="Söhne"/>
              </a:rPr>
              <a:t> </a:t>
            </a:r>
            <a:r>
              <a:rPr lang="en-US" sz="2400" b="1" i="0" dirty="0" err="1">
                <a:effectLst/>
                <a:latin typeface="Söhne"/>
              </a:rPr>
              <a:t>bàn</a:t>
            </a:r>
            <a:endParaRPr lang="en-US" sz="2400" b="1" i="0" dirty="0">
              <a:effectLst/>
              <a:latin typeface="Söhne"/>
            </a:endParaRPr>
          </a:p>
          <a:p>
            <a:r>
              <a:rPr lang="vi-VN" b="0" i="0" dirty="0">
                <a:effectLst/>
                <a:latin typeface="Söhne"/>
              </a:rPr>
              <a:t>An toàn lao động là một yếu tố cực kỳ quan trọng khi vận hành máy khoan để bàn (desktop drill machine). Việc đảm bảo an toàn trong môi trường làm việc không chỉ là nghĩa vụ pháp lý mà còn là điều cần thiết để đảm bảo sức khỏe và sự an toàn của người lao động. </a:t>
            </a:r>
            <a:endParaRPr lang="en-US" b="0" i="0" dirty="0">
              <a:effectLst/>
              <a:latin typeface="Söhne"/>
            </a:endParaRPr>
          </a:p>
          <a:p>
            <a:r>
              <a:rPr lang="vi-VN" b="0" i="0" dirty="0">
                <a:effectLst/>
                <a:latin typeface="Söhne"/>
              </a:rPr>
              <a:t>Khi sử dụng máy khoan để bàn, có nhiều nguy cơ tiềm ẩn như bị thương tay, nguy hiểm do mắt bị lấm bẩn hoặc vật liệu phóng xa, hoặc nguy cơ cháy nổ do cách điện không tốt.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C37B9BA-DF96-01A9-3F07-481407FF8A90}"/>
              </a:ext>
            </a:extLst>
          </p:cNvPr>
          <p:cNvPicPr>
            <a:picLocks noChangeAspect="1"/>
          </p:cNvPicPr>
          <p:nvPr/>
        </p:nvPicPr>
        <p:blipFill>
          <a:blip r:embed="rId3"/>
          <a:stretch>
            <a:fillRect/>
          </a:stretch>
        </p:blipFill>
        <p:spPr>
          <a:xfrm>
            <a:off x="-890364" y="4365104"/>
            <a:ext cx="3750196" cy="375019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khoan</a:t>
            </a:r>
            <a:r>
              <a:rPr lang="en-US" sz="2400" b="1" i="0" dirty="0">
                <a:effectLst/>
                <a:latin typeface="Söhne"/>
              </a:rPr>
              <a:t> </a:t>
            </a:r>
            <a:r>
              <a:rPr lang="en-US" sz="2400" b="1" i="0" dirty="0" err="1">
                <a:effectLst/>
                <a:latin typeface="Söhne"/>
              </a:rPr>
              <a:t>để</a:t>
            </a:r>
            <a:r>
              <a:rPr lang="en-US" sz="2400" b="1" i="0" dirty="0">
                <a:effectLst/>
                <a:latin typeface="Söhne"/>
              </a:rPr>
              <a:t> </a:t>
            </a:r>
            <a:r>
              <a:rPr lang="en-US" sz="2400" b="1" i="0" dirty="0" err="1">
                <a:effectLst/>
                <a:latin typeface="Söhne"/>
              </a:rPr>
              <a:t>bàn</a:t>
            </a:r>
            <a:endParaRPr lang="en-US" sz="2400" b="1" i="0" dirty="0">
              <a:effectLst/>
              <a:latin typeface="Söhne"/>
            </a:endParaRPr>
          </a:p>
          <a:p>
            <a:r>
              <a:rPr lang="vi-VN" b="0" i="0" dirty="0">
                <a:effectLst/>
                <a:latin typeface="Söhne"/>
              </a:rPr>
              <a:t>Khi vận hành máy khoan để bàn (desktop drill machine), việc tuân thủ các giao thức và quy định an toàn là rất quan trọng để đảm bảo sự an toàn của người làm việc và ngăn ngừa các tai nạn không mong muốn. </a:t>
            </a:r>
            <a:endParaRPr lang="en-US" b="0" i="0" dirty="0">
              <a:effectLst/>
              <a:latin typeface="Söhne"/>
            </a:endParaRPr>
          </a:p>
          <a:p>
            <a:r>
              <a:rPr lang="vi-VN" b="0" i="0" dirty="0">
                <a:effectLst/>
                <a:latin typeface="Söhne"/>
              </a:rPr>
              <a:t>Các quy định này bao gồm việc đảm bảo máy khoan được lắp đặt và bảo trì đúng cách theo hướng dẫn của nhà sản xuất. Điều này bao gồm việc sử dụng nguồn điện phù hợp với yêu cầu của máy khoan và kiểm tra thường xuyên tình trạng dây điện và phích cắm để tránh nguy cơ chập điện.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EAC6AE9-836D-A7CE-C7D4-1E733C9E3972}"/>
              </a:ext>
            </a:extLst>
          </p:cNvPr>
          <p:cNvPicPr>
            <a:picLocks noChangeAspect="1"/>
          </p:cNvPicPr>
          <p:nvPr/>
        </p:nvPicPr>
        <p:blipFill>
          <a:blip r:embed="rId3"/>
          <a:stretch>
            <a:fillRect/>
          </a:stretch>
        </p:blipFill>
        <p:spPr>
          <a:xfrm>
            <a:off x="-890364" y="4365104"/>
            <a:ext cx="3750196" cy="375019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sz="2000" dirty="0">
                <a:solidFill>
                  <a:schemeClr val="bg1"/>
                </a:solidFill>
              </a:rPr>
              <a:t>:</a:t>
            </a:r>
          </a:p>
          <a:p>
            <a:pPr algn="l"/>
            <a:r>
              <a:rPr lang="vi-VN" b="0" i="0" dirty="0">
                <a:effectLst/>
                <a:latin typeface="Open Sans" panose="020B0606030504020204" pitchFamily="34" charset="0"/>
              </a:rPr>
              <a:t>Trước tiên là động cơ: Đây là thành phần chính của máy khoan, tạo ra sức mạnh để quay trục khoan. Động cơ có thể được điều khiển bằng điện hoặc khí nén, tùy thuộc vào loại máy.</a:t>
            </a:r>
          </a:p>
          <a:p>
            <a:pPr algn="l"/>
            <a:r>
              <a:rPr lang="vi-VN" b="0" i="0" dirty="0">
                <a:effectLst/>
                <a:latin typeface="Open Sans" panose="020B0606030504020204" pitchFamily="34" charset="0"/>
              </a:rPr>
              <a:t>Tiếp theo là trục khoan: Đây là thành phần chịu trách nhiệm quay và đưa mũi khoan vào vật liệu. Trục khoan thường được làm từ thép carbon cứng hoặc hợp kim.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6A01DB5-5932-7C66-4604-0C3E27BEC1FD}"/>
              </a:ext>
            </a:extLst>
          </p:cNvPr>
          <p:cNvPicPr>
            <a:picLocks noChangeAspect="1"/>
          </p:cNvPicPr>
          <p:nvPr/>
        </p:nvPicPr>
        <p:blipFill>
          <a:blip r:embed="rId3"/>
          <a:stretch>
            <a:fillRect/>
          </a:stretch>
        </p:blipFill>
        <p:spPr>
          <a:xfrm>
            <a:off x="6886500" y="1794768"/>
            <a:ext cx="3677096" cy="367709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sz="2000" dirty="0">
                <a:solidFill>
                  <a:schemeClr val="bg1"/>
                </a:solidFill>
              </a:rPr>
              <a:t>:</a:t>
            </a:r>
          </a:p>
          <a:p>
            <a:pPr algn="l"/>
            <a:r>
              <a:rPr lang="vi-VN" b="0" i="0" dirty="0">
                <a:effectLst/>
                <a:latin typeface="Open Sans" panose="020B0606030504020204" pitchFamily="34" charset="0"/>
              </a:rPr>
              <a:t>Máy khoan để bàn (desktop drill machine) có cấu trúc đơn giản nhưng hiệu quả trong việc khoan các vật liệu như gỗ, kim loại, hoặc nhựa.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chính của máy bao gồm một động cơ điện hoặc khí nén, một trục khoan, một tay cầm để điều khiển và một mặt bàn để đặt vật liệu cần khoan.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64C9BE1-577B-3666-06B4-D5258A8B5860}"/>
              </a:ext>
            </a:extLst>
          </p:cNvPr>
          <p:cNvPicPr>
            <a:picLocks noChangeAspect="1"/>
          </p:cNvPicPr>
          <p:nvPr/>
        </p:nvPicPr>
        <p:blipFill>
          <a:blip r:embed="rId3"/>
          <a:stretch>
            <a:fillRect/>
          </a:stretch>
        </p:blipFill>
        <p:spPr>
          <a:xfrm>
            <a:off x="6886500" y="1794768"/>
            <a:ext cx="3677096" cy="367709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cơ khí của máy khoan để bàn</a:t>
            </a:r>
            <a:r>
              <a:rPr lang="en-US" sz="2000" dirty="0">
                <a:solidFill>
                  <a:schemeClr val="bg1"/>
                </a:solidFill>
              </a:rPr>
              <a:t>:</a:t>
            </a:r>
          </a:p>
          <a:p>
            <a:pPr algn="l"/>
            <a:r>
              <a:rPr lang="vi-VN" b="0" i="0" dirty="0">
                <a:effectLst/>
                <a:latin typeface="Open Sans" panose="020B0606030504020204" pitchFamily="34" charset="0"/>
              </a:rPr>
              <a:t>Máy khoan để bàn (desktop drill machine) là một công cụ quan trọng trong ngành cơ khí với nhiều ứng dụng đa dạng. Trong ngành cơ khí, máy khoan để bàn được sử dụng để thực hiện các tác vụ khoan lỗ trên các vật liệu như kim loại, nhựa, gỗ và composite.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ứng dụng chính của máy khoan bao gồm khoan lỗ trên tấm kim loại để lắp ráp, tạo lỗ ren và lỗ vít, hoặc khoan lỗ trên các bề mặt khác nhau để lắp đặt các linh kiện cơ khí.</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B885F12-4C5D-3A32-4FA1-756305B4A11E}"/>
              </a:ext>
            </a:extLst>
          </p:cNvPr>
          <p:cNvPicPr>
            <a:picLocks noChangeAspect="1"/>
          </p:cNvPicPr>
          <p:nvPr/>
        </p:nvPicPr>
        <p:blipFill>
          <a:blip r:embed="rId3"/>
          <a:stretch>
            <a:fillRect/>
          </a:stretch>
        </p:blipFill>
        <p:spPr>
          <a:xfrm>
            <a:off x="6886500" y="1794768"/>
            <a:ext cx="3677096" cy="367709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sz="2000" dirty="0">
                <a:solidFill>
                  <a:schemeClr val="bg1"/>
                </a:solidFill>
              </a:rPr>
              <a:t>:</a:t>
            </a:r>
          </a:p>
          <a:p>
            <a:pPr algn="l"/>
            <a:r>
              <a:rPr lang="vi-VN" b="0" i="0" dirty="0">
                <a:effectLst/>
                <a:latin typeface="Open Sans" panose="020B0606030504020204" pitchFamily="34" charset="0"/>
              </a:rPr>
              <a:t>Việc vận hành máy khoan để bàn (desktop drill machine) có thể mang đến một số rủi ro và nguy cơ nghiêm trọng nếu không tuân thủ các quy tắc an toàn và sử dụng máy đúng cách.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chính là nguy cơ bị thương tay hoặc ngón tay trong quá trình khoan. Nếu không đeo đủ trang bị bảo hộ như găng tay và không tuân thủ quy tắc an toàn, người sử dụng có thể bị mũi khoan hoặc các bộ phận của máy gây thương tích.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D0BA494-2102-93B7-9936-2D876FAC5742}"/>
              </a:ext>
            </a:extLst>
          </p:cNvPr>
          <p:cNvPicPr>
            <a:picLocks noChangeAspect="1"/>
          </p:cNvPicPr>
          <p:nvPr/>
        </p:nvPicPr>
        <p:blipFill>
          <a:blip r:embed="rId3"/>
          <a:stretch>
            <a:fillRect/>
          </a:stretch>
        </p:blipFill>
        <p:spPr>
          <a:xfrm>
            <a:off x="6886500" y="1794768"/>
            <a:ext cx="3677096" cy="367709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khoan để 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khoan để bàn</a:t>
            </a:r>
          </a:p>
          <a:p>
            <a:pPr algn="l">
              <a:lnSpc>
                <a:spcPct val="120000"/>
              </a:lnSpc>
            </a:pPr>
            <a:r>
              <a:rPr lang="vi-VN" b="0" i="0" dirty="0">
                <a:effectLst/>
                <a:latin typeface="Open Sans" panose="020B0606030504020204" pitchFamily="34" charset="0"/>
              </a:rPr>
              <a:t>Trước khi vận hành máy khoan để bàn (desktop drill machine), việc thực hiện các kiểm tra an toàn là rất quan trọng để đảm bảo tính an toàn và hiệu quả của quá trình làm việc. Đầu tiên, bạn cần kiểm tra kỹ lưỡng trạng thái của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rằng máy khoan được cắm vào nguồn điện chính xác và dây điện không bị hư hỏng. Kiểm tra các nút điều khiển và công tắc để đảm bảo chúng hoạt động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983CC98-C9DD-6682-CCA9-F97781F8D09A}"/>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khoan để 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khoan để bàn định kỳ</a:t>
            </a:r>
          </a:p>
          <a:p>
            <a:pPr algn="l">
              <a:lnSpc>
                <a:spcPct val="120000"/>
              </a:lnSpc>
            </a:pPr>
            <a:r>
              <a:rPr lang="vi-VN" b="0" i="0" dirty="0">
                <a:effectLst/>
                <a:latin typeface="Open Sans" panose="020B0606030504020204" pitchFamily="34" charset="0"/>
              </a:rPr>
              <a:t>Thường xuyên vệ sinh và lau chùi: Dọn dẹp máy khoan bằng cách lau sạch bụi và dầu mỡ tích tụ trên bề mặt. Đảm bảo rằng các khe hở và bộ phận quan trọng được làm sạch để tránh sự cố khi vận hành.</a:t>
            </a:r>
          </a:p>
          <a:p>
            <a:pPr algn="l">
              <a:lnSpc>
                <a:spcPct val="120000"/>
              </a:lnSpc>
            </a:pPr>
            <a:r>
              <a:rPr lang="vi-VN" b="0" i="0" dirty="0">
                <a:effectLst/>
                <a:latin typeface="Open Sans" panose="020B0606030504020204" pitchFamily="34" charset="0"/>
              </a:rPr>
              <a:t>Kiểm tra và bôi trơn các bộ phận chuyển động: Kiểm tra các bộ phận như trục khoan, vòng bi, đai truyền động và bôi trơn chúng định kỳ. Việc bôi trơn đảm bảo các bộ phận di chuyển mượt mà và không gây ma sát quá mức.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0911C89-B1B0-B6A0-92FB-22CF7D65F519}"/>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khoan</a:t>
            </a:r>
            <a:r>
              <a:rPr lang="en-US" sz="3200" b="1" dirty="0">
                <a:latin typeface="UTM Aptima" panose="02040603050506020204" pitchFamily="18" charset="0"/>
              </a:rPr>
              <a:t> </a:t>
            </a:r>
            <a:r>
              <a:rPr lang="en-US" sz="3200" b="1" dirty="0" err="1">
                <a:latin typeface="UTM Aptima" panose="02040603050506020204" pitchFamily="18" charset="0"/>
              </a:rPr>
              <a:t>để</a:t>
            </a:r>
            <a:r>
              <a:rPr lang="en-US" sz="3200" b="1" dirty="0">
                <a:latin typeface="UTM Aptima" panose="02040603050506020204" pitchFamily="18" charset="0"/>
              </a:rPr>
              <a:t> </a:t>
            </a:r>
            <a:r>
              <a:rPr lang="en-US" sz="3200" b="1" dirty="0" err="1">
                <a:latin typeface="UTM Aptima" panose="02040603050506020204" pitchFamily="18" charset="0"/>
              </a:rPr>
              <a:t>bàn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khoan để bàn an toàn</a:t>
            </a:r>
            <a:r>
              <a:rPr lang="en-US" sz="2400" dirty="0"/>
              <a:t>:</a:t>
            </a:r>
          </a:p>
          <a:p>
            <a:pPr algn="l"/>
            <a:r>
              <a:rPr lang="vi-VN" b="0" i="0" dirty="0">
                <a:solidFill>
                  <a:srgbClr val="4C4F5A"/>
                </a:solidFill>
                <a:effectLst/>
                <a:latin typeface="Open Sans" panose="020B0606030504020204" pitchFamily="34" charset="0"/>
              </a:rPr>
              <a:t>Chuẩn bị môi trường làm việc: Đảm bảo khu vực làm việc xung quanh máy khoan được dọn dẹp, không có vật dụng lộn xộn hay cản trở. Đặt máy khoan trên một bề mặt phẳng và ổn định để tránh bị lung lay trong quá trình vận hành.</a:t>
            </a:r>
          </a:p>
          <a:p>
            <a:pPr algn="l"/>
            <a:r>
              <a:rPr lang="vi-VN" b="0" i="0" dirty="0">
                <a:solidFill>
                  <a:srgbClr val="4C4F5A"/>
                </a:solidFill>
                <a:effectLst/>
                <a:latin typeface="Open Sans" panose="020B0606030504020204" pitchFamily="34" charset="0"/>
              </a:rPr>
              <a:t>Đeo đồ bảo hộ cá nhân: Trước khi bắt đầu, đảm bảo bạn đã đeo đủ trang bị bảo hộ cá nhân như kính bảo hộ, mặt nạ, và găng tay. Đây là các bước cơ bản nhưng rất quan trọng để bảo vệ mắt và tay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khoan</a:t>
            </a:r>
            <a:r>
              <a:rPr lang="en-US" sz="3200" b="1" dirty="0">
                <a:latin typeface="UTM Aptima" panose="02040603050506020204" pitchFamily="18" charset="0"/>
              </a:rPr>
              <a:t> </a:t>
            </a:r>
            <a:r>
              <a:rPr lang="en-US" sz="3200" b="1" dirty="0" err="1">
                <a:latin typeface="UTM Aptima" panose="02040603050506020204" pitchFamily="18" charset="0"/>
              </a:rPr>
              <a:t>để</a:t>
            </a:r>
            <a:r>
              <a:rPr lang="en-US" sz="3200" b="1" dirty="0">
                <a:latin typeface="UTM Aptima" panose="02040603050506020204" pitchFamily="18" charset="0"/>
              </a:rPr>
              <a:t> </a:t>
            </a:r>
            <a:r>
              <a:rPr lang="en-US" sz="3200" b="1" dirty="0" err="1">
                <a:latin typeface="UTM Aptima" panose="02040603050506020204" pitchFamily="18" charset="0"/>
              </a:rPr>
              <a:t>bàn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khoan để bàn</a:t>
            </a:r>
            <a:r>
              <a:rPr lang="en-US" sz="2400" dirty="0"/>
              <a:t>:</a:t>
            </a:r>
          </a:p>
          <a:p>
            <a:pPr algn="l"/>
            <a:r>
              <a:rPr lang="vi-VN" b="0" i="0" dirty="0">
                <a:solidFill>
                  <a:srgbClr val="4C4F5A"/>
                </a:solidFill>
                <a:effectLst/>
                <a:latin typeface="Open Sans" panose="020B0606030504020204" pitchFamily="34" charset="0"/>
              </a:rPr>
              <a:t>Dừng ngay máy khoan: Nếu bạn phát hiện bất kỳ dấu hiệu sự cố hoặc nguy hiểm nào trong quá trình vận hành, hãy ngừng ngay máy khoan bằng cách tắt nguồn hoặc nhấn nút dừng khẩn cấp (nếu có).</a:t>
            </a:r>
          </a:p>
          <a:p>
            <a:pPr algn="l"/>
            <a:r>
              <a:rPr lang="vi-VN" b="0" i="0" dirty="0">
                <a:solidFill>
                  <a:srgbClr val="4C4F5A"/>
                </a:solidFill>
                <a:effectLst/>
                <a:latin typeface="Open Sans" panose="020B0606030504020204" pitchFamily="34" charset="0"/>
              </a:rPr>
              <a:t>Đánh giá tình hình: Sau khi dừng máy, đánh giá tình hình và xác định nguyên nhân của sự cố. Nếu cần, kiểm tra vật liệu, máy móc và các bộ phận để xác định mức độ hư hỏng và nguy cơ.</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khoan</a:t>
            </a:r>
            <a:r>
              <a:rPr lang="en-US" b="1" i="0" dirty="0">
                <a:effectLst/>
                <a:latin typeface="Söhne"/>
              </a:rPr>
              <a:t> </a:t>
            </a:r>
            <a:r>
              <a:rPr lang="en-US" b="1" i="0" dirty="0" err="1">
                <a:effectLst/>
                <a:latin typeface="Söhne"/>
              </a:rPr>
              <a:t>để</a:t>
            </a:r>
            <a:r>
              <a:rPr lang="en-US" b="1" i="0" dirty="0">
                <a:effectLst/>
                <a:latin typeface="Söhne"/>
              </a:rPr>
              <a:t> </a:t>
            </a:r>
            <a:r>
              <a:rPr lang="en-US" b="1" i="0" dirty="0" err="1">
                <a:effectLst/>
                <a:latin typeface="Söhne"/>
              </a:rPr>
              <a:t>bàn</a:t>
            </a:r>
            <a:r>
              <a:rPr lang="en-US" sz="2000" dirty="0">
                <a:latin typeface="Söhne"/>
              </a:rPr>
              <a:t>:</a:t>
            </a:r>
          </a:p>
          <a:p>
            <a:pPr algn="l"/>
            <a:r>
              <a:rPr lang="vi-VN" b="0" i="0" dirty="0">
                <a:effectLst/>
                <a:latin typeface="Söhne"/>
              </a:rPr>
              <a:t>Nguy cơ chấn thương tay và ngón tay: Khi sử dụng máy khoan, có nguy cơ cao bị chấn thương tay và ngón tay do sự va đập của mũi khoan hoặc bộ phận máy. </a:t>
            </a:r>
          </a:p>
          <a:p>
            <a:pPr algn="l"/>
            <a:r>
              <a:rPr lang="vi-VN" b="0" i="0" dirty="0">
                <a:effectLst/>
                <a:latin typeface="Söhne"/>
              </a:rPr>
              <a:t>Nguy cơ nhiễm điện: Máy khoan là thiết bị điện, do đó, nguy cơ bị điện giật luôn tồn tại. Việc sử dụng máy khoan trong môi trường ẩm ướt hoặc không đảm bảo cách điện đúng cách có thể gây nguy hiểm.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30" name="Picture 29">
            <a:extLst>
              <a:ext uri="{FF2B5EF4-FFF2-40B4-BE49-F238E27FC236}">
                <a16:creationId xmlns:a16="http://schemas.microsoft.com/office/drawing/2014/main" id="{5B1F42A4-EBA2-5595-210C-C655D0E84AE4}"/>
              </a:ext>
            </a:extLst>
          </p:cNvPr>
          <p:cNvPicPr>
            <a:picLocks noChangeAspect="1"/>
          </p:cNvPicPr>
          <p:nvPr/>
        </p:nvPicPr>
        <p:blipFill>
          <a:blip r:embed="rId4"/>
          <a:stretch>
            <a:fillRect/>
          </a:stretch>
        </p:blipFill>
        <p:spPr>
          <a:xfrm>
            <a:off x="-620273" y="4123434"/>
            <a:ext cx="3825801" cy="3825801"/>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để bàn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khoan để bàn để việc vận hành an toàn</a:t>
            </a:r>
            <a:endParaRPr lang="en-US" b="0" i="0" dirty="0">
              <a:effectLst/>
              <a:latin typeface="Söhne"/>
            </a:endParaRPr>
          </a:p>
          <a:p>
            <a:pPr lvl="1"/>
            <a:r>
              <a:rPr lang="vi-VN" b="0" i="0" dirty="0">
                <a:effectLst/>
                <a:latin typeface="Söhne"/>
              </a:rPr>
              <a:t>Kiểm tra điện và dây cáp: Thường xuyên kiểm tra dây điện và phích cắm để đảm bảo không có hư hỏng hoặc đứt gãy. Các thiết bị điện nên được bảo vệ đầy đủ và đảm bảo cách điện tốt để tránh nguy cơ điện giật.</a:t>
            </a:r>
          </a:p>
          <a:p>
            <a:pPr lvl="1"/>
            <a:r>
              <a:rPr lang="vi-VN" b="0" i="0" dirty="0">
                <a:effectLst/>
                <a:latin typeface="Söhne"/>
              </a:rPr>
              <a:t>Kiểm tra bộ phận chuyển động: Kiểm tra trục khoan, động cơ và các bộ phận chuyển động khác để đảm bảo chúng hoạt động mượt mà và không có dấu hiệu hỏng hóc. Bôi trơn các bộ phận này định kỳ để giữ cho máy hoạt động trơn tru và tránh ma sát quá mức.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ADFF872-7FD9-7DC3-372E-260753C03AD2}"/>
              </a:ext>
            </a:extLst>
          </p:cNvPr>
          <p:cNvPicPr>
            <a:picLocks noChangeAspect="1"/>
          </p:cNvPicPr>
          <p:nvPr/>
        </p:nvPicPr>
        <p:blipFill>
          <a:blip r:embed="rId4"/>
          <a:stretch>
            <a:fillRect/>
          </a:stretch>
        </p:blipFill>
        <p:spPr>
          <a:xfrm>
            <a:off x="-620273" y="4123434"/>
            <a:ext cx="3825801" cy="3825801"/>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để bàn</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bàn</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Trước khi sử dụng máy khoan, hãy đảm bảo rằng người vận hành đã được đào tạo về việc sử dụng máy và hiểu rõ các nguyên tắc an toàn khi làm việc với thiết bị này. </a:t>
            </a:r>
            <a:endParaRPr lang="en-US" b="0" i="0" dirty="0">
              <a:effectLst/>
              <a:latin typeface="Söhne"/>
            </a:endParaRPr>
          </a:p>
          <a:p>
            <a:pPr lvl="1"/>
            <a:r>
              <a:rPr lang="vi-VN" b="0" i="0" dirty="0">
                <a:effectLst/>
                <a:latin typeface="Söhne"/>
              </a:rPr>
              <a:t>Đeo đồ bảo hộ cá nhân: Trang bị đủ các trang thiết bị bảo hộ cá nhân như kính bảo hộ, mặt nạ, găng tay và nón bảo hiểm (nếu cần thiết). Việc đeo đồ bảo hộ giúp bảo vệ người sử dụng khỏi các nguy cơ chấn thương trong quá trình vận hành máy khoan.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13F21A9-2928-DE4D-3EA2-E0AA34E80633}"/>
              </a:ext>
            </a:extLst>
          </p:cNvPr>
          <p:cNvPicPr>
            <a:picLocks noChangeAspect="1"/>
          </p:cNvPicPr>
          <p:nvPr/>
        </p:nvPicPr>
        <p:blipFill>
          <a:blip r:embed="rId4"/>
          <a:stretch>
            <a:fillRect/>
          </a:stretch>
        </p:blipFill>
        <p:spPr>
          <a:xfrm>
            <a:off x="-620273" y="4123434"/>
            <a:ext cx="3825801" cy="3825801"/>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để bàn</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bàn</a:t>
            </a:r>
            <a:endParaRPr lang="en-US" b="0" i="0" dirty="0">
              <a:effectLst/>
              <a:latin typeface="Söhne"/>
            </a:endParaRPr>
          </a:p>
          <a:p>
            <a:pPr lvl="1"/>
            <a:r>
              <a:rPr lang="vi-VN" b="0" i="0" dirty="0">
                <a:effectLst/>
                <a:latin typeface="Söhne"/>
              </a:rPr>
              <a:t>Xác định vùng nguy hiểm: Đầu tiên, nhận diện các vùng nguy hiểm xung quanh máy khoan như vùng xoay quay của mũi khoan, vùng làm việc trực tiếp, và các vật liệu cần khoan. Những vùng này có nguy cơ chấn thương cao nên cần được chú ý đặc biệt.</a:t>
            </a:r>
          </a:p>
          <a:p>
            <a:pPr lvl="1"/>
            <a:r>
              <a:rPr lang="vi-VN" b="0" i="0" dirty="0">
                <a:effectLst/>
                <a:latin typeface="Söhne"/>
              </a:rPr>
              <a:t>Đánh dấu vùng an toàn: Sau khi xác định các vùng nguy hiểm, hãy đánh dấu rõ ràng vùng an toàn xung quanh máy khoan. Sử dụng các biển báo, dải rào hoặc vạch kẻ để chỉ ra những khu vực mà người làm việc nên tránh xa để tránh nguy cơ chấn thương.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F1280C2-8728-B9C2-CEDA-FC283A1A1A09}"/>
              </a:ext>
            </a:extLst>
          </p:cNvPr>
          <p:cNvPicPr>
            <a:picLocks noChangeAspect="1"/>
          </p:cNvPicPr>
          <p:nvPr/>
        </p:nvPicPr>
        <p:blipFill>
          <a:blip r:embed="rId4"/>
          <a:stretch>
            <a:fillRect/>
          </a:stretch>
        </p:blipFill>
        <p:spPr>
          <a:xfrm>
            <a:off x="-620273" y="4123434"/>
            <a:ext cx="3825801" cy="3825801"/>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để bàn</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bàn</a:t>
            </a:r>
            <a:endParaRPr lang="en-US" b="0" i="0" dirty="0">
              <a:effectLst/>
              <a:latin typeface="Söhne"/>
            </a:endParaRPr>
          </a:p>
          <a:p>
            <a:pPr lvl="1"/>
            <a:r>
              <a:rPr lang="vi-VN" b="0" i="0" dirty="0">
                <a:effectLst/>
                <a:latin typeface="Söhne"/>
              </a:rPr>
              <a:t>Kính bảo hộ: Đeo kính bảo hộ để bảo vệ mắt khỏi các mảnh vụn vật liệu, bụi và tia lửa có thể phát sinh trong quá trình khoan.</a:t>
            </a:r>
          </a:p>
          <a:p>
            <a:pPr lvl="1"/>
            <a:r>
              <a:rPr lang="vi-VN" b="0" i="0" dirty="0">
                <a:effectLst/>
                <a:latin typeface="Söhne"/>
              </a:rPr>
              <a:t>Mặt nạ hô hấp: Sử dụng mặt nạ hô hấp để ngăn ngừa hít phải bụi và hơi hóa chất từ vật liệu khi khoan vào các bề mặt.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96F49C1-F27A-4C1F-2D08-963BED36477C}"/>
              </a:ext>
            </a:extLst>
          </p:cNvPr>
          <p:cNvPicPr>
            <a:picLocks noChangeAspect="1"/>
          </p:cNvPicPr>
          <p:nvPr/>
        </p:nvPicPr>
        <p:blipFill>
          <a:blip r:embed="rId4"/>
          <a:stretch>
            <a:fillRect/>
          </a:stretch>
        </p:blipFill>
        <p:spPr>
          <a:xfrm>
            <a:off x="-620273" y="4123434"/>
            <a:ext cx="3825801" cy="3825801"/>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để bàn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khoan để bàn</a:t>
            </a:r>
            <a:endParaRPr lang="en-US" b="0" i="0" dirty="0">
              <a:effectLst/>
              <a:latin typeface="Söhne"/>
            </a:endParaRPr>
          </a:p>
          <a:p>
            <a:pPr lvl="1"/>
            <a:r>
              <a:rPr lang="vi-VN" b="0" i="0" dirty="0">
                <a:effectLst/>
                <a:latin typeface="Söhne"/>
              </a:rPr>
              <a:t>Dừng ngay máy khoan: Nếu bạn phát hiện bất kỳ sự cố nào trong quá trình vận hành, hãy dừng ngay máy khoan bằng cách nhấn nút dừng khẩn cấp hoặc tắt nguồn. Việc ngừng máy sẽ giúp ngăn chặn các nguy cơ tiềm ẩn và bảo vệ an toàn.</a:t>
            </a:r>
          </a:p>
          <a:p>
            <a:pPr lvl="1"/>
            <a:r>
              <a:rPr lang="vi-VN" b="0" i="0" dirty="0">
                <a:effectLst/>
                <a:latin typeface="Söhne"/>
              </a:rPr>
              <a:t>Đánh giá tình hình: Sau khi dừng máy, đánh giá tình hình để xác định nguyên nhân của sự cố. Hãy kiểm tra xem liệu có ai bị thương hoặc có nguy cơ tiềm tàng nào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D86E49-6F4F-F8E5-77B3-BB1FA478F20E}"/>
              </a:ext>
            </a:extLst>
          </p:cNvPr>
          <p:cNvPicPr>
            <a:picLocks noChangeAspect="1"/>
          </p:cNvPicPr>
          <p:nvPr/>
        </p:nvPicPr>
        <p:blipFill>
          <a:blip r:embed="rId4"/>
          <a:stretch>
            <a:fillRect/>
          </a:stretch>
        </p:blipFill>
        <p:spPr>
          <a:xfrm>
            <a:off x="-620273" y="4123434"/>
            <a:ext cx="3825801" cy="3825801"/>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khoan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để</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bàn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khoan để bàn</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khoan</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bàn</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957C823-2FC1-6E5B-C7AB-42DD948AF6FB}"/>
              </a:ext>
            </a:extLst>
          </p:cNvPr>
          <p:cNvPicPr>
            <a:picLocks noChangeAspect="1"/>
          </p:cNvPicPr>
          <p:nvPr/>
        </p:nvPicPr>
        <p:blipFill>
          <a:blip r:embed="rId4"/>
          <a:stretch>
            <a:fillRect/>
          </a:stretch>
        </p:blipFill>
        <p:spPr>
          <a:xfrm>
            <a:off x="-620273" y="4123434"/>
            <a:ext cx="3825801" cy="3825801"/>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khoan để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khoan để bàn</a:t>
            </a:r>
            <a:endParaRPr lang="en-US" sz="2400" b="1" i="0" dirty="0">
              <a:effectLst/>
              <a:latin typeface="Söhne"/>
            </a:endParaRPr>
          </a:p>
          <a:p>
            <a:r>
              <a:rPr lang="vi-VN" b="0" i="0" dirty="0">
                <a:effectLst/>
                <a:latin typeface="Söhne"/>
              </a:rPr>
              <a:t>Độ ẩm: Điều kiện thời tiết ẩm ướt có thể làm tăng nguy cơ sự cố điện hoặc gây ra các vấn đề về độ bám dính và ma sát khi khoan vào các vật liệu như gỗ hoặc kim loại. </a:t>
            </a:r>
            <a:endParaRPr lang="en-US" b="0" i="0" dirty="0">
              <a:effectLst/>
              <a:latin typeface="Söhne"/>
            </a:endParaRPr>
          </a:p>
          <a:p>
            <a:r>
              <a:rPr lang="vi-VN" b="0" i="0" dirty="0">
                <a:effectLst/>
                <a:latin typeface="Söhne"/>
              </a:rPr>
              <a:t>Nhiệt độ: Nhiệt độ quá cao hoặc quá thấp cũng có thể ảnh hưởng đến hiệu suất và tuổi thọ của máy khoan. Ví dụ, nếu máy hoạt động ở nhiệt độ quá cao, nó có thể dẫn đến quá nhiệt và gây hỏng hóc các linh kiện bên trong máy. Trong trường hợp này, cần đảm bảo máy được vận hành trong môi trường có điều kiện nhiệt độ ổn định.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4121787-87D6-8D59-5BF2-7D4B857B8C9D}"/>
              </a:ext>
            </a:extLst>
          </p:cNvPr>
          <p:cNvPicPr>
            <a:picLocks noChangeAspect="1"/>
          </p:cNvPicPr>
          <p:nvPr/>
        </p:nvPicPr>
        <p:blipFill>
          <a:blip r:embed="rId3"/>
          <a:stretch>
            <a:fillRect/>
          </a:stretch>
        </p:blipFill>
        <p:spPr>
          <a:xfrm>
            <a:off x="-890364" y="3717032"/>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khoan để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khoan để bàn</a:t>
            </a:r>
            <a:endParaRPr lang="en-US" sz="2400" b="1" i="0" dirty="0">
              <a:effectLst/>
              <a:latin typeface="Söhne"/>
            </a:endParaRPr>
          </a:p>
          <a:p>
            <a:r>
              <a:rPr lang="vi-VN" b="0" i="0" dirty="0">
                <a:effectLst/>
                <a:latin typeface="Söhne"/>
              </a:rPr>
              <a:t>Độ thông gió: Một môi trường làm việc thiếu thông gió có thể dẫn đến tăng nhiệt độ và gây ra mệt mỏi cho người làm việc. Nhiệt độ cao có thể làm tăng nguy cơ quá nhiệt máy khoan và làm giảm hiệu suất làm việc.</a:t>
            </a:r>
          </a:p>
          <a:p>
            <a:r>
              <a:rPr lang="vi-VN" b="0" i="0" dirty="0">
                <a:effectLst/>
                <a:latin typeface="Söhne"/>
              </a:rPr>
              <a:t>Độ ẩm và bụi: Môi trường có độ ẩm cao và chứa nhiều bụi có thể gây ra các vấn đề về ma sát và làm giảm tuổi thọ của các bộ phận máy khoan. Bụi và hơi nước cũng có thể gây ảnh hưởng đến hiệu suất làm việc và an toàn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7C3F8BE-567A-2A4E-5C22-BBBEED8B3C97}"/>
              </a:ext>
            </a:extLst>
          </p:cNvPr>
          <p:cNvPicPr>
            <a:picLocks noChangeAspect="1"/>
          </p:cNvPicPr>
          <p:nvPr/>
        </p:nvPicPr>
        <p:blipFill>
          <a:blip r:embed="rId3"/>
          <a:stretch>
            <a:fillRect/>
          </a:stretch>
        </p:blipFill>
        <p:spPr>
          <a:xfrm>
            <a:off x="-890364" y="3717032"/>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khoan để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khoan để bàn ảnh hưởng như thế nào đến việc vận hành máy khoan để bàn</a:t>
            </a:r>
            <a:endParaRPr lang="en-US" sz="2400" b="1" i="0" dirty="0">
              <a:effectLst/>
              <a:latin typeface="Söhne"/>
            </a:endParaRPr>
          </a:p>
          <a:p>
            <a:r>
              <a:rPr lang="vi-VN" b="0" i="0" dirty="0">
                <a:effectLst/>
                <a:latin typeface="Söhne"/>
              </a:rPr>
              <a:t>Độ sắc lưỡi khoan: Lưỡi khoan cần phải sắc để có khả năng khoan hiệu quả và nhanh chóng. Lưỡi khoan không sắc có thể gây ra ma sát lớn, làm giảm hiệu suất khoan và tăng nguy cơ mòn hao.</a:t>
            </a:r>
          </a:p>
          <a:p>
            <a:r>
              <a:rPr lang="vi-VN" b="0" i="0" dirty="0">
                <a:effectLst/>
                <a:latin typeface="Söhne"/>
              </a:rPr>
              <a:t>Bộ phận điều chỉnh và bảo trì: Các bộ phận điều chỉnh của máy khoan như cần khoan, đai đai và các khớp nối cần được bảo trì định kỳ để đảm bảo hoạt động trơn tru và chính xác.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1265986-AB81-3F5F-5A2C-CD9F22E51C06}"/>
              </a:ext>
            </a:extLst>
          </p:cNvPr>
          <p:cNvPicPr>
            <a:picLocks noChangeAspect="1"/>
          </p:cNvPicPr>
          <p:nvPr/>
        </p:nvPicPr>
        <p:blipFill>
          <a:blip r:embed="rId3"/>
          <a:stretch>
            <a:fillRect/>
          </a:stretch>
        </p:blipFill>
        <p:spPr>
          <a:xfrm>
            <a:off x="-890364" y="3717032"/>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khoan để bàn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khoan để bàn</a:t>
            </a:r>
            <a:endParaRPr lang="en-US" sz="2400" b="1" i="0" dirty="0">
              <a:effectLst/>
              <a:latin typeface="Söhne"/>
            </a:endParaRPr>
          </a:p>
          <a:p>
            <a:r>
              <a:rPr lang="vi-VN" b="0" i="0" dirty="0">
                <a:effectLst/>
                <a:latin typeface="Söhne"/>
              </a:rPr>
              <a:t>Hiểu biết về an toàn lao động: Kiến thức về các nguy cơ và biện pháp an toàn trong quá trình vận hành máy khoan giúp người lao động nhận diện và đối phó với các tình huống nguy hiểm một cách chính xác và kịp thời.</a:t>
            </a:r>
          </a:p>
          <a:p>
            <a:r>
              <a:rPr lang="vi-VN" b="0" i="0" dirty="0">
                <a:effectLst/>
                <a:latin typeface="Söhne"/>
              </a:rPr>
              <a:t>Kỹ năng sử dụng máy móc: Sự thành thạo trong việc sử dụng máy khoan, bao gồm cách điều khiển máy, thay đổi các phụ kiện và bảo trì cơ bản, giúp tăng tính an toàn và hiệu quả của quá trình vận hành.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B033F53-937C-01E6-C623-9DC663AAC286}"/>
              </a:ext>
            </a:extLst>
          </p:cNvPr>
          <p:cNvPicPr>
            <a:picLocks noChangeAspect="1"/>
          </p:cNvPicPr>
          <p:nvPr/>
        </p:nvPicPr>
        <p:blipFill>
          <a:blip r:embed="rId3"/>
          <a:stretch>
            <a:fillRect/>
          </a:stretch>
        </p:blipFill>
        <p:spPr>
          <a:xfrm>
            <a:off x="-890364" y="3717032"/>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khoan để bàn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đào tạo an toàn lao động giúp người vận hành hiểu và nhận thức đầy đủ về các nguy cơ và tình huống nguy hiểm có thể xảy ra trong quá trình vận hành máy khoan.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nhận biết được các nguy cơ này sẽ giúp họ đưa ra các biện pháp phòng ngừa và ứng phó thích hợp để tránh tai nạn và thương tích.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5BCCE34-3DCD-4314-C407-B69599158DFE}"/>
              </a:ext>
            </a:extLst>
          </p:cNvPr>
          <p:cNvPicPr>
            <a:picLocks noChangeAspect="1"/>
          </p:cNvPicPr>
          <p:nvPr/>
        </p:nvPicPr>
        <p:blipFill>
          <a:blip r:embed="rId3"/>
          <a:stretch>
            <a:fillRect/>
          </a:stretch>
        </p:blipFill>
        <p:spPr>
          <a:xfrm>
            <a:off x="7174532" y="2132856"/>
            <a:ext cx="3319264" cy="3319264"/>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0593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khoan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để</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bàn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khoan</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bàn</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C928D32-EF00-3AB3-09DA-160CEB8F6AE4}"/>
              </a:ext>
            </a:extLst>
          </p:cNvPr>
          <p:cNvPicPr>
            <a:picLocks noChangeAspect="1"/>
          </p:cNvPicPr>
          <p:nvPr/>
        </p:nvPicPr>
        <p:blipFill>
          <a:blip r:embed="rId3"/>
          <a:stretch>
            <a:fillRect/>
          </a:stretch>
        </p:blipFill>
        <p:spPr>
          <a:xfrm>
            <a:off x="7174532" y="2132856"/>
            <a:ext cx="3319264" cy="3319264"/>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khoan</a:t>
            </a:r>
            <a:r>
              <a:rPr lang="en-US" sz="3200" dirty="0">
                <a:latin typeface="UTM Aptima" panose="02040603050506020204" pitchFamily="18" charset="0"/>
              </a:rPr>
              <a:t> </a:t>
            </a:r>
            <a:r>
              <a:rPr lang="en-US" sz="3200" dirty="0" err="1">
                <a:latin typeface="UTM Aptima" panose="02040603050506020204" pitchFamily="18" charset="0"/>
              </a:rPr>
              <a:t>để</a:t>
            </a:r>
            <a:r>
              <a:rPr lang="en-US" sz="3200" dirty="0">
                <a:latin typeface="UTM Aptima" panose="02040603050506020204" pitchFamily="18" charset="0"/>
              </a:rPr>
              <a:t> </a:t>
            </a:r>
            <a:r>
              <a:rPr lang="en-US" sz="3200" dirty="0" err="1">
                <a:latin typeface="UTM Aptima" panose="02040603050506020204" pitchFamily="18" charset="0"/>
              </a:rPr>
              <a:t>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khoan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bàn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an toàn lao động giúp ngăn ngừa các tai nạn và thương tích trong quá trình vận hành máy khoan. Việc tuân thủ các quy tắc an toàn và sử dụng thiết bị bảo hộ đúng cách sẽ giảm thiểu nguy cơ gây thương tích cho người lao động.</a:t>
            </a:r>
          </a:p>
          <a:p>
            <a:pPr algn="l">
              <a:lnSpc>
                <a:spcPct val="120000"/>
              </a:lnSpc>
            </a:pPr>
            <a:r>
              <a:rPr lang="vi-VN" b="0" i="0" dirty="0">
                <a:effectLst/>
                <a:latin typeface="Open Sans" panose="020B0606030504020204" pitchFamily="34" charset="0"/>
              </a:rPr>
              <a:t>Thứ hai, duy trì an toàn lao động cũng có tác động tích cực đến hiệu suất công việc. Khi người lao động cảm thấy an toàn và được đào tạo đúng cách, họ có thể làm việc hiệu quả hơn mà không phải lo lắng về sự cố hoặc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4C8E136-1F77-AF94-E685-9B345E8A34A4}"/>
              </a:ext>
            </a:extLst>
          </p:cNvPr>
          <p:cNvPicPr>
            <a:picLocks noChangeAspect="1"/>
          </p:cNvPicPr>
          <p:nvPr/>
        </p:nvPicPr>
        <p:blipFill>
          <a:blip r:embed="rId3"/>
          <a:stretch>
            <a:fillRect/>
          </a:stretch>
        </p:blipFill>
        <p:spPr>
          <a:xfrm>
            <a:off x="-614275" y="4653136"/>
            <a:ext cx="2885008" cy="2885008"/>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khoan</a:t>
            </a:r>
            <a:r>
              <a:rPr lang="en-US" sz="3200" dirty="0">
                <a:latin typeface="UTM Aptima" panose="02040603050506020204" pitchFamily="18" charset="0"/>
              </a:rPr>
              <a:t> </a:t>
            </a:r>
            <a:r>
              <a:rPr lang="en-US" sz="3200" dirty="0" err="1">
                <a:latin typeface="UTM Aptima" panose="02040603050506020204" pitchFamily="18" charset="0"/>
              </a:rPr>
              <a:t>để</a:t>
            </a:r>
            <a:r>
              <a:rPr lang="en-US" sz="3200" dirty="0">
                <a:latin typeface="UTM Aptima" panose="02040603050506020204" pitchFamily="18" charset="0"/>
              </a:rPr>
              <a:t> </a:t>
            </a:r>
            <a:r>
              <a:rPr lang="en-US" sz="3200" dirty="0" err="1">
                <a:latin typeface="UTM Aptima" panose="02040603050506020204" pitchFamily="18" charset="0"/>
              </a:rPr>
              <a:t>bàn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khoan để bàn</a:t>
            </a:r>
          </a:p>
          <a:p>
            <a:pPr algn="l">
              <a:lnSpc>
                <a:spcPct val="120000"/>
              </a:lnSpc>
            </a:pPr>
            <a:r>
              <a:rPr lang="vi-VN" b="0" i="0" dirty="0">
                <a:effectLst/>
                <a:latin typeface="Open Sans" panose="020B0606030504020204" pitchFamily="34" charset="0"/>
              </a:rPr>
              <a:t>Đeo đồ bảo hộ cá nhân: Trước khi bắt đầu vận hành máy khoan, người lao động cần đảm bảo đeo đầy đủ đồ bảo hộ cá nhân như mũ bảo hiểm, kính bảo hộ, mặt nạ hoặc khẩu trang để bảo vệ đầu, mặt và đôi mắt khỏi các tác động tiềm ẩn.</a:t>
            </a:r>
          </a:p>
          <a:p>
            <a:pPr algn="l">
              <a:lnSpc>
                <a:spcPct val="120000"/>
              </a:lnSpc>
            </a:pPr>
            <a:r>
              <a:rPr lang="vi-VN" b="0" i="0" dirty="0">
                <a:effectLst/>
                <a:latin typeface="Open Sans" panose="020B0606030504020204" pitchFamily="34" charset="0"/>
              </a:rPr>
              <a:t>Kiểm tra máy khoan trước khi sử dụng: Trước khi bật máy, cần kiểm tra kỹ máy khoan để đảm bảo rằng các bộ phận hoạt động bình thường và không có sự cố. Nếu phát hiện bất kỳ vấn đề gì, cần thông báo cho người quản lý hoặc kỹ thuật viên để tiến hành sửa chữa.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54FC19-CBFC-CBE7-A857-050E80F82634}"/>
              </a:ext>
            </a:extLst>
          </p:cNvPr>
          <p:cNvPicPr>
            <a:picLocks noChangeAspect="1"/>
          </p:cNvPicPr>
          <p:nvPr/>
        </p:nvPicPr>
        <p:blipFill>
          <a:blip r:embed="rId3"/>
          <a:stretch>
            <a:fillRect/>
          </a:stretch>
        </p:blipFill>
        <p:spPr>
          <a:xfrm>
            <a:off x="-614275" y="4653136"/>
            <a:ext cx="2885008" cy="2885008"/>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3681</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KHOAN ĐỂ BÀN</vt:lpstr>
      <vt:lpstr>Một số vụ tai nạn lao động khi vận hành máy khoan để bàn</vt:lpstr>
      <vt:lpstr>Tóm tắt bài học</vt:lpstr>
      <vt:lpstr>Giới thiệu</vt:lpstr>
      <vt:lpstr>Giới thiệu</vt:lpstr>
      <vt:lpstr>Thành Phần Và Chức Năng Của máy khoan để bàn</vt:lpstr>
      <vt:lpstr>Thành Phần Và Chức Năng Của máy khoan để bàn</vt:lpstr>
      <vt:lpstr>Thành Phần Và Chức Năng Của máy khoan để bàn</vt:lpstr>
      <vt:lpstr>Thành Phần Và Chức Năng Của máy khoan để bàn</vt:lpstr>
      <vt:lpstr>Kiểm tra và bảo trì an toàn trước khi vận hành máy khoan để bàn</vt:lpstr>
      <vt:lpstr>Kiểm tra và bảo trì an toàn trước khi vận hành máy khoan để bàn</vt:lpstr>
      <vt:lpstr>Quy trình vận hành an toàn máy khoan để bàn</vt:lpstr>
      <vt:lpstr>Quy trình vận hành an toàn máy khoan để bàn</vt:lpstr>
      <vt:lpstr>Đánh giá rủi ro và quản lý mối nguy khi vận hành máy khoan để bàn</vt:lpstr>
      <vt:lpstr>Đánh giá rủi ro và quản lý mối nguy khi vận hành máy khoan để bàn</vt:lpstr>
      <vt:lpstr>Đánh giá rủi ro và quản lý mối nguy khi vận hành máy khoan để bàn</vt:lpstr>
      <vt:lpstr>Đánh giá rủi ro và quản lý mối nguy khi vận hành máy khoan để bàn</vt:lpstr>
      <vt:lpstr>Đánh giá rủi ro và quản lý mối nguy khi vận hành máy khoan để bàn</vt:lpstr>
      <vt:lpstr>Đánh giá rủi ro và quản lý mối nguy khi vận hành máy khoan để bàn</vt:lpstr>
      <vt:lpstr>Đánh giá rủi ro và quản lý mối nguy khi vận hành máy khoan để bàn</vt:lpstr>
      <vt:lpstr>Các yếu tố ảnh hưởng đến an toàn lao động khi vận hành máy khoan để bàn</vt:lpstr>
      <vt:lpstr>Các yếu tố ảnh hưởng đến an toàn lao động khi vận hành máy khoan để bàn</vt:lpstr>
      <vt:lpstr>Các yếu tố ảnh hưởng đến an toàn lao động khi vận hành máy khoan để bàn</vt:lpstr>
      <vt:lpstr>Các yếu tố ảnh hưởng đến an toàn lao động khi vận hành máy khoan để bàn</vt:lpstr>
      <vt:lpstr>Đào tạo an toàn lao động về kỹ năng vận hành máy khoan để bàn an toàn</vt:lpstr>
      <vt:lpstr>Đào tạo an toàn lao động về kỹ năng vận hành máy khoan để bàn an toàn</vt:lpstr>
      <vt:lpstr>Ý nghĩa của an toàn lao động trong việc vận hành máy khoan để bàn</vt:lpstr>
      <vt:lpstr>Ý nghĩa của an toàn lao động trong việc vận hành máy khoan để bàn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2024-04-26T01:58:33Z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