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9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KHÒ</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4DDEB00-B458-73F3-7FBE-F379EED52F37}"/>
              </a:ext>
            </a:extLst>
          </p:cNvPr>
          <p:cNvPicPr>
            <a:picLocks noChangeAspect="1"/>
          </p:cNvPicPr>
          <p:nvPr/>
        </p:nvPicPr>
        <p:blipFill>
          <a:blip r:embed="rId4"/>
          <a:stretch>
            <a:fillRect/>
          </a:stretch>
        </p:blipFill>
        <p:spPr>
          <a:xfrm>
            <a:off x="4723121" y="4117008"/>
            <a:ext cx="2740992" cy="274099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khò</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sử dụng máy khò (hot air gun) trong các quy trình công nghiệp hay xây dựng, các công nhân thường phải đối mặt với nguy cơ tai nạn</a:t>
            </a:r>
            <a:r>
              <a:rPr lang="en-US" sz="2000" dirty="0">
                <a:ea typeface="+mn-lt"/>
                <a:cs typeface="+mn-lt"/>
              </a:rPr>
              <a:t>:</a:t>
            </a:r>
            <a:endParaRPr lang="en-US" dirty="0"/>
          </a:p>
          <a:p>
            <a:pPr marL="730885" lvl="1" indent="-304165"/>
            <a:r>
              <a:rPr lang="vi-VN" i="0" dirty="0">
                <a:solidFill>
                  <a:srgbClr val="0D0D0D"/>
                </a:solidFill>
                <a:effectLst/>
                <a:latin typeface="Söhne"/>
              </a:rPr>
              <a:t>Bỏ sót hướng dẫn an toàn</a:t>
            </a:r>
            <a:endParaRPr lang="en-US" i="0" dirty="0">
              <a:solidFill>
                <a:srgbClr val="0D0D0D"/>
              </a:solidFill>
              <a:effectLst/>
              <a:latin typeface="Söhne"/>
            </a:endParaRPr>
          </a:p>
          <a:p>
            <a:pPr marL="730885" lvl="1" indent="-304165"/>
            <a:r>
              <a:rPr lang="en-US" dirty="0" err="1"/>
              <a:t>Cháy</a:t>
            </a:r>
            <a:r>
              <a:rPr lang="en-US" dirty="0"/>
              <a:t> </a:t>
            </a:r>
            <a:r>
              <a:rPr lang="en-US" dirty="0" err="1"/>
              <a:t>nổ</a:t>
            </a:r>
            <a:r>
              <a:rPr lang="en-US" dirty="0"/>
              <a:t> do </a:t>
            </a:r>
            <a:r>
              <a:rPr lang="en-US" dirty="0" err="1"/>
              <a:t>nhiệt</a:t>
            </a:r>
            <a:r>
              <a:rPr lang="en-US" dirty="0"/>
              <a:t> </a:t>
            </a:r>
            <a:r>
              <a:rPr lang="en-US" dirty="0" err="1"/>
              <a:t>độ</a:t>
            </a:r>
            <a:r>
              <a:rPr lang="en-US" dirty="0"/>
              <a:t> </a:t>
            </a:r>
            <a:r>
              <a:rPr lang="en-US" dirty="0" err="1"/>
              <a:t>quá</a:t>
            </a:r>
            <a:r>
              <a:rPr lang="en-US" dirty="0"/>
              <a:t> </a:t>
            </a:r>
            <a:r>
              <a:rPr lang="en-US" dirty="0" err="1"/>
              <a:t>cao</a:t>
            </a:r>
            <a:endParaRPr lang="en-US" dirty="0">
              <a:solidFill>
                <a:srgbClr val="0D0D0D"/>
              </a:solidFill>
              <a:latin typeface="Söhne"/>
            </a:endParaRPr>
          </a:p>
          <a:p>
            <a:pPr marL="730885" lvl="1" indent="-304165"/>
            <a:r>
              <a:rPr lang="en-US" dirty="0" err="1"/>
              <a:t>Bỏ</a:t>
            </a:r>
            <a:r>
              <a:rPr lang="en-US" dirty="0"/>
              <a:t> qua </a:t>
            </a:r>
            <a:r>
              <a:rPr lang="en-US" dirty="0" err="1"/>
              <a:t>kiểm</a:t>
            </a:r>
            <a:r>
              <a:rPr lang="en-US" dirty="0"/>
              <a:t> </a:t>
            </a:r>
            <a:r>
              <a:rPr lang="en-US" dirty="0" err="1"/>
              <a:t>tra</a:t>
            </a:r>
            <a:r>
              <a:rPr lang="en-US" dirty="0"/>
              <a:t> </a:t>
            </a:r>
            <a:r>
              <a:rPr lang="en-US" dirty="0" err="1"/>
              <a:t>và</a:t>
            </a:r>
            <a:r>
              <a:rPr lang="en-US" dirty="0"/>
              <a:t> </a:t>
            </a:r>
            <a:r>
              <a:rPr lang="en-US" dirty="0" err="1"/>
              <a:t>bảo</a:t>
            </a:r>
            <a:r>
              <a:rPr lang="en-US" dirty="0"/>
              <a:t> </a:t>
            </a:r>
            <a:r>
              <a:rPr lang="en-US" dirty="0" err="1"/>
              <a:t>trì</a:t>
            </a:r>
            <a:r>
              <a:rPr lang="en-US" dirty="0"/>
              <a:t> </a:t>
            </a:r>
            <a:r>
              <a:rPr lang="en-US" dirty="0" err="1"/>
              <a:t>định</a:t>
            </a:r>
            <a:r>
              <a:rPr lang="en-US" dirty="0"/>
              <a:t> </a:t>
            </a:r>
            <a:r>
              <a:rPr lang="en-US" dirty="0" err="1"/>
              <a:t>kỳ</a:t>
            </a:r>
            <a:endParaRPr lang="en-US" dirty="0"/>
          </a:p>
          <a:p>
            <a:pPr marL="730885" lvl="1" indent="-304165"/>
            <a:r>
              <a:rPr lang="en-US" dirty="0" err="1"/>
              <a:t>Sử</a:t>
            </a:r>
            <a:r>
              <a:rPr lang="en-US" dirty="0"/>
              <a:t> </a:t>
            </a:r>
            <a:r>
              <a:rPr lang="en-US" dirty="0" err="1"/>
              <a:t>dụng</a:t>
            </a:r>
            <a:r>
              <a:rPr lang="en-US" dirty="0"/>
              <a:t> </a:t>
            </a:r>
            <a:r>
              <a:rPr lang="en-US" dirty="0" err="1"/>
              <a:t>không</a:t>
            </a:r>
            <a:r>
              <a:rPr lang="en-US" dirty="0"/>
              <a:t> </a:t>
            </a:r>
            <a:r>
              <a:rPr lang="en-US" dirty="0" err="1"/>
              <a:t>đúng</a:t>
            </a:r>
            <a:r>
              <a:rPr lang="en-US" dirty="0"/>
              <a:t> </a:t>
            </a:r>
            <a:r>
              <a:rPr lang="en-US" dirty="0" err="1"/>
              <a:t>cách</a:t>
            </a:r>
            <a:endParaRPr lang="en-US" dirty="0"/>
          </a:p>
          <a:p>
            <a:pPr marL="730885" lvl="1" indent="-304165"/>
            <a:r>
              <a:rPr lang="vi-VN" dirty="0"/>
              <a:t>Độ tuổi và kinh nghiệm của người vận hành</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khò</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khò</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khò</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khò</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khò</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khò</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khò</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khò</a:t>
            </a:r>
            <a:endParaRPr lang="en-US" sz="2400" b="1" i="0" dirty="0">
              <a:effectLst/>
              <a:latin typeface="Söhne"/>
            </a:endParaRPr>
          </a:p>
          <a:p>
            <a:r>
              <a:rPr lang="vi-VN" b="0" i="0" dirty="0">
                <a:effectLst/>
                <a:latin typeface="Söhne"/>
              </a:rPr>
              <a:t>Thứ nhất, cần chắc chắn rằng người vận hành đã được đào tạo về cách sử dụng máy và hot air gun một cách an toàn. Họ nên biết cách điều chỉnh nhiệt độ và khoảng cách để tránh làm cháy hoặc làm hỏng vật liệu và ngăn ngừa nguy cơ cháy nổ.</a:t>
            </a:r>
          </a:p>
          <a:p>
            <a:r>
              <a:rPr lang="vi-VN" b="0" i="0" dirty="0">
                <a:effectLst/>
                <a:latin typeface="Söhne"/>
              </a:rPr>
              <a:t>Thứ hai, các điều kiện làm việc an toàn cũng rất quan trọng. Việc sử dụng hot air gun nên được thực hiện trong môi trường thoáng đãng và tránh xa các vật dễ cháy.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0F01E26-F96F-27F6-037E-A44891D8C996}"/>
              </a:ext>
            </a:extLst>
          </p:cNvPr>
          <p:cNvPicPr>
            <a:picLocks noChangeAspect="1"/>
          </p:cNvPicPr>
          <p:nvPr/>
        </p:nvPicPr>
        <p:blipFill>
          <a:blip r:embed="rId3"/>
          <a:stretch>
            <a:fillRect/>
          </a:stretch>
        </p:blipFill>
        <p:spPr>
          <a:xfrm>
            <a:off x="-962372" y="3717032"/>
            <a:ext cx="4536504" cy="453650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khò</a:t>
            </a:r>
            <a:endParaRPr lang="en-US" sz="2400" b="1" i="0" dirty="0">
              <a:effectLst/>
              <a:latin typeface="Söhne"/>
            </a:endParaRPr>
          </a:p>
          <a:p>
            <a:r>
              <a:rPr lang="vi-VN" b="0" i="0" dirty="0">
                <a:effectLst/>
                <a:latin typeface="Söhne"/>
              </a:rPr>
              <a:t>Trước tiên, việc đào tạo và cấp bằng chứng chỉ cho người vận hành là điều cần thiết. Người sử dụng máy khò và hot air gun phải được đào tạo về cách sử dụng thiết bị một cách an toàn và hiểu rõ về các nguy cơ tiềm ẩn. </a:t>
            </a:r>
          </a:p>
          <a:p>
            <a:r>
              <a:rPr lang="vi-VN" b="0" i="0" dirty="0">
                <a:effectLst/>
                <a:latin typeface="Söhne"/>
              </a:rPr>
              <a:t>Thứ hai, việc thiết lập và duy trì một môi trường làm việc an toàn là cần thiết. Nơi làm việc cần có đầy đủ thông báo về an toàn và các biện pháp phòng ngừa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DFC0E6A-367B-1335-08A8-DF9EA61176C5}"/>
              </a:ext>
            </a:extLst>
          </p:cNvPr>
          <p:cNvPicPr>
            <a:picLocks noChangeAspect="1"/>
          </p:cNvPicPr>
          <p:nvPr/>
        </p:nvPicPr>
        <p:blipFill>
          <a:blip r:embed="rId3"/>
          <a:stretch>
            <a:fillRect/>
          </a:stretch>
        </p:blipFill>
        <p:spPr>
          <a:xfrm>
            <a:off x="-962372" y="3717032"/>
            <a:ext cx="4536504" cy="453650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khò</a:t>
            </a:r>
            <a:r>
              <a:rPr lang="en-US" sz="2000" dirty="0">
                <a:solidFill>
                  <a:schemeClr val="bg1"/>
                </a:solidFill>
              </a:rPr>
              <a:t>:</a:t>
            </a:r>
          </a:p>
          <a:p>
            <a:pPr algn="l"/>
            <a:r>
              <a:rPr lang="vi-VN" b="0" i="0" dirty="0">
                <a:effectLst/>
                <a:latin typeface="Open Sans" panose="020B0606030504020204" pitchFamily="34" charset="0"/>
              </a:rPr>
              <a:t>Máy phát nhiệt: Là thành phần chính tạo ra nhiệt độ cao bằng cách sử dụng điện năng để điều chỉnh độ nóng của luồng không khí. Máy phát nhiệt có thể được điều chỉnh để đạt được nhiều nhiệt độ khác nhau tùy thuộc vào yêu cầu của ứng dụng cụ thể.</a:t>
            </a:r>
          </a:p>
          <a:p>
            <a:pPr algn="l"/>
            <a:r>
              <a:rPr lang="vi-VN" b="0" i="0" dirty="0">
                <a:effectLst/>
                <a:latin typeface="Open Sans" panose="020B0606030504020204" pitchFamily="34" charset="0"/>
              </a:rPr>
              <a:t>Quạt gió: Thường được tích hợp trong máy khò để tạo ra luồng không khí. Quạt gió có vai trò đẩy không khí qua máy phát nhiệt để tạo ra luồng không khí nóng chính xác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4A2A39F-8C49-174A-AEBE-801D9F6CE170}"/>
              </a:ext>
            </a:extLst>
          </p:cNvPr>
          <p:cNvPicPr>
            <a:picLocks noChangeAspect="1"/>
          </p:cNvPicPr>
          <p:nvPr/>
        </p:nvPicPr>
        <p:blipFill>
          <a:blip r:embed="rId3"/>
          <a:stretch>
            <a:fillRect/>
          </a:stretch>
        </p:blipFill>
        <p:spPr>
          <a:xfrm>
            <a:off x="6067920" y="75989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khò</a:t>
            </a:r>
            <a:r>
              <a:rPr lang="en-US" sz="2000" dirty="0">
                <a:solidFill>
                  <a:schemeClr val="bg1"/>
                </a:solidFill>
              </a:rPr>
              <a:t>:</a:t>
            </a:r>
          </a:p>
          <a:p>
            <a:pPr algn="l"/>
            <a:r>
              <a:rPr lang="vi-VN" b="0" i="0" dirty="0">
                <a:effectLst/>
                <a:latin typeface="Open Sans" panose="020B0606030504020204" pitchFamily="34" charset="0"/>
              </a:rPr>
              <a:t>Máy khò (hot air gun) là một thiết bị sử dụng để tạo ra luồng không khí nóng có thể điều chỉnh nhiệt độ để xử lý các vật liệu như nhựa, cao su, sơn phủ, và các vật liệu dẻo khác. Cấu trúc của máy khò bao gồm một đầu phun nhiệt được kết nối với một nguồn điện.</a:t>
            </a:r>
          </a:p>
          <a:p>
            <a:pPr algn="l"/>
            <a:r>
              <a:rPr lang="vi-VN" b="0" i="0" dirty="0">
                <a:effectLst/>
                <a:latin typeface="Open Sans" panose="020B0606030504020204" pitchFamily="34" charset="0"/>
              </a:rPr>
              <a:t>Nguyên lý hoạt động của máy khò là khi nguồn điện được kích hoạt, nó sẽ làm nóng một ống điện bên trong đầu phun nhiệt. Khi ống điện nóng, nó sẽ truyền nhiệt cho không khí đi qua và điều chỉnh nhiệt độ của luồng không khí đó.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BBE09D9-88D7-4578-D1E7-E43CFF0F57DF}"/>
              </a:ext>
            </a:extLst>
          </p:cNvPr>
          <p:cNvPicPr>
            <a:picLocks noChangeAspect="1"/>
          </p:cNvPicPr>
          <p:nvPr/>
        </p:nvPicPr>
        <p:blipFill>
          <a:blip r:embed="rId3"/>
          <a:stretch>
            <a:fillRect/>
          </a:stretch>
        </p:blipFill>
        <p:spPr>
          <a:xfrm>
            <a:off x="6067920" y="75989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khò</a:t>
            </a:r>
            <a:r>
              <a:rPr lang="en-US" sz="2000" dirty="0">
                <a:solidFill>
                  <a:schemeClr val="bg1"/>
                </a:solidFill>
              </a:rPr>
              <a:t>:</a:t>
            </a:r>
          </a:p>
          <a:p>
            <a:pPr algn="l"/>
            <a:r>
              <a:rPr lang="vi-VN" b="0" i="0" dirty="0">
                <a:effectLst/>
                <a:latin typeface="Open Sans" panose="020B0606030504020204" pitchFamily="34" charset="0"/>
              </a:rPr>
              <a:t>Máy khò (hot air gun) có nhiều ứng dụng trong ngành hàn, cắt kim loại. Mặc dù ban đầu được thiết kế để làm mềm và làm dẻo các vật liệu nhựa và cao su, nhưng máy khò cũng có thể được sử dụng để hàn và cắt kim loại trong một số trường hợp đặc biệt.</a:t>
            </a:r>
          </a:p>
          <a:p>
            <a:pPr algn="l"/>
            <a:r>
              <a:rPr lang="vi-VN" b="0" i="0" dirty="0">
                <a:effectLst/>
                <a:latin typeface="Open Sans" panose="020B0606030504020204" pitchFamily="34" charset="0"/>
              </a:rPr>
              <a:t>Trong ngành hàn kim loại, máy khò có thể được sử dụng để tiến hành hàn điểm trên các chi tiết nhỏ hoặc các khu vực khó tiếp cận.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5FD695-FDAF-903D-8D3E-64EB889320DB}"/>
              </a:ext>
            </a:extLst>
          </p:cNvPr>
          <p:cNvPicPr>
            <a:picLocks noChangeAspect="1"/>
          </p:cNvPicPr>
          <p:nvPr/>
        </p:nvPicPr>
        <p:blipFill>
          <a:blip r:embed="rId3"/>
          <a:stretch>
            <a:fillRect/>
          </a:stretch>
        </p:blipFill>
        <p:spPr>
          <a:xfrm>
            <a:off x="6067920" y="75989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khò</a:t>
            </a:r>
            <a:r>
              <a:rPr lang="en-US" sz="2000" dirty="0">
                <a:solidFill>
                  <a:schemeClr val="bg1"/>
                </a:solidFill>
              </a:rPr>
              <a:t>:</a:t>
            </a:r>
          </a:p>
          <a:p>
            <a:pPr algn="l"/>
            <a:r>
              <a:rPr lang="vi-VN" b="0" i="0" dirty="0">
                <a:effectLst/>
                <a:latin typeface="Open Sans" panose="020B0606030504020204" pitchFamily="34" charset="0"/>
              </a:rPr>
              <a:t>Đầu tiên, nguy cơ bỏng: Luồng không khí nóng từ máy khò có thể đạt được nhiệt độ cao và có thể gây bỏng nếu tiếp xúc với da người. Người sử dụng cần luôn luôn đeo đồ bảo hộ cá nhân như găng tay chống nhiệt và áo khoác để bảo vệ da khỏi các nguy cơ này.</a:t>
            </a:r>
          </a:p>
          <a:p>
            <a:pPr algn="l"/>
            <a:r>
              <a:rPr lang="vi-VN" b="0" i="0" dirty="0">
                <a:effectLst/>
                <a:latin typeface="Open Sans" panose="020B0606030504020204" pitchFamily="34" charset="0"/>
              </a:rPr>
              <a:t>Thứ hai, nguy cơ cháy nổ: Nhiệt độ cao của luồng không khí nóng có thể gây ra nguy cơ cháy nổ nếu sử dụng gần các vật liệu dễ cháy như các loại hóa chất hoặc vật liệu dễ bắt lửa.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E4C28AB-7182-8BE7-D405-D75890366D81}"/>
              </a:ext>
            </a:extLst>
          </p:cNvPr>
          <p:cNvPicPr>
            <a:picLocks noChangeAspect="1"/>
          </p:cNvPicPr>
          <p:nvPr/>
        </p:nvPicPr>
        <p:blipFill>
          <a:blip r:embed="rId3"/>
          <a:stretch>
            <a:fillRect/>
          </a:stretch>
        </p:blipFill>
        <p:spPr>
          <a:xfrm>
            <a:off x="6067920" y="75989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khò</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khò</a:t>
            </a:r>
          </a:p>
          <a:p>
            <a:pPr algn="l">
              <a:lnSpc>
                <a:spcPct val="120000"/>
              </a:lnSpc>
            </a:pPr>
            <a:r>
              <a:rPr lang="vi-VN" b="0" i="0" dirty="0">
                <a:effectLst/>
                <a:latin typeface="Open Sans" panose="020B0606030504020204" pitchFamily="34" charset="0"/>
              </a:rPr>
              <a:t>Đầu tiên, hãy kiểm tra trạng thái tổng thể của máy khò bao gồm các phần cơ bản như đầu phun nhiệt, ống dẫn nhiệt, quạt gió và bộ điều khiển. Đảm bảo rằng không có vết nứt, gãy hoặc hỏng nào trên các phần này.</a:t>
            </a:r>
          </a:p>
          <a:p>
            <a:pPr algn="l">
              <a:lnSpc>
                <a:spcPct val="120000"/>
              </a:lnSpc>
            </a:pPr>
            <a:r>
              <a:rPr lang="vi-VN" b="0" i="0" dirty="0">
                <a:effectLst/>
                <a:latin typeface="Open Sans" panose="020B0606030504020204" pitchFamily="34" charset="0"/>
              </a:rPr>
              <a:t>Tiếp theo, kiểm tra hệ thống điện của máy khò. Đảm bảo rằng dây điện và bộ phận nối đều trong tình trạng tốt và không bị hở hoặc bung ra. Nếu phát hiện bất kỳ vấn đề nào, cần sửa chữa hoặc thay thế trước khi tiếp tục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F830035-3206-91AA-4F7B-CF0264916795}"/>
              </a:ext>
            </a:extLst>
          </p:cNvPr>
          <p:cNvPicPr>
            <a:picLocks noChangeAspect="1"/>
          </p:cNvPicPr>
          <p:nvPr/>
        </p:nvPicPr>
        <p:blipFill>
          <a:blip r:embed="rId3"/>
          <a:stretch>
            <a:fillRect/>
          </a:stretch>
        </p:blipFill>
        <p:spPr>
          <a:xfrm>
            <a:off x="-746348" y="4038602"/>
            <a:ext cx="3986843" cy="3986843"/>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khò</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khò định kỳ</a:t>
            </a:r>
          </a:p>
          <a:p>
            <a:pPr algn="l">
              <a:lnSpc>
                <a:spcPct val="120000"/>
              </a:lnSpc>
            </a:pPr>
            <a:r>
              <a:rPr lang="vi-VN" b="0" i="0" dirty="0">
                <a:effectLst/>
                <a:latin typeface="Open Sans" panose="020B0606030504020204" pitchFamily="34" charset="0"/>
              </a:rPr>
              <a:t>Đầu tiên, hãy kiểm tra các phần cơ bản của máy như đầu phun nhiệt, ống dẫn nhiệt và quạt gió để đảm bảo không có vết bẩn, ẩm ướt hoặc tổn hại nào. Nếu phát hiện bất kỳ vấn đề nào, hãy lau sạch và kiểm tra kỹ hoặc thay thế phần bị hỏng.</a:t>
            </a:r>
          </a:p>
          <a:p>
            <a:pPr algn="l">
              <a:lnSpc>
                <a:spcPct val="120000"/>
              </a:lnSpc>
            </a:pPr>
            <a:r>
              <a:rPr lang="vi-VN" b="0" i="0" dirty="0">
                <a:effectLst/>
                <a:latin typeface="Open Sans" panose="020B0606030504020204" pitchFamily="34" charset="0"/>
              </a:rPr>
              <a:t>Tiếp theo, kiểm tra và làm sạch bộ lọc không khí nếu có. Bộ lọc bẩn có thể làm giảm hiệu suất và độ tin cậy của máy khò. Hãy làm sạch bộ lọc hoặc thay thế nếu cần thiết để đảm bảo luồng không khí được điều hòa tốt.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7876E4-2E3B-6106-066B-1C9328BF03B2}"/>
              </a:ext>
            </a:extLst>
          </p:cNvPr>
          <p:cNvPicPr>
            <a:picLocks noChangeAspect="1"/>
          </p:cNvPicPr>
          <p:nvPr/>
        </p:nvPicPr>
        <p:blipFill>
          <a:blip r:embed="rId3"/>
          <a:stretch>
            <a:fillRect/>
          </a:stretch>
        </p:blipFill>
        <p:spPr>
          <a:xfrm>
            <a:off x="-746348" y="4038602"/>
            <a:ext cx="3986843" cy="3986843"/>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khò</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khò an toàn</a:t>
            </a:r>
            <a:r>
              <a:rPr lang="en-US" sz="2400" dirty="0"/>
              <a:t>:</a:t>
            </a:r>
          </a:p>
          <a:p>
            <a:pPr algn="l"/>
            <a:r>
              <a:rPr lang="vi-VN" b="0" i="0" dirty="0">
                <a:solidFill>
                  <a:srgbClr val="4C4F5A"/>
                </a:solidFill>
                <a:effectLst/>
                <a:latin typeface="Open Sans" panose="020B0606030504020204" pitchFamily="34" charset="0"/>
              </a:rPr>
              <a:t>Đầu tiên, đảm bảo rằng môi trường làm việc xung quanh không có vật liệu dễ cháy và được thông gió tốt để hạn chế nguy cơ cháy nổ. </a:t>
            </a:r>
          </a:p>
          <a:p>
            <a:pPr algn="l"/>
            <a:r>
              <a:rPr lang="vi-VN" b="0" i="0" dirty="0">
                <a:solidFill>
                  <a:srgbClr val="4C4F5A"/>
                </a:solidFill>
                <a:effectLst/>
                <a:latin typeface="Open Sans" panose="020B0606030504020204" pitchFamily="34" charset="0"/>
              </a:rPr>
              <a:t>Tiếp theo, kiểm tra máy khò trước khi sử dụng để đảm bảo rằng các thành phần như đầu phun nhiệt, ống dẫn và bộ điều khiển hoạt động bình thường và không bị hỏng.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khò</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khò</a:t>
            </a:r>
            <a:r>
              <a:rPr lang="en-US" sz="2400" dirty="0"/>
              <a:t>:</a:t>
            </a:r>
          </a:p>
          <a:p>
            <a:pPr algn="l"/>
            <a:r>
              <a:rPr lang="vi-VN" b="0" i="0" dirty="0">
                <a:solidFill>
                  <a:srgbClr val="4C4F5A"/>
                </a:solidFill>
                <a:effectLst/>
                <a:latin typeface="Open Sans" panose="020B0606030504020204" pitchFamily="34" charset="0"/>
              </a:rPr>
              <a:t>Khi vận hành máy khò (hot air gun), việc có các biện pháp xử lý khẩn cấp và cơ chế ứng phó sự cố là rất quan trọng để đảm bảo an toàn và hạn chế hậu quả nghiêm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nếu xảy ra sự cố như máy khò bị nóng quá mức hoặc không hoạt động đúng cách, người vận hành nên ngay lập tức tắt máy và ngắt nguồn điện để ngăn ngừa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khò</a:t>
            </a:r>
            <a:r>
              <a:rPr lang="en-US" sz="2000" dirty="0">
                <a:latin typeface="Söhne"/>
              </a:rPr>
              <a:t>:</a:t>
            </a:r>
          </a:p>
          <a:p>
            <a:pPr algn="l"/>
            <a:r>
              <a:rPr lang="vi-VN" b="0" i="0" dirty="0">
                <a:effectLst/>
                <a:latin typeface="Söhne"/>
              </a:rPr>
              <a:t>Nguy cơ bỏng: Luồng không khí nóng từ máy khò có thể đạt được nhiệt độ cao và có thể gây bỏng nếu tiếp xúc với da người. Việc không đeo đồ bảo hộ cá nhân như găng tay chống nhiệt có thể dẫn đến nguy cơ này.</a:t>
            </a:r>
          </a:p>
          <a:p>
            <a:pPr algn="l"/>
            <a:r>
              <a:rPr lang="vi-VN" b="0" i="0" dirty="0">
                <a:effectLst/>
                <a:latin typeface="Söhne"/>
              </a:rPr>
              <a:t>Nguy cơ cháy nổ: Nhiệt độ cao của luồng không khí nóng có thể gây ra nguy cơ cháy nổ nếu máy khò sử dụng gần các vật liệu dễ cháy hoặc hóa chất dễ bắt lửa. Việc giữ khoảng cách an toàn và làm việc trong môi trường thoáng đãng là cần thiết để tránh tình huống này.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08A92BD1-E7DD-0D77-1930-7ABC753CFEED}"/>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khò để việc vận hành an toàn</a:t>
            </a:r>
            <a:endParaRPr lang="en-US" b="0" i="0" dirty="0">
              <a:effectLst/>
              <a:latin typeface="Söhne"/>
            </a:endParaRPr>
          </a:p>
          <a:p>
            <a:pPr lvl="1"/>
            <a:r>
              <a:rPr lang="vi-VN" b="0" i="0" dirty="0">
                <a:effectLst/>
                <a:latin typeface="Söhne"/>
              </a:rPr>
              <a:t>Kiểm tra tổng thể của máy: Xem xét các phần như đầu phun nhiệt, ống dẫn nhiệt, bộ điều khiển nhiệt độ và quạt gió để đảm bảo chúng hoạt động bình thường và không có dấu hiệu hư hỏng. Nếu phát hiện bất kỳ vấn đề nào, hãy sửa chữa hoặc thay thế các bộ phận cần thiết.</a:t>
            </a:r>
          </a:p>
          <a:p>
            <a:pPr lvl="1"/>
            <a:r>
              <a:rPr lang="vi-VN" b="0" i="0" dirty="0">
                <a:effectLst/>
                <a:latin typeface="Söhne"/>
              </a:rPr>
              <a:t>Kiểm tra hệ thống điện: Đảm bảo rằng dây điện và bộ phận nối đều trong tình trạng tốt và không bị hở hoặc gãy. Kiểm tra kỹ lưỡng để đảm bảo an toàn khi sử dụng máy khò.</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C2C825-CCF8-2C7E-07CE-C956A141866F}"/>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khò</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người vận hành cần hiểu và áp dụng các quy tắc an toàn như đeo đồ bảo hộ cá nhân đầy đủ và đúng cách, bao gồm kính bảo hộ, găng tay chống nhiệt và áo khoác chống nhiệt.</a:t>
            </a:r>
          </a:p>
          <a:p>
            <a:pPr lvl="1"/>
            <a:r>
              <a:rPr lang="vi-VN" b="0" i="0" dirty="0">
                <a:effectLst/>
                <a:latin typeface="Söhne"/>
              </a:rPr>
              <a:t>Tiếp theo, luôn làm việc trong môi trường thoáng đãng để hạn chế nguy cơ cháy nổ. Tránh sử dụng máy khò gần các vật liệu dễ cháy hoặc hóa chất dễ bắt lửa. Ngoài ra, hãy tuân thủ các hướng dẫn sử dụng và bảo quản máy khò do nhà sản xuất cung cấp để đảm bảo an toàn và hiệu quả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7B873B-6889-74F0-DC55-CB328BFDD1C1}"/>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khò</a:t>
            </a:r>
            <a:endParaRPr lang="en-US" b="0" i="0" dirty="0">
              <a:effectLst/>
              <a:latin typeface="Söhne"/>
            </a:endParaRPr>
          </a:p>
          <a:p>
            <a:pPr lvl="1"/>
            <a:r>
              <a:rPr lang="vi-VN" b="0" i="0" dirty="0">
                <a:effectLst/>
                <a:latin typeface="Söhne"/>
              </a:rPr>
              <a:t>Đầu tiên, hãy xác định vùng làm việc của máy khò và đảm bảo không có vật liệu dễ cháy, hóa chất nguy hiểm hoặc các vật phẩm không cần thiết trong khu vực này.</a:t>
            </a:r>
          </a:p>
          <a:p>
            <a:pPr lvl="1"/>
            <a:r>
              <a:rPr lang="vi-VN" b="0" i="0" dirty="0">
                <a:effectLst/>
                <a:latin typeface="Söhne"/>
              </a:rPr>
              <a:t>Tiếp theo, đánh dấu rõ ràng các vùng an toàn xung quanh máy khò. Vùng an toàn nên có khoảng cách an toàn để tránh tiếp xúc trực tiếp với luồng không khí nóng và đảm bảo an toàn cho người làm việc. Sử dụng các biển báo hoặc dán nhãn để chỉ ra các vùng nguy hiểm và vùng an toàn trong khu vực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0AC379-A308-6E4E-9C9F-97E98E892E6C}"/>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khò</a:t>
            </a:r>
            <a:endParaRPr lang="en-US" b="0" i="0" dirty="0">
              <a:effectLst/>
              <a:latin typeface="Söhne"/>
            </a:endParaRPr>
          </a:p>
          <a:p>
            <a:pPr lvl="1"/>
            <a:r>
              <a:rPr lang="vi-VN" b="0" i="0" dirty="0">
                <a:effectLst/>
                <a:latin typeface="Söhne"/>
              </a:rPr>
              <a:t>Khi vận hành máy khò (hot air gun), việc sử dụng thiết bị bảo hộ cá nhân là cực kỳ quan trọng để đảm bảo an toàn cho người sử dụng. Đầu tiên, điều quan trọng nhất là đeo kính bảo hộ để bảo vệ mắt khỏi tiếp xúc trực tiếp với luồng không khí nóng và các tia nhiệt độ cao.</a:t>
            </a:r>
          </a:p>
          <a:p>
            <a:pPr lvl="1"/>
            <a:r>
              <a:rPr lang="vi-VN" b="0" i="0" dirty="0">
                <a:effectLst/>
                <a:latin typeface="Söhne"/>
              </a:rPr>
              <a:t>Thứ hai, người vận hành nên đeo găng tay chống nhiệt để bảo vệ đôi tay khỏi nguy cơ bỏng khi tiếp xúc với các bề mặt nóng của máy khò và vật liệu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F406FDA-F69F-5394-05B0-BF701676BD00}"/>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khò</a:t>
            </a:r>
            <a:endParaRPr lang="en-US" b="0" i="0" dirty="0">
              <a:effectLst/>
              <a:latin typeface="Söhne"/>
            </a:endParaRPr>
          </a:p>
          <a:p>
            <a:pPr lvl="1"/>
            <a:r>
              <a:rPr lang="vi-VN" b="0" i="0" dirty="0">
                <a:effectLst/>
                <a:latin typeface="Söhne"/>
              </a:rPr>
              <a:t>Trước tiên, hãy luôn luôn có kế hoạch khẩn cấp và quy trình sẵn sàng để xử lý các tình huống không mong muốn.</a:t>
            </a:r>
          </a:p>
          <a:p>
            <a:pPr lvl="1"/>
            <a:r>
              <a:rPr lang="vi-VN" b="0" i="0" dirty="0">
                <a:effectLst/>
                <a:latin typeface="Söhne"/>
              </a:rPr>
              <a:t>Trong trường hợp máy khò gặp sự cố như nhiệt độ quá cao, khói bất thường hoặc nguy hiểm, người vận hành cần ngay lập tức ngắt nguồn điện và dừng vận hành máy. Sau đó, họ nên rời khỏi khu vực nguy hiểm và thông báo về sự cố cho người quản lý và đội kỹ thuật để đưa ra các biện pháp khắc phục.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6B391B-EEC0-6B81-8D2F-FF45FB343AF4}"/>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khò</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khò</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khò</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1B1DBE-2FE5-D969-0885-4413DA42A6D6}"/>
              </a:ext>
            </a:extLst>
          </p:cNvPr>
          <p:cNvPicPr>
            <a:picLocks noChangeAspect="1"/>
          </p:cNvPicPr>
          <p:nvPr/>
        </p:nvPicPr>
        <p:blipFill>
          <a:blip r:embed="rId4"/>
          <a:stretch>
            <a:fillRect/>
          </a:stretch>
        </p:blipFill>
        <p:spPr>
          <a:xfrm>
            <a:off x="-628037" y="4221088"/>
            <a:ext cx="3267968" cy="326796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khò</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khò</a:t>
            </a:r>
            <a:endParaRPr lang="en-US" sz="2400" b="1" i="0" dirty="0">
              <a:effectLst/>
              <a:latin typeface="Söhne"/>
            </a:endParaRPr>
          </a:p>
          <a:p>
            <a:r>
              <a:rPr lang="vi-VN" b="0" i="0" dirty="0">
                <a:effectLst/>
                <a:latin typeface="Söhne"/>
              </a:rPr>
              <a:t>Nhiệt độ: Nhiệt độ cao trong mùa hè có thể làm tăng nhiệt độ làm việc của máy khò, dẫn đến tăng nguy cơ bỏng và áp lực làm việc. Nếu không có sự kiểm soát nhiệt độ thích hợp, hiệu suất máy khò có thể giảm.</a:t>
            </a:r>
          </a:p>
          <a:p>
            <a:r>
              <a:rPr lang="vi-VN" b="0" i="0" dirty="0">
                <a:effectLst/>
                <a:latin typeface="Söhne"/>
              </a:rPr>
              <a:t>Độ ẩm: Độ ẩm cao có thể ảnh hưởng đến hiệu suất của máy khò bằng cách làm giảm khả năng làm khô và truyền nhiệt. Điều này có thể dẫn đến thời gian làm việc kéo dài và kết quả không đạt hiệu suất mong đợi.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E0936C9-5DF9-442C-1392-6559368DFFE4}"/>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khò</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khò</a:t>
            </a:r>
            <a:endParaRPr lang="en-US" sz="2400" b="1" i="0" dirty="0">
              <a:effectLst/>
              <a:latin typeface="Söhne"/>
            </a:endParaRPr>
          </a:p>
          <a:p>
            <a:r>
              <a:rPr lang="vi-VN" b="0" i="0" dirty="0">
                <a:effectLst/>
                <a:latin typeface="Söhne"/>
              </a:rPr>
              <a:t>Nhiệt độ: Nhiệt độ môi trường làm việc có thể ảnh hưởng đến hiệu suất của máy khò. Nếu môi trường quá nóng, máy khò có thể gặp khó khăn trong việc giữ nhiệt độ và làm khô các vật liệu. Ngược lại, nếu quá lạnh, hiệu suất máy khò có thể giảm do sự giảm tốc độ làm khô.</a:t>
            </a:r>
          </a:p>
          <a:p>
            <a:r>
              <a:rPr lang="vi-VN" b="0" i="0" dirty="0">
                <a:effectLst/>
                <a:latin typeface="Söhne"/>
              </a:rPr>
              <a:t>Độ ẩm: Độ ẩm cao có thể làm giảm khả năng làm khô của máy khò và gây ra các vấn đề về độ bền và chất lượng của sản phẩm cuối cùng. Độ ẩm thấp cũng có thể gây khô da và kích ứng mắt cho người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93F0101-8D6D-1432-E055-342079388BD2}"/>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khò</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khò ảnh hưởng như thế nào đến việc vận hành máy khò</a:t>
            </a:r>
            <a:endParaRPr lang="en-US" sz="2400" b="1" i="0" dirty="0">
              <a:effectLst/>
              <a:latin typeface="Söhne"/>
            </a:endParaRPr>
          </a:p>
          <a:p>
            <a:r>
              <a:rPr lang="vi-VN" b="0" i="0" dirty="0">
                <a:effectLst/>
                <a:latin typeface="Söhne"/>
              </a:rPr>
              <a:t>Nhiệt độ và áp suất của luồng không khí nóng: Tình trạng kỹ thuật của máy khò ảnh hưởng đến khả năng tạo ra và duy trì nhiệt độ và áp suất của luồng không khí nóng. </a:t>
            </a:r>
          </a:p>
          <a:p>
            <a:r>
              <a:rPr lang="vi-VN" b="0" i="0" dirty="0">
                <a:effectLst/>
                <a:latin typeface="Söhne"/>
              </a:rPr>
              <a:t>Điều khiển nhiệt độ và các thiết bị điều khiển khác: Các bộ điều khiển trên máy khò cần phải hoạt động chính xác để điều chỉnh nhiệt độ và các tham số khác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C6EB9EE-3340-005F-97E8-790E2D1EB1A1}"/>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khò</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khò</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khò (hot air gun) một cách an toàn và hiệu quả. Đầu tiên, việc hiểu biết về các nguy cơ tiềm ẩn khi vận hành máy khò là rất quan trọng. </a:t>
            </a:r>
            <a:endParaRPr lang="en-US" b="0" i="0" dirty="0">
              <a:effectLst/>
              <a:latin typeface="Söhne"/>
            </a:endParaRPr>
          </a:p>
          <a:p>
            <a:r>
              <a:rPr lang="vi-VN" b="0" i="0" dirty="0">
                <a:effectLst/>
                <a:latin typeface="Söhne"/>
              </a:rPr>
              <a:t>Người lao động cần phải được đào tạo về các nguy hiểm có thể xảy ra, chẳng hạn như nguy cơ bỏng, cháy nổ, hay thương tích khác liên quan đến máy khò.</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72B5E8F-8E48-FD1E-962D-803C24294403}"/>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khò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giúp người vận hành nhận thức rõ về các nguy hiểm tiềm ẩn khi làm việc với máy khò, bao gồm nguy cơ bỏng, cháy nổ, và các vấn đề liên quan đến điện, nhiệt độ cao.</a:t>
            </a:r>
          </a:p>
          <a:p>
            <a:pPr algn="l"/>
            <a:r>
              <a:rPr lang="vi-VN" b="0" i="0" dirty="0">
                <a:effectLst/>
                <a:latin typeface="Open Sans" panose="020B0606030504020204" pitchFamily="34" charset="0"/>
              </a:rPr>
              <a:t>Thứ hai, đào tạo an toàn lao động cung cấp cho người vận hành các kiến thức cơ bản về cách sử dụng máy khò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A582942-74C4-EAD1-787E-D8585083BBAD}"/>
              </a:ext>
            </a:extLst>
          </p:cNvPr>
          <p:cNvPicPr>
            <a:picLocks noChangeAspect="1"/>
          </p:cNvPicPr>
          <p:nvPr/>
        </p:nvPicPr>
        <p:blipFill>
          <a:blip r:embed="rId3"/>
          <a:stretch>
            <a:fillRect/>
          </a:stretch>
        </p:blipFill>
        <p:spPr>
          <a:xfrm>
            <a:off x="6180523" y="980728"/>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khò</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khò</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6B67B5A-803E-BA72-2D61-AB0ECE04DE5C}"/>
              </a:ext>
            </a:extLst>
          </p:cNvPr>
          <p:cNvPicPr>
            <a:picLocks noChangeAspect="1"/>
          </p:cNvPicPr>
          <p:nvPr/>
        </p:nvPicPr>
        <p:blipFill>
          <a:blip r:embed="rId3"/>
          <a:stretch>
            <a:fillRect/>
          </a:stretch>
        </p:blipFill>
        <p:spPr>
          <a:xfrm>
            <a:off x="6180523" y="980728"/>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khò</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khò</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khò (hot air gun) là vô cùng quan trọng vì nó đảm bảo sự bảo vệ của người lao động và môi trường làm việc. Đầu tiên, an toàn lao động giúp giảm thiểu nguy cơ tai nạn và chấn thương cho người vận hành máy khò.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đúng thiết bị bảo hộ cá nhân như kính bảo hộ, găng tay chống nhiệt và áo bảo hộ giúp bảo vệ người lao động khỏi các nguy hiểm tiềm ẩn như bỏng hoặc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449E993-67E5-2985-C90B-1A5C853B08F6}"/>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khò</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khò</a:t>
            </a:r>
          </a:p>
          <a:p>
            <a:pPr algn="l">
              <a:lnSpc>
                <a:spcPct val="120000"/>
              </a:lnSpc>
            </a:pPr>
            <a:r>
              <a:rPr lang="vi-VN" b="0" i="0" dirty="0">
                <a:effectLst/>
                <a:latin typeface="Open Sans" panose="020B0606030504020204" pitchFamily="34" charset="0"/>
              </a:rPr>
              <a:t>Trước khi vận hành máy khò (hot air gun), có một số biện pháp an toàn quan trọng mà người vận hành cần nắm được để đảm bảo an toàn cho bản thân và những người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đeo đồ bảo hộ cá nhân là cực kỳ quan trọng. Đây bao gồm kính bảo hộ để bảo vệ mắt khỏi các tia nhiệt và bụi, găng tay chống nhiệt để bảo vệ tay khi tiếp xúc với máy khò, và áo khoác chống nhiệt để bảo vệ da khỏi nguy cơ bỏng.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D7956C0-109F-EF0B-03C3-CBB68C01E1B1}"/>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3625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KHÒ</vt:lpstr>
      <vt:lpstr>Một số vụ tai nạn lao động khi vận hành máy khò</vt:lpstr>
      <vt:lpstr>Tóm tắt bài học</vt:lpstr>
      <vt:lpstr>Giới thiệu</vt:lpstr>
      <vt:lpstr>Giới thiệu</vt:lpstr>
      <vt:lpstr>Thành Phần Và Chức Năng Của máy khò</vt:lpstr>
      <vt:lpstr>Thành Phần Và Chức Năng Của máy khò</vt:lpstr>
      <vt:lpstr>Thành Phần Và Chức Năng Của máy khò</vt:lpstr>
      <vt:lpstr>Thành Phần Và Chức Năng Của máy khò</vt:lpstr>
      <vt:lpstr>Kiểm tra và bảo trì an toàn trước khi vận hành máy khò</vt:lpstr>
      <vt:lpstr>Kiểm tra và bảo trì an toàn trước khi vận hành máy khò</vt:lpstr>
      <vt:lpstr>Quy trình vận hành an toàn máy khò</vt:lpstr>
      <vt:lpstr>Quy trình vận hành an toàn máy khò</vt:lpstr>
      <vt:lpstr>Đánh giá rủi ro và quản lý mối nguy khi vận hành máy khò</vt:lpstr>
      <vt:lpstr>Đánh giá rủi ro và quản lý mối nguy khi vận hành máy khò</vt:lpstr>
      <vt:lpstr>Đánh giá rủi ro và quản lý mối nguy khi vận hành máy khò</vt:lpstr>
      <vt:lpstr>Đánh giá rủi ro và quản lý mối nguy khi vận hành máy khò</vt:lpstr>
      <vt:lpstr>Đánh giá rủi ro và quản lý mối nguy khi vận hành máy khò</vt:lpstr>
      <vt:lpstr>Đánh giá rủi ro và quản lý mối nguy khi vận hành máy khò</vt:lpstr>
      <vt:lpstr>Đánh giá rủi ro và quản lý mối nguy khi vận hành máy khò</vt:lpstr>
      <vt:lpstr>Các yếu tố ảnh hưởng đến an toàn lao động khi vận hành máy khò</vt:lpstr>
      <vt:lpstr>Các yếu tố ảnh hưởng đến an toàn lao động khi vận hành máy khò</vt:lpstr>
      <vt:lpstr>Các yếu tố ảnh hưởng đến an toàn lao động khi vận hành máy khò</vt:lpstr>
      <vt:lpstr>Các yếu tố ảnh hưởng đến an toàn lao động khi vận hành máy khò</vt:lpstr>
      <vt:lpstr>Đào tạo an toàn lao động về kỹ năng vận hành máy khò an toàn</vt:lpstr>
      <vt:lpstr>Đào tạo an toàn lao động về kỹ năng vận hành máy khò an toàn</vt:lpstr>
      <vt:lpstr>Ý nghĩa của an toàn lao động trong việc vận hành máy khò</vt:lpstr>
      <vt:lpstr>Ý nghĩa của an toàn lao động trong việc vận hành máy khò</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2024-05-06T14:26:06Z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