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95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SIÊU ÂM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4CFA9EF-71A7-7B62-2F67-A0C333652A10}"/>
              </a:ext>
            </a:extLst>
          </p:cNvPr>
          <p:cNvPicPr>
            <a:picLocks noChangeAspect="1"/>
          </p:cNvPicPr>
          <p:nvPr/>
        </p:nvPicPr>
        <p:blipFill>
          <a:blip r:embed="rId4"/>
          <a:stretch>
            <a:fillRect/>
          </a:stretch>
        </p:blipFill>
        <p:spPr>
          <a:xfrm>
            <a:off x="4797473" y="4221088"/>
            <a:ext cx="2592288" cy="25922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siêu</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âm</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lĩnh vực chẩn đoán hình ảnh y tế, việc sử dụng máy siêu âm là phổ biến nhằm xác định các vấn đề trong cơ thể</a:t>
            </a:r>
            <a:r>
              <a:rPr lang="en-US" sz="2000" dirty="0">
                <a:ea typeface="+mn-lt"/>
                <a:cs typeface="+mn-lt"/>
              </a:rPr>
              <a:t>:</a:t>
            </a:r>
            <a:endParaRPr lang="en-US" dirty="0"/>
          </a:p>
          <a:p>
            <a:pPr marL="730885" lvl="1" indent="-304165"/>
            <a:r>
              <a:rPr lang="vi-VN" i="0" dirty="0">
                <a:solidFill>
                  <a:srgbClr val="0D0D0D"/>
                </a:solidFill>
                <a:effectLst/>
                <a:latin typeface="Söhne"/>
              </a:rPr>
              <a:t>Vấn đề về tư thế làm việc</a:t>
            </a:r>
            <a:endParaRPr lang="en-US" i="0" dirty="0">
              <a:solidFill>
                <a:srgbClr val="0D0D0D"/>
              </a:solidFill>
              <a:effectLst/>
              <a:latin typeface="Söhne"/>
            </a:endParaRPr>
          </a:p>
          <a:p>
            <a:pPr marL="730885" lvl="1" indent="-304165"/>
            <a:r>
              <a:rPr lang="vi-VN" dirty="0"/>
              <a:t>Nguy cơ từ tiếng ồn</a:t>
            </a:r>
            <a:endParaRPr lang="en-US" dirty="0">
              <a:solidFill>
                <a:srgbClr val="0D0D0D"/>
              </a:solidFill>
              <a:latin typeface="Söhne"/>
            </a:endParaRPr>
          </a:p>
          <a:p>
            <a:pPr marL="730885" lvl="1" indent="-304165"/>
            <a:r>
              <a:rPr lang="vi-VN" dirty="0"/>
              <a:t>Nguy cơ từ chất lỏng và hóa chất</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a:t>
            </a:r>
            <a:r>
              <a:rPr lang="en-US" dirty="0" err="1"/>
              <a:t>điện</a:t>
            </a:r>
            <a:r>
              <a:rPr lang="en-US" dirty="0"/>
              <a:t> </a:t>
            </a:r>
            <a:r>
              <a:rPr lang="en-US" dirty="0" err="1"/>
              <a:t>áp</a:t>
            </a:r>
            <a:r>
              <a:rPr lang="en-US" dirty="0"/>
              <a:t> </a:t>
            </a:r>
            <a:r>
              <a:rPr lang="en-US" dirty="0" err="1"/>
              <a:t>và</a:t>
            </a:r>
            <a:r>
              <a:rPr lang="en-US" dirty="0"/>
              <a:t> an </a:t>
            </a:r>
            <a:r>
              <a:rPr lang="en-US" dirty="0" err="1"/>
              <a:t>toàn</a:t>
            </a:r>
            <a:r>
              <a:rPr lang="en-US" dirty="0"/>
              <a:t> </a:t>
            </a:r>
            <a:r>
              <a:rPr lang="en-US" dirty="0" err="1"/>
              <a:t>điện</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thiết</a:t>
            </a:r>
            <a:r>
              <a:rPr lang="en-US" dirty="0"/>
              <a:t> </a:t>
            </a:r>
            <a:r>
              <a:rPr lang="en-US" dirty="0" err="1"/>
              <a:t>bị</a:t>
            </a:r>
            <a:r>
              <a:rPr lang="en-US" dirty="0"/>
              <a:t> </a:t>
            </a:r>
            <a:r>
              <a:rPr lang="en-US" dirty="0" err="1"/>
              <a:t>và</a:t>
            </a:r>
            <a:r>
              <a:rPr lang="en-US" dirty="0"/>
              <a:t> </a:t>
            </a:r>
            <a:r>
              <a:rPr lang="en-US" dirty="0" err="1"/>
              <a:t>phần</a:t>
            </a:r>
            <a:r>
              <a:rPr lang="en-US" dirty="0"/>
              <a:t> </a:t>
            </a:r>
            <a:r>
              <a:rPr lang="en-US" dirty="0" err="1"/>
              <a:t>cứng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siêu</a:t>
            </a:r>
            <a:r>
              <a:rPr lang="en-US" dirty="0"/>
              <a:t> </a:t>
            </a:r>
            <a:r>
              <a:rPr lang="en-US" dirty="0" err="1"/>
              <a:t>âm</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siêu</a:t>
            </a:r>
            <a:r>
              <a:rPr lang="en-US" dirty="0"/>
              <a:t> </a:t>
            </a:r>
            <a:r>
              <a:rPr lang="en-US" dirty="0" err="1"/>
              <a:t>âm</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siêu âm</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siêu âm</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siêu âm</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siêu</a:t>
            </a:r>
            <a:r>
              <a:rPr lang="en-US" dirty="0"/>
              <a:t> </a:t>
            </a:r>
            <a:r>
              <a:rPr lang="en-US" dirty="0" err="1"/>
              <a:t>âm</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siêu</a:t>
            </a:r>
            <a:r>
              <a:rPr lang="en-US" dirty="0"/>
              <a:t> </a:t>
            </a:r>
            <a:r>
              <a:rPr lang="en-US" dirty="0" err="1"/>
              <a:t>âm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siêu</a:t>
            </a:r>
            <a:r>
              <a:rPr lang="en-US" sz="2400" b="1" i="0" dirty="0">
                <a:effectLst/>
                <a:latin typeface="Söhne"/>
              </a:rPr>
              <a:t> </a:t>
            </a:r>
            <a:r>
              <a:rPr lang="en-US" sz="2400" b="1" i="0" dirty="0" err="1">
                <a:effectLst/>
                <a:latin typeface="Söhne"/>
              </a:rPr>
              <a:t>âm</a:t>
            </a:r>
            <a:endParaRPr lang="en-US" sz="2400" b="1" i="0" dirty="0">
              <a:effectLst/>
              <a:latin typeface="Söhne"/>
            </a:endParaRPr>
          </a:p>
          <a:p>
            <a:r>
              <a:rPr lang="vi-VN" b="0" i="0" dirty="0">
                <a:effectLst/>
                <a:latin typeface="Söhne"/>
              </a:rPr>
              <a:t>An toàn lao động là một yếu tố cực kỳ quan trọng khi vận hành máy siêu âm. </a:t>
            </a:r>
            <a:endParaRPr lang="en-US" b="0" i="0" dirty="0">
              <a:effectLst/>
              <a:latin typeface="Söhne"/>
            </a:endParaRPr>
          </a:p>
          <a:p>
            <a:r>
              <a:rPr lang="vi-VN" b="0" i="0" dirty="0">
                <a:effectLst/>
                <a:latin typeface="Söhne"/>
              </a:rPr>
              <a:t>Việc thực hiện các biện pháp an toàn liên quan đến việc sử dụng máy siêu âm không chỉ bảo vệ sức khỏe của nhân viên y tế mà còn đảm bảo chất lượng chăm sóc bệnh nhân và hiệu suất của quá trình chẩn đoán.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904D8D1-3BAD-14C6-ED1E-A761C0946830}"/>
              </a:ext>
            </a:extLst>
          </p:cNvPr>
          <p:cNvPicPr>
            <a:picLocks noChangeAspect="1"/>
          </p:cNvPicPr>
          <p:nvPr/>
        </p:nvPicPr>
        <p:blipFill>
          <a:blip r:embed="rId3"/>
          <a:stretch>
            <a:fillRect/>
          </a:stretch>
        </p:blipFill>
        <p:spPr>
          <a:xfrm>
            <a:off x="-98276" y="4365104"/>
            <a:ext cx="3096344" cy="309634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siêu</a:t>
            </a:r>
            <a:r>
              <a:rPr lang="en-US" sz="2400" b="1" i="0" dirty="0">
                <a:effectLst/>
                <a:latin typeface="Söhne"/>
              </a:rPr>
              <a:t> </a:t>
            </a:r>
            <a:r>
              <a:rPr lang="en-US" sz="2400" b="1" i="0" dirty="0" err="1">
                <a:effectLst/>
                <a:latin typeface="Söhne"/>
              </a:rPr>
              <a:t>âm</a:t>
            </a:r>
            <a:endParaRPr lang="en-US" sz="2400" b="1" i="0" dirty="0">
              <a:effectLst/>
              <a:latin typeface="Söhne"/>
            </a:endParaRPr>
          </a:p>
          <a:p>
            <a:r>
              <a:rPr lang="vi-VN" b="0" i="0" dirty="0">
                <a:effectLst/>
                <a:latin typeface="Söhne"/>
              </a:rPr>
              <a:t>Việc tuân thủ các giao thức và quy định an toàn là rất quan trọng khi vận hành máy siêu âm để đảm bảo an toàn cho nhân viên và bệnh nhân. </a:t>
            </a:r>
            <a:endParaRPr lang="en-US" b="0" i="0" dirty="0">
              <a:effectLst/>
              <a:latin typeface="Söhne"/>
            </a:endParaRPr>
          </a:p>
          <a:p>
            <a:r>
              <a:rPr lang="vi-VN" b="0" i="0" dirty="0">
                <a:effectLst/>
                <a:latin typeface="Söhne"/>
              </a:rPr>
              <a:t>Các giao thức này bao gồm nhiều khía cạnh như đảm bảo vận hành đúng cách của máy và bảo vệ khỏi các tác động không mong muốn của sóng siêu âm.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1B055CF-AF8E-748E-6DF6-3967D1ABD057}"/>
              </a:ext>
            </a:extLst>
          </p:cNvPr>
          <p:cNvPicPr>
            <a:picLocks noChangeAspect="1"/>
          </p:cNvPicPr>
          <p:nvPr/>
        </p:nvPicPr>
        <p:blipFill>
          <a:blip r:embed="rId3"/>
          <a:stretch>
            <a:fillRect/>
          </a:stretch>
        </p:blipFill>
        <p:spPr>
          <a:xfrm>
            <a:off x="-98276" y="4365104"/>
            <a:ext cx="3096344" cy="309634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siêu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âm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siêu</a:t>
            </a:r>
            <a:r>
              <a:rPr lang="en-US" b="1" i="0" dirty="0">
                <a:effectLst/>
                <a:latin typeface="Open Sans" panose="020B0606030504020204" pitchFamily="34" charset="0"/>
              </a:rPr>
              <a:t> </a:t>
            </a:r>
            <a:r>
              <a:rPr lang="en-US" b="1" i="0" dirty="0" err="1">
                <a:effectLst/>
                <a:latin typeface="Open Sans" panose="020B0606030504020204" pitchFamily="34" charset="0"/>
              </a:rPr>
              <a:t>âm</a:t>
            </a:r>
            <a:r>
              <a:rPr lang="en-US" sz="2000" dirty="0">
                <a:solidFill>
                  <a:schemeClr val="bg1"/>
                </a:solidFill>
              </a:rPr>
              <a:t>:</a:t>
            </a:r>
          </a:p>
          <a:p>
            <a:pPr algn="l"/>
            <a:r>
              <a:rPr lang="vi-VN" b="0" i="0" dirty="0">
                <a:effectLst/>
                <a:latin typeface="Open Sans" panose="020B0606030504020204" pitchFamily="34" charset="0"/>
              </a:rPr>
              <a:t>Bộ dò siêu âm (transducer): Đây là thành phần quan trọng nhất của máy siêu âm, có vai trò phát ra sóng siêu âm và thu nhận sóng phản xạ từ cơ thể. Bộ dò chuyển đổi giữa điện và sóng siêu âm để tạo ra hình ảnh.</a:t>
            </a:r>
          </a:p>
          <a:p>
            <a:pPr algn="l"/>
            <a:r>
              <a:rPr lang="vi-VN" b="0" i="0" dirty="0">
                <a:effectLst/>
                <a:latin typeface="Open Sans" panose="020B0606030504020204" pitchFamily="34" charset="0"/>
              </a:rPr>
              <a:t>Máy tính và màn hình hiển thị: Các tín hiệu từ bộ dò siêu âm được chuyển đến máy tính để xử lý và tạo ra hình ảnh. Màn hình hiển thị cho phép người sử dụng xem và đánh giá các hình ảnh được tạo ra từ sóng siêu âm.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799E070-655F-E8F8-0AC5-62804F06FF7F}"/>
              </a:ext>
            </a:extLst>
          </p:cNvPr>
          <p:cNvPicPr>
            <a:picLocks noChangeAspect="1"/>
          </p:cNvPicPr>
          <p:nvPr/>
        </p:nvPicPr>
        <p:blipFill>
          <a:blip r:embed="rId3"/>
          <a:stretch>
            <a:fillRect/>
          </a:stretch>
        </p:blipFill>
        <p:spPr>
          <a:xfrm>
            <a:off x="7174532" y="2204864"/>
            <a:ext cx="3456384" cy="345638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siêu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âm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siêu</a:t>
            </a:r>
            <a:r>
              <a:rPr lang="en-US" b="1" i="0" dirty="0">
                <a:effectLst/>
                <a:latin typeface="Open Sans" panose="020B0606030504020204" pitchFamily="34" charset="0"/>
              </a:rPr>
              <a:t> </a:t>
            </a:r>
            <a:r>
              <a:rPr lang="en-US" b="1" i="0" dirty="0" err="1">
                <a:effectLst/>
                <a:latin typeface="Open Sans" panose="020B0606030504020204" pitchFamily="34" charset="0"/>
              </a:rPr>
              <a:t>âm</a:t>
            </a:r>
            <a:r>
              <a:rPr lang="en-US" sz="2000" dirty="0">
                <a:solidFill>
                  <a:schemeClr val="bg1"/>
                </a:solidFill>
              </a:rPr>
              <a:t>:</a:t>
            </a:r>
          </a:p>
          <a:p>
            <a:pPr algn="l"/>
            <a:r>
              <a:rPr lang="vi-VN" b="0" i="0" dirty="0">
                <a:effectLst/>
                <a:latin typeface="Open Sans" panose="020B0606030504020204" pitchFamily="34" charset="0"/>
              </a:rPr>
              <a:t>Máy siêu âm bao gồm một bộ dò siêu âm (transducer) là thành phần chính. Bộ dò này có khả năng phát ra các sóng siêu âm và thu nhận sóng phản xạ từ các cấu trúc trong cơ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sóng siêu âm đi vào cơ thể, chúng gặp phải các lớp mô có độ khác nhau và sẽ bị phản xạ lại theo cách khác nhau. Độ dày và mật độ của các cấu trúc trong cơ thể ảnh hưởng đến mức độ phản xạ của sóng siêu âm.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D7300CC-D0F0-8AC2-E206-C9496BB4417B}"/>
              </a:ext>
            </a:extLst>
          </p:cNvPr>
          <p:cNvPicPr>
            <a:picLocks noChangeAspect="1"/>
          </p:cNvPicPr>
          <p:nvPr/>
        </p:nvPicPr>
        <p:blipFill>
          <a:blip r:embed="rId3"/>
          <a:stretch>
            <a:fillRect/>
          </a:stretch>
        </p:blipFill>
        <p:spPr>
          <a:xfrm>
            <a:off x="7174532" y="2204864"/>
            <a:ext cx="3456384" cy="345638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siêu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âm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siêu</a:t>
            </a:r>
            <a:r>
              <a:rPr lang="en-US" b="1" i="0" dirty="0">
                <a:effectLst/>
                <a:latin typeface="Open Sans" panose="020B0606030504020204" pitchFamily="34" charset="0"/>
              </a:rPr>
              <a:t> </a:t>
            </a:r>
            <a:r>
              <a:rPr lang="en-US" b="1" i="0" dirty="0" err="1">
                <a:effectLst/>
                <a:latin typeface="Open Sans" panose="020B0606030504020204" pitchFamily="34" charset="0"/>
              </a:rPr>
              <a:t>âm</a:t>
            </a:r>
            <a:r>
              <a:rPr lang="en-US" sz="2000" dirty="0">
                <a:solidFill>
                  <a:schemeClr val="bg1"/>
                </a:solidFill>
              </a:rPr>
              <a:t>:</a:t>
            </a:r>
          </a:p>
          <a:p>
            <a:pPr algn="l"/>
            <a:r>
              <a:rPr lang="vi-VN" b="0" i="0" dirty="0">
                <a:effectLst/>
                <a:latin typeface="Open Sans" panose="020B0606030504020204" pitchFamily="34" charset="0"/>
              </a:rPr>
              <a:t>Trong ngành y tế, máy siêu âm được sử dụng để chẩn đoán và theo dõi các bệnh lý trong cơ thể con người một cách hiệu quả và không xâm lấn.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ứng dụng chính của máy siêu âm là hình ảnh hóa các cơ quan bên trong cơ thể như tim, gan, thận, tụy, tử cung, buồng trứng, tuyến tiền liệt, cũng như xương, mạch máu và mô mềm.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FD37DD5-17FC-810A-3D9D-36EAA7CBCE43}"/>
              </a:ext>
            </a:extLst>
          </p:cNvPr>
          <p:cNvPicPr>
            <a:picLocks noChangeAspect="1"/>
          </p:cNvPicPr>
          <p:nvPr/>
        </p:nvPicPr>
        <p:blipFill>
          <a:blip r:embed="rId3"/>
          <a:stretch>
            <a:fillRect/>
          </a:stretch>
        </p:blipFill>
        <p:spPr>
          <a:xfrm>
            <a:off x="7174532" y="2204864"/>
            <a:ext cx="3456384" cy="345638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siêu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âm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siêu</a:t>
            </a:r>
            <a:r>
              <a:rPr lang="en-US" b="1" i="0" dirty="0">
                <a:effectLst/>
                <a:latin typeface="Open Sans" panose="020B0606030504020204" pitchFamily="34" charset="0"/>
              </a:rPr>
              <a:t> </a:t>
            </a:r>
            <a:r>
              <a:rPr lang="en-US" b="1" i="0" dirty="0" err="1">
                <a:effectLst/>
                <a:latin typeface="Open Sans" panose="020B0606030504020204" pitchFamily="34" charset="0"/>
              </a:rPr>
              <a:t>âm</a:t>
            </a:r>
            <a:r>
              <a:rPr lang="en-US" sz="2000" dirty="0">
                <a:solidFill>
                  <a:schemeClr val="bg1"/>
                </a:solidFill>
              </a:rPr>
              <a:t>:</a:t>
            </a:r>
          </a:p>
          <a:p>
            <a:pPr algn="l"/>
            <a:r>
              <a:rPr lang="vi-VN" b="0" i="0" dirty="0">
                <a:effectLst/>
                <a:latin typeface="Open Sans" panose="020B0606030504020204" pitchFamily="34" charset="0"/>
              </a:rPr>
              <a:t>Việc vận hành máy siêu âm không phải là hoàn toàn an toàn và có thể mang đến một số rủi ro. Trong quá trình sử dụng, có thể xảy ra hiện tượng nhiễu sóng âm, dẫn đến sự suy giảm chất lượng hình ảnh hoặc sự nghi ngờ về độ an toàn của các tế bào trong cơ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áp lực siêu âm không thích hợp có thể gây ra những tổn thương như cháy ngoài da hoặc tắc nghẽn mạch máu.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80A29B2-3543-BEC1-2FDD-E92CF3A39161}"/>
              </a:ext>
            </a:extLst>
          </p:cNvPr>
          <p:cNvPicPr>
            <a:picLocks noChangeAspect="1"/>
          </p:cNvPicPr>
          <p:nvPr/>
        </p:nvPicPr>
        <p:blipFill>
          <a:blip r:embed="rId3"/>
          <a:stretch>
            <a:fillRect/>
          </a:stretch>
        </p:blipFill>
        <p:spPr>
          <a:xfrm>
            <a:off x="7174532" y="2204864"/>
            <a:ext cx="3456384" cy="345638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siêu âm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siêu âm</a:t>
            </a:r>
          </a:p>
          <a:p>
            <a:pPr algn="l">
              <a:lnSpc>
                <a:spcPct val="120000"/>
              </a:lnSpc>
            </a:pPr>
            <a:r>
              <a:rPr lang="vi-VN" b="0" i="0" dirty="0">
                <a:effectLst/>
                <a:latin typeface="Open Sans" panose="020B0606030504020204" pitchFamily="34" charset="0"/>
              </a:rPr>
              <a:t>Trước khi vận hành máy siêu âm, việc thực hiện kiểm tra an toàn là rất quan trọng để đảm bảo hiệu suất và tránh các vấn đề tiềm ẩn.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kiểm tra các điều kiện vật lý của máy, bao gồm kiểm tra dây điện, bộ chuyển đổi điện và các phụ kiện khác để đảm bảo chúng hoạt động bình thường và không gây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8EFE838-0D1D-003B-F932-58181ED65C73}"/>
              </a:ext>
            </a:extLst>
          </p:cNvPr>
          <p:cNvPicPr>
            <a:picLocks noChangeAspect="1"/>
          </p:cNvPicPr>
          <p:nvPr/>
        </p:nvPicPr>
        <p:blipFill>
          <a:blip r:embed="rId3"/>
          <a:stretch>
            <a:fillRect/>
          </a:stretch>
        </p:blipFill>
        <p:spPr>
          <a:xfrm>
            <a:off x="-1754460" y="2636912"/>
            <a:ext cx="6120680" cy="612068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siêu âm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siêu âm định kỳ</a:t>
            </a:r>
          </a:p>
          <a:p>
            <a:pPr algn="l">
              <a:lnSpc>
                <a:spcPct val="120000"/>
              </a:lnSpc>
            </a:pPr>
            <a:r>
              <a:rPr lang="vi-VN" b="0" i="0" dirty="0">
                <a:effectLst/>
                <a:latin typeface="Open Sans" panose="020B0606030504020204" pitchFamily="34" charset="0"/>
              </a:rPr>
              <a:t>Bảo trì định kỳ máy siêu âm là rất quan trọng để đảm bảo hiệu suất và độ tin cậy của thiết bị trong các ứng dụng y tế. Đầu tiên, cần thực hiện việc vệ sinh bề mặt máy siêu âm để loại bỏ bụi bẩn và bã nhờn có thể ảnh hưởng đến hoạt động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các dung dịch vệ sinh nhẹ và không chứa cồn để làm sạch máy một cách cẩn thận.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ADC208-1D73-4AB4-5743-B30C6B6FB734}"/>
              </a:ext>
            </a:extLst>
          </p:cNvPr>
          <p:cNvPicPr>
            <a:picLocks noChangeAspect="1"/>
          </p:cNvPicPr>
          <p:nvPr/>
        </p:nvPicPr>
        <p:blipFill>
          <a:blip r:embed="rId3"/>
          <a:stretch>
            <a:fillRect/>
          </a:stretch>
        </p:blipFill>
        <p:spPr>
          <a:xfrm>
            <a:off x="-1754460" y="2636912"/>
            <a:ext cx="6120680" cy="612068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siêu</a:t>
            </a:r>
            <a:r>
              <a:rPr lang="en-US" sz="3200" b="1" dirty="0">
                <a:latin typeface="UTM Aptima" panose="02040603050506020204" pitchFamily="18" charset="0"/>
              </a:rPr>
              <a:t> </a:t>
            </a:r>
            <a:r>
              <a:rPr lang="en-US" sz="3200" b="1" dirty="0" err="1">
                <a:latin typeface="UTM Aptima" panose="02040603050506020204" pitchFamily="18" charset="0"/>
              </a:rPr>
              <a:t>âm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siêu âm an toàn</a:t>
            </a:r>
            <a:r>
              <a:rPr lang="en-US" sz="2400" dirty="0"/>
              <a:t>:</a:t>
            </a:r>
          </a:p>
          <a:p>
            <a:pPr algn="l"/>
            <a:r>
              <a:rPr lang="vi-VN" b="0" i="0" dirty="0">
                <a:solidFill>
                  <a:srgbClr val="4C4F5A"/>
                </a:solidFill>
                <a:effectLst/>
                <a:latin typeface="Open Sans" panose="020B0606030504020204" pitchFamily="34" charset="0"/>
              </a:rPr>
              <a:t>Quy trình vận hành máy siêu âm an toàn được thực hiện theo các bước cụ thể để đảm bảo hiệu suất và tránh các rủi ro cho bệnh nhân và người vận hành.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trước khi bắt đầu, người vận hành cần kiểm tra lại máy để đảm bảo các thiết lập và cài đặt đang ở trạng thái chính xác. Điều này bao gồm kiểm tra năng lượng và cân chỉnh các thông số kỹ thuật như tần số sóng và độ sâu phát âm thanh.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siêu</a:t>
            </a:r>
            <a:r>
              <a:rPr lang="en-US" sz="3200" b="1" dirty="0">
                <a:latin typeface="UTM Aptima" panose="02040603050506020204" pitchFamily="18" charset="0"/>
              </a:rPr>
              <a:t> </a:t>
            </a:r>
            <a:r>
              <a:rPr lang="en-US" sz="3200" b="1" dirty="0" err="1">
                <a:latin typeface="UTM Aptima" panose="02040603050506020204" pitchFamily="18" charset="0"/>
              </a:rPr>
              <a:t>âm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siêu âm</a:t>
            </a:r>
            <a:r>
              <a:rPr lang="en-US" sz="2400" dirty="0"/>
              <a:t>:</a:t>
            </a:r>
          </a:p>
          <a:p>
            <a:pPr algn="l"/>
            <a:r>
              <a:rPr lang="vi-VN" b="0" i="0" dirty="0">
                <a:solidFill>
                  <a:srgbClr val="4C4F5A"/>
                </a:solidFill>
                <a:effectLst/>
                <a:latin typeface="Open Sans" panose="020B0606030504020204" pitchFamily="34" charset="0"/>
              </a:rPr>
              <a:t>Trong quá trình vận hành máy siêu âm, các biện pháp xử lý khẩn cấp và cơ chế ứng phó sự cố là rất quan trọng để đảm bảo an toàn và tránh các vấn đề tiềm ẩn.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tiên, nếu máy siêu âm gặp sự cố hoặc thấy hiện tượng bất thường như hình ảnh không rõ ràng, người vận hành nên ngay lập tức dừng quá trình kiểm tra và kiểm tra lại thiết bị.</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siêu</a:t>
            </a:r>
            <a:r>
              <a:rPr lang="en-US" b="1" i="0" dirty="0">
                <a:effectLst/>
                <a:latin typeface="Söhne"/>
              </a:rPr>
              <a:t> </a:t>
            </a:r>
            <a:r>
              <a:rPr lang="en-US" b="1" i="0" dirty="0" err="1">
                <a:effectLst/>
                <a:latin typeface="Söhne"/>
              </a:rPr>
              <a:t>âm</a:t>
            </a:r>
            <a:r>
              <a:rPr lang="en-US" sz="2000" dirty="0">
                <a:latin typeface="Söhne"/>
              </a:rPr>
              <a:t>:</a:t>
            </a:r>
          </a:p>
          <a:p>
            <a:pPr algn="l"/>
            <a:r>
              <a:rPr lang="vi-VN" b="0" i="0" dirty="0">
                <a:effectLst/>
                <a:latin typeface="Söhne"/>
              </a:rPr>
              <a:t>Trong quá trình vận hành máy siêu âm, việc nhận diện các rủi ro và mối nguy hiểm tiềm ẩn là rất quan trọng để đảm bảo an toàn cho bệnh nhân và người vận hành. </a:t>
            </a:r>
            <a:endParaRPr lang="en-US" b="0" i="0" dirty="0">
              <a:effectLst/>
              <a:latin typeface="Söhne"/>
            </a:endParaRPr>
          </a:p>
          <a:p>
            <a:pPr algn="l"/>
            <a:r>
              <a:rPr lang="vi-VN" b="0" i="0" dirty="0">
                <a:effectLst/>
                <a:latin typeface="Söhne"/>
              </a:rPr>
              <a:t>Một trong những rủi ro chính là áp lực siêu âm không thích hợp có thể gây tổn thương mô mềm xung quanh hoặc dẫn đến tắc nghẽn mạch máu.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CFF752A-42BD-71A9-F1D6-3208BB09BDC4}"/>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siêu âm</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siêu âm để việc vận hành an toàn</a:t>
            </a:r>
            <a:endParaRPr lang="en-US" b="0" i="0" dirty="0">
              <a:effectLst/>
              <a:latin typeface="Söhne"/>
            </a:endParaRPr>
          </a:p>
          <a:p>
            <a:pPr lvl="1"/>
            <a:r>
              <a:rPr lang="vi-VN" b="0" i="0" dirty="0">
                <a:effectLst/>
                <a:latin typeface="Söhne"/>
              </a:rPr>
              <a:t>Đầu tiên, các hoạt động kiểm tra định kỳ nhằm đảm bảo rằng máy siêu âm hoạt động với hiệu suất cao và đáp ứng các tiêu chuẩn an toàn. </a:t>
            </a:r>
            <a:endParaRPr lang="en-US" b="0" i="0" dirty="0">
              <a:effectLst/>
              <a:latin typeface="Söhne"/>
            </a:endParaRPr>
          </a:p>
          <a:p>
            <a:pPr lvl="1"/>
            <a:r>
              <a:rPr lang="vi-VN" b="0" i="0" dirty="0">
                <a:effectLst/>
                <a:latin typeface="Söhne"/>
              </a:rPr>
              <a:t>Việc này bao gồm kiểm tra các thông số kỹ thuật như tần số sóng, độ sâu phát âm thanh và áp lực để đảm bảo chúng vẫn ổn định và chính xác.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8C14186-4B21-0BAE-D006-F215858C8BFC}"/>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siêu âm</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siêu</a:t>
            </a:r>
            <a:r>
              <a:rPr lang="en-US" b="0" i="0" dirty="0">
                <a:effectLst/>
                <a:latin typeface="Söhne"/>
              </a:rPr>
              <a:t> </a:t>
            </a:r>
            <a:r>
              <a:rPr lang="en-US" b="0" i="0" dirty="0" err="1">
                <a:effectLst/>
                <a:latin typeface="Söhne"/>
              </a:rPr>
              <a:t>âm</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vận hành an toàn của máy siêu âm trong môi trường y tế, việc tuân thủ các quy định an toàn lao động là rất quan trọng. Đầu tiên, người vận hành cần được đào tạo về các nguyên tắc và quy trình an toàn khi làm việc với máy siêu âm. </a:t>
            </a:r>
            <a:endParaRPr lang="en-US" b="0" i="0" dirty="0">
              <a:effectLst/>
              <a:latin typeface="Söhne"/>
            </a:endParaRPr>
          </a:p>
          <a:p>
            <a:pPr lvl="1"/>
            <a:r>
              <a:rPr lang="vi-VN" b="0" i="0" dirty="0">
                <a:effectLst/>
                <a:latin typeface="Söhne"/>
              </a:rPr>
              <a:t>Điều này bao gồm việc hiểu và áp dụng các quy định về bảo vệ sức khỏe và an toàn của bản thân và những người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5BDBE63-F319-F205-F425-ECE51BC4A11C}"/>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siêu âm</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siêu</a:t>
            </a:r>
            <a:r>
              <a:rPr lang="en-US" b="0" i="0" dirty="0">
                <a:effectLst/>
                <a:latin typeface="Söhne"/>
              </a:rPr>
              <a:t> </a:t>
            </a:r>
            <a:r>
              <a:rPr lang="en-US" b="0" i="0" dirty="0" err="1">
                <a:effectLst/>
                <a:latin typeface="Söhne"/>
              </a:rPr>
              <a:t>âm</a:t>
            </a:r>
            <a:endParaRPr lang="en-US" b="0" i="0" dirty="0">
              <a:effectLst/>
              <a:latin typeface="Söhne"/>
            </a:endParaRPr>
          </a:p>
          <a:p>
            <a:pPr lvl="1"/>
            <a:r>
              <a:rPr lang="vi-VN" b="0" i="0" dirty="0">
                <a:effectLst/>
                <a:latin typeface="Söhne"/>
              </a:rPr>
              <a:t>Trước khi vận hành máy siêu âm, việc xác định và đánh dấu vùng an toàn là rất quan trọng để đảm bảo an toàn cho người vận hành và bệnh nhân. Đầu tiên, người vận hành cần xác định các vùng cần kiểm tra và đặt các đầu dò siêu âm vào vị trí phù hợp trên cơ thể bệnh nhân. </a:t>
            </a:r>
            <a:endParaRPr lang="en-US" b="0" i="0" dirty="0">
              <a:effectLst/>
              <a:latin typeface="Söhne"/>
            </a:endParaRPr>
          </a:p>
          <a:p>
            <a:pPr lvl="1"/>
            <a:r>
              <a:rPr lang="vi-VN" b="0" i="0" dirty="0">
                <a:effectLst/>
                <a:latin typeface="Söhne"/>
              </a:rPr>
              <a:t>Việc này đảm bảo rằng chỉ có các vùng được kiểm tra sẽ tiếp xúc với sóng siêu âm, tránh tiếp xúc không cần thiết với các vùng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8DDC41-0046-495D-4308-580D2A96E5BC}"/>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siêu âm</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siêu</a:t>
            </a:r>
            <a:r>
              <a:rPr lang="en-US" b="0" i="0" dirty="0">
                <a:effectLst/>
                <a:latin typeface="Söhne"/>
              </a:rPr>
              <a:t> </a:t>
            </a:r>
            <a:r>
              <a:rPr lang="en-US" b="0" i="0" dirty="0" err="1">
                <a:effectLst/>
                <a:latin typeface="Söhne"/>
              </a:rPr>
              <a:t>âm</a:t>
            </a:r>
            <a:endParaRPr lang="en-US" b="0" i="0" dirty="0">
              <a:effectLst/>
              <a:latin typeface="Söhne"/>
            </a:endParaRPr>
          </a:p>
          <a:p>
            <a:pPr lvl="1"/>
            <a:r>
              <a:rPr lang="vi-VN" b="0" i="0" dirty="0">
                <a:effectLst/>
                <a:latin typeface="Söhne"/>
              </a:rPr>
              <a:t>Trong quá trình vận hành máy siêu âm, việc sử dụng thiết bị bảo hộ cá nhân là rất quan trọng để đảm bảo an toàn cho người vận hành và bệnh nhân. </a:t>
            </a:r>
            <a:endParaRPr lang="en-US" b="0" i="0" dirty="0">
              <a:effectLst/>
              <a:latin typeface="Söhne"/>
            </a:endParaRPr>
          </a:p>
          <a:p>
            <a:pPr lvl="1"/>
            <a:r>
              <a:rPr lang="vi-VN" b="0" i="0" dirty="0">
                <a:effectLst/>
                <a:latin typeface="Söhne"/>
              </a:rPr>
              <a:t>Đầu tiên, người vận hành nên luôn đeo kính bảo hộ để bảo vệ mắt khỏi các tác động của sóng siêu âm và gel dẫn truyền âm. Việc này giúp ngăn ngừa các vấn đề như kích ứng da và mắt.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D20C3A2-4AC0-B51B-6236-04FFD2C79011}"/>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siêu âm</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siêu âm</a:t>
            </a:r>
            <a:endParaRPr lang="en-US" b="0" i="0" dirty="0">
              <a:effectLst/>
              <a:latin typeface="Söhne"/>
            </a:endParaRPr>
          </a:p>
          <a:p>
            <a:pPr lvl="1"/>
            <a:r>
              <a:rPr lang="vi-VN" b="0" i="0" dirty="0">
                <a:effectLst/>
                <a:latin typeface="Söhne"/>
              </a:rPr>
              <a:t>Trong trường hợp xảy ra sự cố khi vận hành máy siêu âm, quy trình khẩn cấp và phản ứng kịp thời là rất quan trọng để đảm bảo an toàn cho bệnh nhân và người vận hành. </a:t>
            </a:r>
            <a:endParaRPr lang="en-US" b="0" i="0" dirty="0">
              <a:effectLst/>
              <a:latin typeface="Söhne"/>
            </a:endParaRPr>
          </a:p>
          <a:p>
            <a:pPr lvl="1"/>
            <a:r>
              <a:rPr lang="vi-VN" b="0" i="0" dirty="0">
                <a:effectLst/>
                <a:latin typeface="Söhne"/>
              </a:rPr>
              <a:t>Đầu tiên, nếu người vận hành phát hiện bất kỳ dấu hiệu bất thường nào trong quá trình sử dụng máy, họ cần ngay lập tức dừng lại và kiểm tra lại thiết bị để xác định nguyên nhân của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197F339-0690-8B0F-25C2-837872D08438}"/>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siêu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âm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siêu âm</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siêu</a:t>
            </a:r>
            <a:r>
              <a:rPr lang="en-US" b="0" i="0" dirty="0">
                <a:effectLst/>
                <a:latin typeface="Söhne"/>
              </a:rPr>
              <a:t> </a:t>
            </a:r>
            <a:r>
              <a:rPr lang="en-US" b="0" i="0" dirty="0" err="1">
                <a:effectLst/>
                <a:latin typeface="Söhne"/>
              </a:rPr>
              <a:t>âm</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C3B9AD-3D74-6865-F02A-89D0F33A2D8A}"/>
              </a:ext>
            </a:extLst>
          </p:cNvPr>
          <p:cNvPicPr>
            <a:picLocks noChangeAspect="1"/>
          </p:cNvPicPr>
          <p:nvPr/>
        </p:nvPicPr>
        <p:blipFill>
          <a:blip r:embed="rId4"/>
          <a:stretch>
            <a:fillRect/>
          </a:stretch>
        </p:blipFill>
        <p:spPr>
          <a:xfrm>
            <a:off x="-192212" y="4087915"/>
            <a:ext cx="3144190" cy="314419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siêu âm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siêu âm</a:t>
            </a:r>
            <a:endParaRPr lang="en-US" sz="2400" b="1" i="0" dirty="0">
              <a:effectLst/>
              <a:latin typeface="Söhne"/>
            </a:endParaRPr>
          </a:p>
          <a:p>
            <a:r>
              <a:rPr lang="vi-VN" b="0" i="0" dirty="0">
                <a:effectLst/>
                <a:latin typeface="Söhne"/>
              </a:rPr>
              <a:t>Đầu tiên, độ ẩm cao có thể làm tăng khả năng hình thành hơi nước trong các bộ phận của máy siêu âm, gây ảnh hưởng đến chất lượng hình ảnh và độ phân giải của thiết bị. </a:t>
            </a:r>
            <a:endParaRPr lang="en-US" b="0" i="0" dirty="0">
              <a:effectLst/>
              <a:latin typeface="Söhne"/>
            </a:endParaRPr>
          </a:p>
          <a:p>
            <a:r>
              <a:rPr lang="vi-VN" b="0" i="0" dirty="0">
                <a:effectLst/>
                <a:latin typeface="Söhne"/>
              </a:rPr>
              <a:t>Điều này có thể làm suy giảm khả năng chẩn đoán chính xác và ảnh hưởng đến hiệu suất toàn bộ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74D06A6-CF24-0D9A-0FBC-7CC0855F62D2}"/>
              </a:ext>
            </a:extLst>
          </p:cNvPr>
          <p:cNvPicPr>
            <a:picLocks noChangeAspect="1"/>
          </p:cNvPicPr>
          <p:nvPr/>
        </p:nvPicPr>
        <p:blipFill>
          <a:blip r:embed="rId3"/>
          <a:stretch>
            <a:fillRect/>
          </a:stretch>
        </p:blipFill>
        <p:spPr>
          <a:xfrm>
            <a:off x="-242291" y="4171863"/>
            <a:ext cx="3384376" cy="3384376"/>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siêu âm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siêu âm</a:t>
            </a:r>
            <a:endParaRPr lang="en-US" sz="2400" b="1" i="0" dirty="0">
              <a:effectLst/>
              <a:latin typeface="Söhne"/>
            </a:endParaRPr>
          </a:p>
          <a:p>
            <a:r>
              <a:rPr lang="vi-VN" b="0" i="0" dirty="0">
                <a:effectLst/>
                <a:latin typeface="Söhne"/>
              </a:rPr>
              <a:t>Đầu tiên, độ sạch của môi trường làm việc là yếu tố quan trọng. Máy siêu âm cần được vận hành trong một không gian sạch để tránh bụi bẩn và các tạp chất gây ảnh hưởng đến hiệu suất và chất lượng hình ảnh của thiết bị. </a:t>
            </a:r>
            <a:endParaRPr lang="en-US" b="0" i="0" dirty="0">
              <a:effectLst/>
              <a:latin typeface="Söhne"/>
            </a:endParaRPr>
          </a:p>
          <a:p>
            <a:r>
              <a:rPr lang="vi-VN" b="0" i="0" dirty="0">
                <a:effectLst/>
                <a:latin typeface="Söhne"/>
              </a:rPr>
              <a:t>Việc bảo vệ máy khỏi bụi và môi trường ô nhiễm là điều cần thiết để đảm bảo sự ổn định và độ tin cậy của máy siêu âm.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64CDF73-8FEF-29B2-64DF-ABFECF800D92}"/>
              </a:ext>
            </a:extLst>
          </p:cNvPr>
          <p:cNvPicPr>
            <a:picLocks noChangeAspect="1"/>
          </p:cNvPicPr>
          <p:nvPr/>
        </p:nvPicPr>
        <p:blipFill>
          <a:blip r:embed="rId3"/>
          <a:stretch>
            <a:fillRect/>
          </a:stretch>
        </p:blipFill>
        <p:spPr>
          <a:xfrm>
            <a:off x="-242291" y="4171863"/>
            <a:ext cx="3384376" cy="3384376"/>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siêu âm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siêu âm ảnh hưởng như thế nào đến việc vận hành máy siêu âm</a:t>
            </a:r>
            <a:endParaRPr lang="en-US" sz="2400" b="1" i="0" dirty="0">
              <a:effectLst/>
              <a:latin typeface="Söhne"/>
            </a:endParaRPr>
          </a:p>
          <a:p>
            <a:r>
              <a:rPr lang="vi-VN" b="0" i="0" dirty="0">
                <a:effectLst/>
                <a:latin typeface="Söhne"/>
              </a:rPr>
              <a:t>Chất lượng hình ảnh cao: Hình ảnh siêu âm rõ nét, chi tiết, ít nhiễu, giúp bác sĩ dễ dàng quan sát và chẩn đoán chính xác các bệnh lý.</a:t>
            </a:r>
          </a:p>
          <a:p>
            <a:r>
              <a:rPr lang="vi-VN" b="0" i="0" dirty="0">
                <a:effectLst/>
                <a:latin typeface="Söhne"/>
              </a:rPr>
              <a:t>Độ chính xác của chẩn đoán: Máy siêu âm có độ chính xác cao trong việc chẩn đoán các bệnh lý về tim mạch, sản phụ khoa, tiêu hóa, gan mật, tiết niệu,…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A66493-3996-0BFA-94D5-AD73EFB2DF57}"/>
              </a:ext>
            </a:extLst>
          </p:cNvPr>
          <p:cNvPicPr>
            <a:picLocks noChangeAspect="1"/>
          </p:cNvPicPr>
          <p:nvPr/>
        </p:nvPicPr>
        <p:blipFill>
          <a:blip r:embed="rId3"/>
          <a:stretch>
            <a:fillRect/>
          </a:stretch>
        </p:blipFill>
        <p:spPr>
          <a:xfrm>
            <a:off x="-242291" y="4171863"/>
            <a:ext cx="3384376" cy="3384376"/>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siêu âm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siêu âm</a:t>
            </a:r>
            <a:endParaRPr lang="en-US" sz="2400" b="1" i="0" dirty="0">
              <a:effectLst/>
              <a:latin typeface="Söhne"/>
            </a:endParaRPr>
          </a:p>
          <a:p>
            <a:r>
              <a:rPr lang="vi-VN" b="0" i="0" dirty="0">
                <a:effectLst/>
                <a:latin typeface="Söhne"/>
              </a:rPr>
              <a:t>Hiểu rõ nguyên tắc hoạt động, cấu tạo và chức năng của các bộ phận máy.</a:t>
            </a:r>
          </a:p>
          <a:p>
            <a:r>
              <a:rPr lang="vi-VN" b="0" i="0" dirty="0">
                <a:effectLst/>
                <a:latin typeface="Söhne"/>
              </a:rPr>
              <a:t>Nắm vững các quy trình vận hành, thao tác chuẩn khi sử dụng máy.</a:t>
            </a:r>
          </a:p>
          <a:p>
            <a:r>
              <a:rPr lang="vi-VN" b="0" i="0" dirty="0">
                <a:effectLst/>
                <a:latin typeface="Söhne"/>
              </a:rPr>
              <a:t>Có khả năng điều chỉnh các thông số kỹ thuật phù hợp với từng trường hợp bệnh lý.</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AAE2C0B-409D-1022-F33E-0E4833F94879}"/>
              </a:ext>
            </a:extLst>
          </p:cNvPr>
          <p:cNvPicPr>
            <a:picLocks noChangeAspect="1"/>
          </p:cNvPicPr>
          <p:nvPr/>
        </p:nvPicPr>
        <p:blipFill>
          <a:blip r:embed="rId3"/>
          <a:stretch>
            <a:fillRect/>
          </a:stretch>
        </p:blipFill>
        <p:spPr>
          <a:xfrm>
            <a:off x="-242291" y="4171863"/>
            <a:ext cx="3384376" cy="3384376"/>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siêu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âm</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siêu âm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Tiếp xúc với sóng siêu âm: Việc tiếp xúc với sóng siêu âm trong thời gian dài có thể gây ra một số tác hại cho sức khỏe như mệt mỏi, căng thẳng, thậm chí là tổn thương di truyền.</a:t>
            </a:r>
          </a:p>
          <a:p>
            <a:pPr algn="l"/>
            <a:r>
              <a:rPr lang="vi-VN" b="0" i="0" dirty="0">
                <a:effectLst/>
                <a:latin typeface="Open Sans" panose="020B0606030504020204" pitchFamily="34" charset="0"/>
              </a:rPr>
              <a:t>Nguy cơ cháy nổ: Máy siêu âm sử dụng nguồn điện lớn, do đó tiềm ẩn nguy cơ cháy nổ nếu không được vận hành đúng cách. Đào tạo sẽ cung cấp kiến thức về an toàn điện, cách phòng ngừa và xử lý các tình huống cháy nổ cho người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8ACF894-A2F6-3BCC-F467-E72249C1DD60}"/>
              </a:ext>
            </a:extLst>
          </p:cNvPr>
          <p:cNvPicPr>
            <a:picLocks noChangeAspect="1"/>
          </p:cNvPicPr>
          <p:nvPr/>
        </p:nvPicPr>
        <p:blipFill>
          <a:blip r:embed="rId3"/>
          <a:stretch>
            <a:fillRect/>
          </a:stretch>
        </p:blipFill>
        <p:spPr>
          <a:xfrm>
            <a:off x="7246540" y="2420888"/>
            <a:ext cx="2961705" cy="29617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siêu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âm</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siêu</a:t>
            </a:r>
            <a:r>
              <a:rPr lang="en-US" b="1" i="0" dirty="0">
                <a:effectLst/>
                <a:latin typeface="Open Sans" panose="020B0606030504020204" pitchFamily="34" charset="0"/>
              </a:rPr>
              <a:t> </a:t>
            </a:r>
            <a:r>
              <a:rPr lang="en-US" b="1" i="0" dirty="0" err="1">
                <a:effectLst/>
                <a:latin typeface="Open Sans" panose="020B0606030504020204" pitchFamily="34" charset="0"/>
              </a:rPr>
              <a:t>âm</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9C97E17-DCEC-E490-4683-7FE7B023A48F}"/>
              </a:ext>
            </a:extLst>
          </p:cNvPr>
          <p:cNvPicPr>
            <a:picLocks noChangeAspect="1"/>
          </p:cNvPicPr>
          <p:nvPr/>
        </p:nvPicPr>
        <p:blipFill>
          <a:blip r:embed="rId3"/>
          <a:stretch>
            <a:fillRect/>
          </a:stretch>
        </p:blipFill>
        <p:spPr>
          <a:xfrm>
            <a:off x="7246540" y="2420888"/>
            <a:ext cx="2961705" cy="29617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siêu</a:t>
            </a:r>
            <a:r>
              <a:rPr lang="en-US" sz="3200" dirty="0">
                <a:latin typeface="UTM Aptima" panose="02040603050506020204" pitchFamily="18" charset="0"/>
              </a:rPr>
              <a:t> </a:t>
            </a:r>
            <a:r>
              <a:rPr lang="en-US" sz="3200" dirty="0" err="1">
                <a:latin typeface="UTM Aptima" panose="02040603050506020204" pitchFamily="18" charset="0"/>
              </a:rPr>
              <a:t>âm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siêu</a:t>
            </a:r>
            <a:r>
              <a:rPr lang="en-US" sz="2000" b="1" i="0" dirty="0">
                <a:effectLst/>
                <a:latin typeface="Open Sans" panose="020B0606030504020204" pitchFamily="34" charset="0"/>
              </a:rPr>
              <a:t> </a:t>
            </a:r>
            <a:r>
              <a:rPr lang="en-US" sz="2000" b="1" i="0" dirty="0" err="1">
                <a:effectLst/>
                <a:latin typeface="Open Sans" panose="020B0606030504020204" pitchFamily="34" charset="0"/>
              </a:rPr>
              <a:t>âm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người vận hành: Việc tiếp xúc với sóng siêu âm, tiếng ồn, hóa chất và các nguy cơ khác trong môi trường làm việc có thể gây hại cho sức khỏe người vận hành nếu không được kiểm soát chặt chẽ. </a:t>
            </a:r>
          </a:p>
          <a:p>
            <a:pPr algn="l">
              <a:lnSpc>
                <a:spcPct val="120000"/>
              </a:lnSpc>
            </a:pPr>
            <a:r>
              <a:rPr lang="vi-VN" b="0" i="0" dirty="0">
                <a:effectLst/>
                <a:latin typeface="Open Sans" panose="020B0606030504020204" pitchFamily="34" charset="0"/>
              </a:rPr>
              <a:t>Đảm bảo an toàn cho bệnh nhân: Việc sử dụng máy siêu âm không đúng cách có thể gây ra các tai biến cho bệnh nhân. Duy trì an toàn lao động sẽ giúp đảm bảo rằng máy siêu âm được sử dụng đúng quy trình, tuân thủ các tiêu chuẩn y tế, từ đó hạn chế tối đa các nguy cơ cho bệnh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B4AD1BB-BA53-97C3-690A-FACCC6E2C9AF}"/>
              </a:ext>
            </a:extLst>
          </p:cNvPr>
          <p:cNvPicPr>
            <a:picLocks noChangeAspect="1"/>
          </p:cNvPicPr>
          <p:nvPr/>
        </p:nvPicPr>
        <p:blipFill>
          <a:blip r:embed="rId3"/>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siêu</a:t>
            </a:r>
            <a:r>
              <a:rPr lang="en-US" sz="3200" dirty="0">
                <a:latin typeface="UTM Aptima" panose="02040603050506020204" pitchFamily="18" charset="0"/>
              </a:rPr>
              <a:t> </a:t>
            </a:r>
            <a:r>
              <a:rPr lang="en-US" sz="3200" dirty="0" err="1">
                <a:latin typeface="UTM Aptima" panose="02040603050506020204" pitchFamily="18" charset="0"/>
              </a:rPr>
              <a:t>âm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siêu âm</a:t>
            </a:r>
          </a:p>
          <a:p>
            <a:pPr algn="l">
              <a:lnSpc>
                <a:spcPct val="120000"/>
              </a:lnSpc>
            </a:pPr>
            <a:r>
              <a:rPr lang="vi-VN" b="0" i="0" dirty="0">
                <a:effectLst/>
                <a:latin typeface="Open Sans" panose="020B0606030504020204" pitchFamily="34" charset="0"/>
              </a:rPr>
              <a:t>Đọc kỹ hướng dẫn sử dụng: Mỗi máy siêu âm đều có hướng dẫn sử dụng riêng, cung cấp thông tin chi tiết về cách vận hành, bảo trì và các biện pháp an toàn cần thiết. </a:t>
            </a:r>
          </a:p>
          <a:p>
            <a:pPr algn="l">
              <a:lnSpc>
                <a:spcPct val="120000"/>
              </a:lnSpc>
            </a:pPr>
            <a:r>
              <a:rPr lang="vi-VN" b="0" i="0" dirty="0">
                <a:effectLst/>
                <a:latin typeface="Open Sans" panose="020B0606030504020204" pitchFamily="34" charset="0"/>
              </a:rPr>
              <a:t>Tham gia các khóa đào tạo: Các khóa đào tạo an toàn lao động về vận hành máy siêu âm do các cơ quan y tế có thẩm quyền tổ chức sẽ cung cấp cho người sử dụng kiến thức và kỹ năng cần thiết để sử dụng máy siêu âm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FCCA194-7CEA-D728-AE5B-C602ADBD3F15}"/>
              </a:ext>
            </a:extLst>
          </p:cNvPr>
          <p:cNvPicPr>
            <a:picLocks noChangeAspect="1"/>
          </p:cNvPicPr>
          <p:nvPr/>
        </p:nvPicPr>
        <p:blipFill>
          <a:blip r:embed="rId3"/>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3292</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SIÊU ÂM</vt:lpstr>
      <vt:lpstr>Một số vụ tai nạn lao động khi vận hành máy siêu âm</vt:lpstr>
      <vt:lpstr>Tóm tắt bài học</vt:lpstr>
      <vt:lpstr>Giới thiệu</vt:lpstr>
      <vt:lpstr>Giới thiệu</vt:lpstr>
      <vt:lpstr>Thành Phần Và Chức Năng Của máy siêu âm</vt:lpstr>
      <vt:lpstr>Thành Phần Và Chức Năng Của máy siêu âm</vt:lpstr>
      <vt:lpstr>Thành Phần Và Chức Năng Của máy siêu âm</vt:lpstr>
      <vt:lpstr>Thành Phần Và Chức Năng Của máy siêu âm</vt:lpstr>
      <vt:lpstr>Kiểm tra và bảo trì an toàn trước khi vận hành máy siêu âm</vt:lpstr>
      <vt:lpstr>Kiểm tra và bảo trì an toàn trước khi vận hành máy siêu âm</vt:lpstr>
      <vt:lpstr>Quy trình vận hành an toàn máy siêu âm</vt:lpstr>
      <vt:lpstr>Quy trình vận hành an toàn máy siêu âm</vt:lpstr>
      <vt:lpstr>Đánh giá rủi ro và quản lý mối nguy khi vận hành máy siêu âm</vt:lpstr>
      <vt:lpstr>Đánh giá rủi ro và quản lý mối nguy khi vận hành máy siêu âm</vt:lpstr>
      <vt:lpstr>Đánh giá rủi ro và quản lý mối nguy khi vận hành máy siêu âm</vt:lpstr>
      <vt:lpstr>Đánh giá rủi ro và quản lý mối nguy khi vận hành máy siêu âm</vt:lpstr>
      <vt:lpstr>Đánh giá rủi ro và quản lý mối nguy khi vận hành máy siêu âm</vt:lpstr>
      <vt:lpstr>Đánh giá rủi ro và quản lý mối nguy khi vận hành máy siêu âm</vt:lpstr>
      <vt:lpstr>Đánh giá rủi ro và quản lý mối nguy khi vận hành máy siêu âm</vt:lpstr>
      <vt:lpstr>Các yếu tố ảnh hưởng đến an toàn lao động khi vận hành máy siêu âm</vt:lpstr>
      <vt:lpstr>Các yếu tố ảnh hưởng đến an toàn lao động khi vận hành máy siêu âm</vt:lpstr>
      <vt:lpstr>Các yếu tố ảnh hưởng đến an toàn lao động khi vận hành máy siêu âm</vt:lpstr>
      <vt:lpstr>Các yếu tố ảnh hưởng đến an toàn lao động khi vận hành máy siêu âm</vt:lpstr>
      <vt:lpstr>Đào tạo an toàn lao động về kỹ năng vận hành máy siêu âm an toàn</vt:lpstr>
      <vt:lpstr>Đào tạo an toàn lao động về kỹ năng vận hành máy siêu âm an toàn</vt:lpstr>
      <vt:lpstr>Ý nghĩa của an toàn lao động trong việc vận hành máy siêu âm</vt:lpstr>
      <vt:lpstr>Ý nghĩa của an toàn lao động trong việc vận hành máy siêu âm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2024-05-09T13:28:47Z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