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762" y="-85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ĐẦM TẤM</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1026" name="Picture 2" descr="Máy đầm tấm xăng 4.8Kw Tolsen 86101">
            <a:extLst>
              <a:ext uri="{FF2B5EF4-FFF2-40B4-BE49-F238E27FC236}">
                <a16:creationId xmlns:a16="http://schemas.microsoft.com/office/drawing/2014/main" id="{28C1E4E9-D6F2-1645-EB08-7D36405BD1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3486" y="4365104"/>
            <a:ext cx="1925959" cy="1925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đầm</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tấm</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en-US" b="0" i="0" dirty="0">
                <a:solidFill>
                  <a:srgbClr val="0D0D0D"/>
                </a:solidFill>
                <a:effectLst/>
                <a:latin typeface="Söhne"/>
              </a:rPr>
              <a:t>Khi </a:t>
            </a:r>
            <a:r>
              <a:rPr lang="en-US" b="0" i="0" dirty="0" err="1">
                <a:solidFill>
                  <a:srgbClr val="0D0D0D"/>
                </a:solidFill>
                <a:effectLst/>
                <a:latin typeface="Söhne"/>
              </a:rPr>
              <a:t>vận</a:t>
            </a:r>
            <a:r>
              <a:rPr lang="en-US" b="0" i="0" dirty="0">
                <a:solidFill>
                  <a:srgbClr val="0D0D0D"/>
                </a:solidFill>
                <a:effectLst/>
                <a:latin typeface="Söhne"/>
              </a:rPr>
              <a:t> </a:t>
            </a:r>
            <a:r>
              <a:rPr lang="en-US" b="0" i="0" dirty="0" err="1">
                <a:solidFill>
                  <a:srgbClr val="0D0D0D"/>
                </a:solidFill>
                <a:effectLst/>
                <a:latin typeface="Söhne"/>
              </a:rPr>
              <a:t>hành</a:t>
            </a:r>
            <a:r>
              <a:rPr lang="en-US" b="0" i="0" dirty="0">
                <a:solidFill>
                  <a:srgbClr val="0D0D0D"/>
                </a:solidFill>
                <a:effectLst/>
                <a:latin typeface="Söhne"/>
              </a:rPr>
              <a:t> </a:t>
            </a:r>
            <a:r>
              <a:rPr lang="en-US" b="0" i="0" dirty="0" err="1">
                <a:solidFill>
                  <a:srgbClr val="0D0D0D"/>
                </a:solidFill>
                <a:effectLst/>
                <a:latin typeface="Söhne"/>
              </a:rPr>
              <a:t>máy</a:t>
            </a:r>
            <a:r>
              <a:rPr lang="en-US" b="0" i="0" dirty="0">
                <a:solidFill>
                  <a:srgbClr val="0D0D0D"/>
                </a:solidFill>
                <a:effectLst/>
                <a:latin typeface="Söhne"/>
              </a:rPr>
              <a:t> </a:t>
            </a:r>
            <a:r>
              <a:rPr lang="en-US" b="0" i="0" dirty="0" err="1">
                <a:solidFill>
                  <a:srgbClr val="0D0D0D"/>
                </a:solidFill>
                <a:effectLst/>
                <a:latin typeface="Söhne"/>
              </a:rPr>
              <a:t>đầm</a:t>
            </a:r>
            <a:r>
              <a:rPr lang="en-US" b="0" i="0" dirty="0">
                <a:solidFill>
                  <a:srgbClr val="0D0D0D"/>
                </a:solidFill>
                <a:effectLst/>
                <a:latin typeface="Söhne"/>
              </a:rPr>
              <a:t> </a:t>
            </a:r>
            <a:r>
              <a:rPr lang="en-US" b="0" i="0" dirty="0" err="1">
                <a:solidFill>
                  <a:srgbClr val="0D0D0D"/>
                </a:solidFill>
                <a:effectLst/>
                <a:latin typeface="Söhne"/>
              </a:rPr>
              <a:t>tấm</a:t>
            </a:r>
            <a:r>
              <a:rPr lang="en-US" b="0" i="0" dirty="0">
                <a:solidFill>
                  <a:srgbClr val="0D0D0D"/>
                </a:solidFill>
                <a:effectLst/>
                <a:latin typeface="Söhne"/>
              </a:rPr>
              <a:t> (plate compactor) </a:t>
            </a: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các</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việc</a:t>
            </a:r>
            <a:r>
              <a:rPr lang="en-US" b="0" i="0" dirty="0">
                <a:solidFill>
                  <a:srgbClr val="0D0D0D"/>
                </a:solidFill>
                <a:effectLst/>
                <a:latin typeface="Söhne"/>
              </a:rPr>
              <a:t> </a:t>
            </a:r>
            <a:r>
              <a:rPr lang="en-US" b="0" i="0" dirty="0" err="1">
                <a:solidFill>
                  <a:srgbClr val="0D0D0D"/>
                </a:solidFill>
                <a:effectLst/>
                <a:latin typeface="Söhne"/>
              </a:rPr>
              <a:t>xây</a:t>
            </a:r>
            <a:r>
              <a:rPr lang="en-US" b="0" i="0" dirty="0">
                <a:solidFill>
                  <a:srgbClr val="0D0D0D"/>
                </a:solidFill>
                <a:effectLst/>
                <a:latin typeface="Söhne"/>
              </a:rPr>
              <a:t> </a:t>
            </a:r>
            <a:r>
              <a:rPr lang="en-US" b="0" i="0" dirty="0" err="1">
                <a:solidFill>
                  <a:srgbClr val="0D0D0D"/>
                </a:solidFill>
                <a:effectLst/>
                <a:latin typeface="Söhne"/>
              </a:rPr>
              <a:t>dựng</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cải</a:t>
            </a:r>
            <a:r>
              <a:rPr lang="en-US" b="0" i="0" dirty="0">
                <a:solidFill>
                  <a:srgbClr val="0D0D0D"/>
                </a:solidFill>
                <a:effectLst/>
                <a:latin typeface="Söhne"/>
              </a:rPr>
              <a:t> </a:t>
            </a:r>
            <a:r>
              <a:rPr lang="en-US" b="0" i="0" dirty="0" err="1">
                <a:solidFill>
                  <a:srgbClr val="0D0D0D"/>
                </a:solidFill>
                <a:effectLst/>
                <a:latin typeface="Söhne"/>
              </a:rPr>
              <a:t>tạo</a:t>
            </a:r>
            <a:r>
              <a:rPr lang="en-US" b="0" i="0" dirty="0">
                <a:solidFill>
                  <a:srgbClr val="0D0D0D"/>
                </a:solidFill>
                <a:effectLst/>
                <a:latin typeface="Söhne"/>
              </a:rPr>
              <a:t>, </a:t>
            </a:r>
            <a:r>
              <a:rPr lang="en-US" b="0" i="0" dirty="0" err="1">
                <a:solidFill>
                  <a:srgbClr val="0D0D0D"/>
                </a:solidFill>
                <a:effectLst/>
                <a:latin typeface="Söhne"/>
              </a:rPr>
              <a:t>các</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có</a:t>
            </a:r>
            <a:r>
              <a:rPr lang="en-US" b="0" i="0" dirty="0">
                <a:solidFill>
                  <a:srgbClr val="0D0D0D"/>
                </a:solidFill>
                <a:effectLst/>
                <a:latin typeface="Söhne"/>
              </a:rPr>
              <a:t> </a:t>
            </a:r>
            <a:r>
              <a:rPr lang="en-US" b="0" i="0" dirty="0" err="1">
                <a:solidFill>
                  <a:srgbClr val="0D0D0D"/>
                </a:solidFill>
                <a:effectLst/>
                <a:latin typeface="Söhne"/>
              </a:rPr>
              <a:t>thể</a:t>
            </a:r>
            <a:r>
              <a:rPr lang="en-US" b="0" i="0" dirty="0">
                <a:solidFill>
                  <a:srgbClr val="0D0D0D"/>
                </a:solidFill>
                <a:effectLst/>
                <a:latin typeface="Söhne"/>
              </a:rPr>
              <a:t> </a:t>
            </a:r>
            <a:r>
              <a:rPr lang="en-US" b="0" i="0" dirty="0" err="1">
                <a:solidFill>
                  <a:srgbClr val="0D0D0D"/>
                </a:solidFill>
                <a:effectLst/>
                <a:latin typeface="Söhne"/>
              </a:rPr>
              <a:t>xảy</a:t>
            </a:r>
            <a:r>
              <a:rPr lang="en-US" b="0" i="0" dirty="0">
                <a:solidFill>
                  <a:srgbClr val="0D0D0D"/>
                </a:solidFill>
                <a:effectLst/>
                <a:latin typeface="Söhne"/>
              </a:rPr>
              <a:t> </a:t>
            </a:r>
            <a:r>
              <a:rPr lang="en-US" b="0" i="0" dirty="0" err="1">
                <a:solidFill>
                  <a:srgbClr val="0D0D0D"/>
                </a:solidFill>
                <a:effectLst/>
                <a:latin typeface="Söhne"/>
              </a:rPr>
              <a:t>ra</a:t>
            </a:r>
            <a:r>
              <a:rPr lang="en-US" b="0" i="0" dirty="0">
                <a:solidFill>
                  <a:srgbClr val="0D0D0D"/>
                </a:solidFill>
                <a:effectLst/>
                <a:latin typeface="Söhne"/>
              </a:rPr>
              <a:t> do </a:t>
            </a:r>
            <a:r>
              <a:rPr lang="en-US" b="0" i="0" dirty="0" err="1">
                <a:solidFill>
                  <a:srgbClr val="0D0D0D"/>
                </a:solidFill>
                <a:effectLst/>
                <a:latin typeface="Söhne"/>
              </a:rPr>
              <a:t>nhiều</a:t>
            </a:r>
            <a:r>
              <a:rPr lang="en-US" b="0" i="0" dirty="0">
                <a:solidFill>
                  <a:srgbClr val="0D0D0D"/>
                </a:solidFill>
                <a:effectLst/>
                <a:latin typeface="Söhne"/>
              </a:rPr>
              <a:t> </a:t>
            </a:r>
            <a:r>
              <a:rPr lang="en-US" b="0" i="0" dirty="0" err="1">
                <a:solidFill>
                  <a:srgbClr val="0D0D0D"/>
                </a:solidFill>
                <a:effectLst/>
                <a:latin typeface="Söhne"/>
              </a:rPr>
              <a:t>nguyên</a:t>
            </a:r>
            <a:r>
              <a:rPr lang="en-US" b="0" i="0" dirty="0">
                <a:solidFill>
                  <a:srgbClr val="0D0D0D"/>
                </a:solidFill>
                <a:effectLst/>
                <a:latin typeface="Söhne"/>
              </a:rPr>
              <a:t> </a:t>
            </a:r>
            <a:r>
              <a:rPr lang="en-US" b="0" i="0" dirty="0" err="1">
                <a:solidFill>
                  <a:srgbClr val="0D0D0D"/>
                </a:solidFill>
                <a:effectLst/>
                <a:latin typeface="Söhne"/>
              </a:rPr>
              <a:t>nhân</a:t>
            </a:r>
            <a:r>
              <a:rPr lang="en-US" b="0" i="0" dirty="0">
                <a:solidFill>
                  <a:srgbClr val="0D0D0D"/>
                </a:solidFill>
                <a:effectLst/>
                <a:latin typeface="Söhne"/>
              </a:rPr>
              <a:t> </a:t>
            </a:r>
            <a:r>
              <a:rPr lang="en-US" b="0" i="0" dirty="0" err="1">
                <a:solidFill>
                  <a:srgbClr val="0D0D0D"/>
                </a:solidFill>
                <a:effectLst/>
                <a:latin typeface="Söhne"/>
              </a:rPr>
              <a:t>khác</a:t>
            </a:r>
            <a:r>
              <a:rPr lang="en-US" b="0" i="0" dirty="0">
                <a:solidFill>
                  <a:srgbClr val="0D0D0D"/>
                </a:solidFill>
                <a:effectLst/>
                <a:latin typeface="Söhne"/>
              </a:rPr>
              <a:t> </a:t>
            </a:r>
            <a:r>
              <a:rPr lang="en-US" b="0" i="0" dirty="0" err="1">
                <a:solidFill>
                  <a:srgbClr val="0D0D0D"/>
                </a:solidFill>
                <a:effectLst/>
                <a:latin typeface="Söhne"/>
              </a:rPr>
              <a:t>nhau</a:t>
            </a:r>
            <a:r>
              <a:rPr lang="en-US" sz="2000" dirty="0">
                <a:ea typeface="+mn-lt"/>
                <a:cs typeface="+mn-lt"/>
              </a:rPr>
              <a:t>:</a:t>
            </a:r>
            <a:endParaRPr lang="en-US" dirty="0"/>
          </a:p>
          <a:p>
            <a:pPr marL="730885" lvl="1" indent="-304165"/>
            <a:r>
              <a:rPr lang="vi-VN" i="0" dirty="0">
                <a:solidFill>
                  <a:srgbClr val="0D0D0D"/>
                </a:solidFill>
                <a:effectLst/>
                <a:latin typeface="Söhne"/>
              </a:rPr>
              <a:t>Nguy cơ va đập và nghiền nát</a:t>
            </a:r>
            <a:endParaRPr lang="en-US" i="0" dirty="0">
              <a:solidFill>
                <a:srgbClr val="0D0D0D"/>
              </a:solidFill>
              <a:effectLst/>
              <a:latin typeface="Söhne"/>
            </a:endParaRPr>
          </a:p>
          <a:p>
            <a:pPr marL="730885" lvl="1" indent="-304165"/>
            <a:r>
              <a:rPr lang="en-US" dirty="0" err="1"/>
              <a:t>Nguy</a:t>
            </a:r>
            <a:r>
              <a:rPr lang="en-US" dirty="0"/>
              <a:t> </a:t>
            </a:r>
            <a:r>
              <a:rPr lang="en-US" dirty="0" err="1"/>
              <a:t>hiểm</a:t>
            </a:r>
            <a:r>
              <a:rPr lang="en-US" dirty="0"/>
              <a:t> do rung </a:t>
            </a:r>
            <a:r>
              <a:rPr lang="en-US" dirty="0" err="1"/>
              <a:t>chấn</a:t>
            </a:r>
            <a:endParaRPr lang="en-US" dirty="0">
              <a:solidFill>
                <a:srgbClr val="0D0D0D"/>
              </a:solidFill>
              <a:latin typeface="Söhne"/>
            </a:endParaRPr>
          </a:p>
          <a:p>
            <a:pPr marL="730885" lvl="1" indent="-304165"/>
            <a:r>
              <a:rPr lang="vi-VN" dirty="0"/>
              <a:t>Nguy cơ té ngã</a:t>
            </a:r>
            <a:endParaRPr lang="en-US" dirty="0">
              <a:solidFill>
                <a:srgbClr val="0D0D0D"/>
              </a:solidFill>
              <a:latin typeface="Söhne"/>
            </a:endParaRPr>
          </a:p>
          <a:p>
            <a:pPr marL="730885" lvl="1" indent="-304165"/>
            <a:r>
              <a:rPr lang="en-US" dirty="0" err="1"/>
              <a:t>Sự</a:t>
            </a:r>
            <a:r>
              <a:rPr lang="en-US" dirty="0"/>
              <a:t> </a:t>
            </a:r>
            <a:r>
              <a:rPr lang="en-US" dirty="0" err="1"/>
              <a:t>cố</a:t>
            </a:r>
            <a:r>
              <a:rPr lang="en-US" dirty="0"/>
              <a:t> </a:t>
            </a:r>
            <a:r>
              <a:rPr lang="en-US" dirty="0" err="1"/>
              <a:t>kỹ</a:t>
            </a:r>
            <a:r>
              <a:rPr lang="en-US" dirty="0"/>
              <a:t> </a:t>
            </a:r>
            <a:r>
              <a:rPr lang="en-US" dirty="0" err="1"/>
              <a:t>thuật</a:t>
            </a:r>
            <a:endParaRPr lang="en-US" dirty="0">
              <a:solidFill>
                <a:srgbClr val="0D0D0D"/>
              </a:solidFill>
              <a:latin typeface="Söhne"/>
            </a:endParaRPr>
          </a:p>
          <a:p>
            <a:pPr marL="730885" lvl="1" indent="-304165"/>
            <a:r>
              <a:rPr lang="en-US" dirty="0" err="1"/>
              <a:t>Không</a:t>
            </a:r>
            <a:r>
              <a:rPr lang="en-US" dirty="0"/>
              <a:t> </a:t>
            </a:r>
            <a:r>
              <a:rPr lang="en-US" dirty="0" err="1"/>
              <a:t>sử</a:t>
            </a:r>
            <a:r>
              <a:rPr lang="en-US" dirty="0"/>
              <a:t> </a:t>
            </a:r>
            <a:r>
              <a:rPr lang="en-US" dirty="0" err="1"/>
              <a:t>dụng</a:t>
            </a:r>
            <a:r>
              <a:rPr lang="en-US" dirty="0"/>
              <a:t> </a:t>
            </a:r>
            <a:r>
              <a:rPr lang="en-US" dirty="0" err="1"/>
              <a:t>trang</a:t>
            </a:r>
            <a:r>
              <a:rPr lang="en-US" dirty="0"/>
              <a:t> </a:t>
            </a:r>
            <a:r>
              <a:rPr lang="en-US" dirty="0" err="1"/>
              <a:t>thiết</a:t>
            </a:r>
            <a:r>
              <a:rPr lang="en-US" dirty="0"/>
              <a:t> </a:t>
            </a:r>
            <a:r>
              <a:rPr lang="en-US" dirty="0" err="1"/>
              <a:t>bị</a:t>
            </a:r>
            <a:r>
              <a:rPr lang="en-US" dirty="0"/>
              <a:t> </a:t>
            </a:r>
            <a:r>
              <a:rPr lang="en-US" dirty="0" err="1"/>
              <a:t>bảo</a:t>
            </a:r>
            <a:r>
              <a:rPr lang="en-US" dirty="0"/>
              <a:t> </a:t>
            </a:r>
            <a:r>
              <a:rPr lang="en-US" dirty="0" err="1"/>
              <a:t>vệ</a:t>
            </a:r>
            <a:r>
              <a:rPr lang="en-US" dirty="0"/>
              <a:t> </a:t>
            </a:r>
            <a:r>
              <a:rPr lang="en-US" dirty="0" err="1"/>
              <a:t>cá</a:t>
            </a:r>
            <a:r>
              <a:rPr lang="en-US" dirty="0"/>
              <a:t> </a:t>
            </a:r>
            <a:r>
              <a:rPr lang="en-US" dirty="0" err="1"/>
              <a:t>nhân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đầm</a:t>
            </a:r>
            <a:r>
              <a:rPr lang="en-US" dirty="0"/>
              <a:t> </a:t>
            </a:r>
            <a:r>
              <a:rPr lang="en-US" dirty="0" err="1"/>
              <a:t>tấm</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đầm</a:t>
            </a:r>
            <a:r>
              <a:rPr lang="en-US" dirty="0"/>
              <a:t> </a:t>
            </a:r>
            <a:r>
              <a:rPr lang="en-US" dirty="0" err="1"/>
              <a:t>tấm</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đầm tấm</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đầm tấm</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đầm tấm</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đầm</a:t>
            </a:r>
            <a:r>
              <a:rPr lang="en-US" dirty="0"/>
              <a:t> </a:t>
            </a:r>
            <a:r>
              <a:rPr lang="en-US" dirty="0" err="1"/>
              <a:t>tấm</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đầm</a:t>
            </a:r>
            <a:r>
              <a:rPr lang="en-US" dirty="0"/>
              <a:t> </a:t>
            </a:r>
            <a:r>
              <a:rPr lang="en-US" dirty="0" err="1"/>
              <a:t>tấm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đầm</a:t>
            </a:r>
            <a:r>
              <a:rPr lang="en-US" sz="2400" b="1" i="0" dirty="0">
                <a:effectLst/>
                <a:latin typeface="Söhne"/>
              </a:rPr>
              <a:t> </a:t>
            </a:r>
            <a:r>
              <a:rPr lang="en-US" sz="2400" b="1" i="0" dirty="0" err="1">
                <a:effectLst/>
                <a:latin typeface="Söhne"/>
              </a:rPr>
              <a:t>tấm</a:t>
            </a:r>
            <a:endParaRPr lang="en-US" sz="2400" b="1" i="0" dirty="0">
              <a:effectLst/>
              <a:latin typeface="Söhne"/>
            </a:endParaRPr>
          </a:p>
          <a:p>
            <a:r>
              <a:rPr lang="vi-VN" b="0" i="0" dirty="0">
                <a:effectLst/>
                <a:latin typeface="Söhne"/>
              </a:rPr>
              <a:t>An toàn lao động là yếu tố cực kỳ quan trọng khi vận hành máy đầm tấm (plate compactor). Việc sử dụng máy đầm tấm đòi hỏi sự chú ý và chuẩn bị cẩn thận để tránh các tai nạn và thương tích cho người vận hành cũng như những người xung quanh. </a:t>
            </a:r>
            <a:endParaRPr lang="en-US" b="0" i="0" dirty="0">
              <a:effectLst/>
              <a:latin typeface="Söhne"/>
            </a:endParaRPr>
          </a:p>
          <a:p>
            <a:r>
              <a:rPr lang="vi-VN" b="0" i="0" dirty="0">
                <a:effectLst/>
                <a:latin typeface="Söhne"/>
              </a:rPr>
              <a:t>Máy đầm tấm thường được sử dụng trên các công trình xây dựng để nén đất, làm phẳng bề mặt, và việc điều khiển chúng đòi hỏi kỹ năng và nhận thức về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AB6C5DE-964C-C83E-D355-3571132B3A94}"/>
              </a:ext>
            </a:extLst>
          </p:cNvPr>
          <p:cNvPicPr>
            <a:picLocks noChangeAspect="1"/>
          </p:cNvPicPr>
          <p:nvPr/>
        </p:nvPicPr>
        <p:blipFill>
          <a:blip r:embed="rId3"/>
          <a:stretch>
            <a:fillRect/>
          </a:stretch>
        </p:blipFill>
        <p:spPr>
          <a:xfrm>
            <a:off x="-1034380" y="3645024"/>
            <a:ext cx="4689897" cy="4689897"/>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đầm</a:t>
            </a:r>
            <a:r>
              <a:rPr lang="en-US" sz="2400" b="1" i="0" dirty="0">
                <a:effectLst/>
                <a:latin typeface="Söhne"/>
              </a:rPr>
              <a:t> </a:t>
            </a:r>
            <a:r>
              <a:rPr lang="en-US" sz="2400" b="1" i="0" dirty="0" err="1">
                <a:effectLst/>
                <a:latin typeface="Söhne"/>
              </a:rPr>
              <a:t>tấm</a:t>
            </a:r>
            <a:endParaRPr lang="en-US" sz="2400" b="1" i="0" dirty="0">
              <a:effectLst/>
              <a:latin typeface="Söhne"/>
            </a:endParaRPr>
          </a:p>
          <a:p>
            <a:r>
              <a:rPr lang="vi-VN" b="0" i="0" dirty="0">
                <a:effectLst/>
                <a:latin typeface="Söhne"/>
              </a:rPr>
              <a:t>Việc vận hành máy đầm tấm (plate compactor) đòi hỏi tuân thủ các giao thức và quy định an toàn để đảm bảo an toàn cho người vận hành và những người xung quanh. </a:t>
            </a:r>
            <a:endParaRPr lang="en-US" b="0" i="0" dirty="0">
              <a:effectLst/>
              <a:latin typeface="Söhne"/>
            </a:endParaRPr>
          </a:p>
          <a:p>
            <a:r>
              <a:rPr lang="vi-VN" b="0" i="0" dirty="0">
                <a:effectLst/>
                <a:latin typeface="Söhne"/>
              </a:rPr>
              <a:t>Một số quy định quan trọng bao gồm việc đeo đầy đủ trang bị bảo hộ cá nhân như mũ bảo hiểm, kính bảo hộ, áo choàng bảo hộ và giày bảo hộ. Những trang bị này giúp bảo vệ người sử dụng khỏi các nguy hiểm gây ra bởi máy móc và các vật liệu xung quanh.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B057EB6-1FAD-1235-BB78-A3DF248F0830}"/>
              </a:ext>
            </a:extLst>
          </p:cNvPr>
          <p:cNvPicPr>
            <a:picLocks noChangeAspect="1"/>
          </p:cNvPicPr>
          <p:nvPr/>
        </p:nvPicPr>
        <p:blipFill>
          <a:blip r:embed="rId3"/>
          <a:stretch>
            <a:fillRect/>
          </a:stretch>
        </p:blipFill>
        <p:spPr>
          <a:xfrm>
            <a:off x="-1034380" y="3645024"/>
            <a:ext cx="4689897" cy="4689897"/>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tấm</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đầm</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sz="2000" dirty="0">
                <a:solidFill>
                  <a:schemeClr val="bg1"/>
                </a:solidFill>
              </a:rPr>
              <a:t>:</a:t>
            </a:r>
          </a:p>
          <a:p>
            <a:pPr algn="l"/>
            <a:r>
              <a:rPr lang="vi-VN" b="0" i="0" dirty="0">
                <a:effectLst/>
                <a:latin typeface="Open Sans" panose="020B0606030504020204" pitchFamily="34" charset="0"/>
              </a:rPr>
              <a:t>Máy đầm tấm (plate compactor) bao gồm các thành phần chính như động cơ, tấm đầm, hệ thống điều khiển và khung máy. Động cơ là thành phần nền tảng của máy, cung cấp năng lượng để hoạt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Thông thường, động cơ của máy đầm tấm được sử dụng là động cơ xăng hoặc động cơ diesel, tùy thuộc vào ứng dụng và nhu cầu của công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469B6CA4-DD45-75D6-1BF5-B30C17904659}"/>
              </a:ext>
            </a:extLst>
          </p:cNvPr>
          <p:cNvPicPr>
            <a:picLocks noChangeAspect="1"/>
          </p:cNvPicPr>
          <p:nvPr/>
        </p:nvPicPr>
        <p:blipFill>
          <a:blip r:embed="rId3"/>
          <a:stretch>
            <a:fillRect/>
          </a:stretch>
        </p:blipFill>
        <p:spPr>
          <a:xfrm>
            <a:off x="6706195" y="1124744"/>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tấm</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đầm</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sz="2000" dirty="0">
                <a:solidFill>
                  <a:schemeClr val="bg1"/>
                </a:solidFill>
              </a:rPr>
              <a:t>:</a:t>
            </a:r>
          </a:p>
          <a:p>
            <a:pPr algn="l"/>
            <a:r>
              <a:rPr lang="vi-VN" b="0" i="0" dirty="0">
                <a:effectLst/>
                <a:latin typeface="Open Sans" panose="020B0606030504020204" pitchFamily="34" charset="0"/>
              </a:rPr>
              <a:t>Máy đầm tấm (plate compactor) có cấu trúc đơn giản nhưng hoạt động hiệu quả. Cấu trúc chính của máy bao gồm một động cơ được gắn trên một khung kim loại, có tấm đầm được gắn vào phía dưới.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Động cơ được kết nối với tấm đầm thông qua hệ thống cơ khí để tạo ra dao động nhanh chóng.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148337D-58B6-ECEC-3197-5D86AF033977}"/>
              </a:ext>
            </a:extLst>
          </p:cNvPr>
          <p:cNvPicPr>
            <a:picLocks noChangeAspect="1"/>
          </p:cNvPicPr>
          <p:nvPr/>
        </p:nvPicPr>
        <p:blipFill>
          <a:blip r:embed="rId3"/>
          <a:stretch>
            <a:fillRect/>
          </a:stretch>
        </p:blipFill>
        <p:spPr>
          <a:xfrm>
            <a:off x="6706195" y="1124744"/>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tấm</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đầm</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sz="2000" dirty="0">
                <a:solidFill>
                  <a:schemeClr val="bg1"/>
                </a:solidFill>
              </a:rPr>
              <a:t>:</a:t>
            </a:r>
          </a:p>
          <a:p>
            <a:pPr algn="l"/>
            <a:r>
              <a:rPr lang="vi-VN" b="0" i="0" dirty="0">
                <a:effectLst/>
                <a:latin typeface="Open Sans" panose="020B0606030504020204" pitchFamily="34" charset="0"/>
              </a:rPr>
              <a:t>Máy đầm tấm (plate compactor) là một công cụ quan trọng trong ngành xây dựng với nhiều ứng dụng đa dạng. Trong xây dựng đường, máy đầm tấm được sử dụng để nén và làm phẳng lớp đất, đá dăm, hoặc cát trước khi lát nền.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sử dụng máy đầm tấm giúp tăng cường độ cứng và độ bền của lớp nền, giảm thiểu sự lún sụt sau khi hoàn thành công trình.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F76A079-84DB-2D61-0FD5-C11686FE55BE}"/>
              </a:ext>
            </a:extLst>
          </p:cNvPr>
          <p:cNvPicPr>
            <a:picLocks noChangeAspect="1"/>
          </p:cNvPicPr>
          <p:nvPr/>
        </p:nvPicPr>
        <p:blipFill>
          <a:blip r:embed="rId3"/>
          <a:stretch>
            <a:fillRect/>
          </a:stretch>
        </p:blipFill>
        <p:spPr>
          <a:xfrm>
            <a:off x="6706195" y="1124744"/>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tấm</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đầm</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sz="2000" dirty="0">
                <a:solidFill>
                  <a:schemeClr val="bg1"/>
                </a:solidFill>
              </a:rPr>
              <a:t>:</a:t>
            </a:r>
          </a:p>
          <a:p>
            <a:pPr algn="l"/>
            <a:r>
              <a:rPr lang="vi-VN" b="0" i="0" dirty="0">
                <a:effectLst/>
                <a:latin typeface="Open Sans" panose="020B0606030504020204" pitchFamily="34" charset="0"/>
              </a:rPr>
              <a:t>Việc vận hành máy đầm tấm (plate compactor) có một số rủi ro liên quan mà người vận hành cần phải ý thức và đề phòng. Một trong những rủi ro chính là nguy cơ tai nạn do va chạm hoặc lâm vào tấm đầm khi máy đang hoạt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Để tránh điều này, người vận hành cần luôn giữ khoảng cách an toàn và không cho phép người khác ở gần vùng làm việc của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DCFB17E-6691-1528-9994-B73110F7AAAA}"/>
              </a:ext>
            </a:extLst>
          </p:cNvPr>
          <p:cNvPicPr>
            <a:picLocks noChangeAspect="1"/>
          </p:cNvPicPr>
          <p:nvPr/>
        </p:nvPicPr>
        <p:blipFill>
          <a:blip r:embed="rId3"/>
          <a:stretch>
            <a:fillRect/>
          </a:stretch>
        </p:blipFill>
        <p:spPr>
          <a:xfrm>
            <a:off x="6706195" y="1124744"/>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đầm tấm</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đầm tấm</a:t>
            </a:r>
          </a:p>
          <a:p>
            <a:pPr algn="l">
              <a:lnSpc>
                <a:spcPct val="120000"/>
              </a:lnSpc>
            </a:pPr>
            <a:r>
              <a:rPr lang="vi-VN" b="0" i="0" dirty="0">
                <a:effectLst/>
                <a:latin typeface="Open Sans" panose="020B0606030504020204" pitchFamily="34" charset="0"/>
              </a:rPr>
              <a:t>Kiểm tra trạng thái tổng thể của máy: Xem xét tổng quan máy để đảm bảo rằng không có phần cấu thành nào bị hư hỏng, gãy vỡ hoặc thiếu sót. Nếu phát hiện bất kỳ vấn đề nào, không nên tiếp tục vận hành máy mà cần sửa chữa trước.</a:t>
            </a:r>
          </a:p>
          <a:p>
            <a:pPr algn="l">
              <a:lnSpc>
                <a:spcPct val="120000"/>
              </a:lnSpc>
            </a:pPr>
            <a:r>
              <a:rPr lang="vi-VN" b="0" i="0" dirty="0">
                <a:effectLst/>
                <a:latin typeface="Open Sans" panose="020B0606030504020204" pitchFamily="34" charset="0"/>
              </a:rPr>
              <a:t>Kiểm tra động cơ và hệ thống điều khiển: Khởi động động cơ và kiểm tra xem nó hoạt động một cách bình thường. Đảm bảo hệ thống điều khiển như cần có đầy đủ và hoạt động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93BEC202-A15C-237E-1560-296A6CE6DB81}"/>
              </a:ext>
            </a:extLst>
          </p:cNvPr>
          <p:cNvPicPr>
            <a:picLocks noChangeAspect="1"/>
          </p:cNvPicPr>
          <p:nvPr/>
        </p:nvPicPr>
        <p:blipFill>
          <a:blip r:embed="rId3"/>
          <a:stretch>
            <a:fillRect/>
          </a:stretch>
        </p:blipFill>
        <p:spPr>
          <a:xfrm>
            <a:off x="-2186508" y="2878335"/>
            <a:ext cx="6285905" cy="6285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đầm tấm</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đầm tấm định kỳ</a:t>
            </a:r>
          </a:p>
          <a:p>
            <a:pPr algn="l">
              <a:lnSpc>
                <a:spcPct val="120000"/>
              </a:lnSpc>
            </a:pPr>
            <a:r>
              <a:rPr lang="vi-VN" b="0" i="0" dirty="0">
                <a:effectLst/>
                <a:latin typeface="Open Sans" panose="020B0606030504020204" pitchFamily="34" charset="0"/>
              </a:rPr>
              <a:t>Kiểm tra dầu máy: Thường xuyên kiểm tra mức dầu động cơ và đảm bảo nó đủ để bôi trơn động cơ một cách hiệu quả. Thay dầu máy định kỳ theo hướng dẫn của nhà sản xuất để bảo đảm độ bền và hiệu suất của động cơ.</a:t>
            </a:r>
          </a:p>
          <a:p>
            <a:pPr algn="l">
              <a:lnSpc>
                <a:spcPct val="120000"/>
              </a:lnSpc>
            </a:pPr>
            <a:r>
              <a:rPr lang="vi-VN" b="0" i="0" dirty="0">
                <a:effectLst/>
                <a:latin typeface="Open Sans" panose="020B0606030504020204" pitchFamily="34" charset="0"/>
              </a:rPr>
              <a:t>Kiểm tra lọc không khí: Làm sạch hoặc thay thế lọc không khí định kỳ để đảm bảo động cơ hoạt động với lượng không khí sạch và đủ.</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7210E42-14D0-66DC-F680-CA8361E5A4B5}"/>
              </a:ext>
            </a:extLst>
          </p:cNvPr>
          <p:cNvPicPr>
            <a:picLocks noChangeAspect="1"/>
          </p:cNvPicPr>
          <p:nvPr/>
        </p:nvPicPr>
        <p:blipFill>
          <a:blip r:embed="rId3"/>
          <a:stretch>
            <a:fillRect/>
          </a:stretch>
        </p:blipFill>
        <p:spPr>
          <a:xfrm>
            <a:off x="-2186508" y="2878335"/>
            <a:ext cx="6285905" cy="6285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đầm</a:t>
            </a:r>
            <a:r>
              <a:rPr lang="en-US" sz="3200" b="1" dirty="0">
                <a:latin typeface="UTM Aptima" panose="02040603050506020204" pitchFamily="18" charset="0"/>
              </a:rPr>
              <a:t> </a:t>
            </a:r>
            <a:r>
              <a:rPr lang="en-US" sz="3200" b="1" dirty="0" err="1">
                <a:latin typeface="UTM Aptima" panose="02040603050506020204" pitchFamily="18" charset="0"/>
              </a:rPr>
              <a:t>tấm</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đầm tấm an toàn</a:t>
            </a:r>
            <a:r>
              <a:rPr lang="en-US" sz="2400" dirty="0"/>
              <a:t>:</a:t>
            </a:r>
          </a:p>
          <a:p>
            <a:pPr algn="l"/>
            <a:r>
              <a:rPr lang="vi-VN" b="0" i="0" dirty="0">
                <a:solidFill>
                  <a:srgbClr val="4C4F5A"/>
                </a:solidFill>
                <a:effectLst/>
                <a:latin typeface="Open Sans" panose="020B0606030504020204" pitchFamily="34" charset="0"/>
              </a:rPr>
              <a:t>Đảm bảo rằng mặt đất cần được nén là phẳng và không có vật cản. Đeo đầy đủ trang bị bảo hộ cá nhân bao gồm mũ bảo hiểm, kính bảo hộ, áo choàng bảo hộ và giày bảo hộ.</a:t>
            </a:r>
          </a:p>
          <a:p>
            <a:pPr algn="l"/>
            <a:r>
              <a:rPr lang="vi-VN" b="0" i="0" dirty="0">
                <a:solidFill>
                  <a:srgbClr val="4C4F5A"/>
                </a:solidFill>
                <a:effectLst/>
                <a:latin typeface="Open Sans" panose="020B0606030504020204" pitchFamily="34" charset="0"/>
              </a:rPr>
              <a:t>Kiểm tra mức dầu động cơ và nhiên liệu, bổ sung nếu cần. Kiểm tra hệ thống điều khiển và các bộ phận khác của máy để đảm bảo chúng hoạt động bình thường và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đầm</a:t>
            </a:r>
            <a:r>
              <a:rPr lang="en-US" sz="3200" b="1" dirty="0">
                <a:latin typeface="UTM Aptima" panose="02040603050506020204" pitchFamily="18" charset="0"/>
              </a:rPr>
              <a:t> </a:t>
            </a:r>
            <a:r>
              <a:rPr lang="en-US" sz="3200" b="1" dirty="0" err="1">
                <a:latin typeface="UTM Aptima" panose="02040603050506020204" pitchFamily="18" charset="0"/>
              </a:rPr>
              <a:t>tấm</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đầm tấm</a:t>
            </a:r>
            <a:r>
              <a:rPr lang="en-US" sz="2400" dirty="0"/>
              <a:t>:</a:t>
            </a:r>
          </a:p>
          <a:p>
            <a:pPr algn="l"/>
            <a:r>
              <a:rPr lang="vi-VN" b="0" i="0" dirty="0">
                <a:solidFill>
                  <a:srgbClr val="4C4F5A"/>
                </a:solidFill>
                <a:effectLst/>
                <a:latin typeface="Open Sans" panose="020B0606030504020204" pitchFamily="34" charset="0"/>
              </a:rPr>
              <a:t>Ngừng máy ngay lập tức: Nếu phát hiện bất kỳ sự cố nào như rung lắc bất thường, tiếng kêu lạ hoặc vấn đề về an toàn, người vận hành cần ngừng máy ngay lập tức để ngăn chặn tình huống xấu hơn xảy ra.</a:t>
            </a:r>
          </a:p>
          <a:p>
            <a:pPr algn="l"/>
            <a:r>
              <a:rPr lang="vi-VN" b="0" i="0" dirty="0">
                <a:solidFill>
                  <a:srgbClr val="4C4F5A"/>
                </a:solidFill>
                <a:effectLst/>
                <a:latin typeface="Open Sans" panose="020B0606030504020204" pitchFamily="34" charset="0"/>
              </a:rPr>
              <a:t>Bảo vệ vùng lân cận: Đảm bảo an toàn cho mọi người xung quanh. Khu vực gần máy đầm tấm nên được dọn sạch và giữ khoảng cách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tấm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đầm</a:t>
            </a:r>
            <a:r>
              <a:rPr lang="en-US" b="1" i="0" dirty="0">
                <a:effectLst/>
                <a:latin typeface="Söhne"/>
              </a:rPr>
              <a:t> </a:t>
            </a:r>
            <a:r>
              <a:rPr lang="en-US" b="1" i="0" dirty="0" err="1">
                <a:effectLst/>
                <a:latin typeface="Söhne"/>
              </a:rPr>
              <a:t>tấm</a:t>
            </a:r>
            <a:r>
              <a:rPr lang="en-US" sz="2000" dirty="0">
                <a:latin typeface="Söhne"/>
              </a:rPr>
              <a:t>:</a:t>
            </a:r>
          </a:p>
          <a:p>
            <a:pPr algn="l"/>
            <a:r>
              <a:rPr lang="vi-VN" b="0" i="0" dirty="0">
                <a:effectLst/>
                <a:latin typeface="Söhne"/>
              </a:rPr>
              <a:t>Nguy cơ va chạm và tai nạn: Do tính chất của máy đầm tấm làm việc trên mặt đất, có nguy cơ va chạm với các vật cản hoặc vật liệu xung quanh. Nếu không cẩn thận, điều này có thể dẫn đến tai nạn va chạm, gây thương tích cho người vận hành hoặc người khác trong khu vực làm việc.</a:t>
            </a:r>
          </a:p>
          <a:p>
            <a:pPr algn="l"/>
            <a:r>
              <a:rPr lang="vi-VN" b="0" i="0" dirty="0">
                <a:effectLst/>
                <a:latin typeface="Söhne"/>
              </a:rPr>
              <a:t>Nguy cơ nhiễm độc khí thải: Động cơ của máy đầm tấm sản sinh khí thải. Nếu làm việc trong môi trường kín và không thông thoáng, có nguy cơ người vận hành hít phải khí thải gây ngộ độc.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8E3420C1-06FB-A611-AD37-70DB27DD834A}"/>
              </a:ext>
            </a:extLst>
          </p:cNvPr>
          <p:cNvPicPr>
            <a:picLocks noChangeAspect="1"/>
          </p:cNvPicPr>
          <p:nvPr/>
        </p:nvPicPr>
        <p:blipFill>
          <a:blip r:embed="rId4"/>
          <a:stretch>
            <a:fillRect/>
          </a:stretch>
        </p:blipFill>
        <p:spPr>
          <a:xfrm>
            <a:off x="-1322412" y="3284984"/>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tấm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đầm tấm</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đầm tấm để việc vận hành an toàn</a:t>
            </a:r>
            <a:endParaRPr lang="en-US" b="0" i="0" dirty="0">
              <a:effectLst/>
              <a:latin typeface="Söhne"/>
            </a:endParaRPr>
          </a:p>
          <a:p>
            <a:pPr lvl="1"/>
            <a:r>
              <a:rPr lang="vi-VN" b="0" i="0" dirty="0">
                <a:effectLst/>
                <a:latin typeface="Söhne"/>
              </a:rPr>
              <a:t>Kiểm tra dầu máy: Thường xuyên kiểm tra mức dầu động cơ và đảm bảo nó ở mức đủ để bôi trơn các bộ phận hoạt động của máy. Nếu cần, hãy thay dầu theo hướng dẫn của nhà sản xuất để đảm bảo độ bền và hiệu suất của động cơ.</a:t>
            </a:r>
          </a:p>
          <a:p>
            <a:pPr lvl="1"/>
            <a:r>
              <a:rPr lang="vi-VN" b="0" i="0" dirty="0">
                <a:effectLst/>
                <a:latin typeface="Söhne"/>
              </a:rPr>
              <a:t>Kiểm tra hệ thống điều khiển và an toàn: Đảm bảo rằng các công tắc điều khiển và các bộ phận an toàn của máy đầm tấm hoạt động bình thường. Kiểm tra và thay thế các linh kiện hỏng hoặc mòn để đảm bảo tính an toàn và hiệu suất của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FF2D188-1C44-35E4-F7EF-6F83593D3914}"/>
              </a:ext>
            </a:extLst>
          </p:cNvPr>
          <p:cNvPicPr>
            <a:picLocks noChangeAspect="1"/>
          </p:cNvPicPr>
          <p:nvPr/>
        </p:nvPicPr>
        <p:blipFill>
          <a:blip r:embed="rId4"/>
          <a:stretch>
            <a:fillRect/>
          </a:stretch>
        </p:blipFill>
        <p:spPr>
          <a:xfrm>
            <a:off x="-1322412" y="3284984"/>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tấm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đầm tấm</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đầm</a:t>
            </a:r>
            <a:r>
              <a:rPr lang="en-US" b="0" i="0" dirty="0">
                <a:effectLst/>
                <a:latin typeface="Söhne"/>
              </a:rPr>
              <a:t> </a:t>
            </a:r>
            <a:r>
              <a:rPr lang="en-US" b="0" i="0" dirty="0" err="1">
                <a:effectLst/>
                <a:latin typeface="Söhne"/>
              </a:rPr>
              <a:t>tấm</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Đeo đủ trang bị bảo hộ cá nhân: Trước khi vận hành máy đầm tấm, người vận hành cần đảm bảo đeo đủ trang bị bảo hộ cá nhân như mũ bảo hiểm, kính bảo hộ, áo choàng bảo hộ, găng tay và giày bảo hộ. </a:t>
            </a:r>
            <a:endParaRPr lang="en-US" b="0" i="0" dirty="0">
              <a:effectLst/>
              <a:latin typeface="Söhne"/>
            </a:endParaRPr>
          </a:p>
          <a:p>
            <a:pPr lvl="1"/>
            <a:r>
              <a:rPr lang="vi-VN" b="0" i="0" dirty="0">
                <a:effectLst/>
                <a:latin typeface="Söhne"/>
              </a:rPr>
              <a:t>Đào tạo và huấn luyện: Người vận hành cần được đào tạo và huấn luyện về cách vận hành và sử dụng máy đầm tấm một cách an toàn. Đào tạo này cần bao gồm các quy trình an toàn, quy định về vận hành máy và biện pháp khẩn cấp trong trường hợp xảy ra sự cố.</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FBB01D8-6241-628B-24A7-6D28F1E0C145}"/>
              </a:ext>
            </a:extLst>
          </p:cNvPr>
          <p:cNvPicPr>
            <a:picLocks noChangeAspect="1"/>
          </p:cNvPicPr>
          <p:nvPr/>
        </p:nvPicPr>
        <p:blipFill>
          <a:blip r:embed="rId4"/>
          <a:stretch>
            <a:fillRect/>
          </a:stretch>
        </p:blipFill>
        <p:spPr>
          <a:xfrm>
            <a:off x="-1322412" y="3284984"/>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tấm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đầm tấm</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đầm</a:t>
            </a:r>
            <a:r>
              <a:rPr lang="en-US" b="0" i="0" dirty="0">
                <a:effectLst/>
                <a:latin typeface="Söhne"/>
              </a:rPr>
              <a:t> </a:t>
            </a:r>
            <a:r>
              <a:rPr lang="en-US" b="0" i="0" dirty="0" err="1">
                <a:effectLst/>
                <a:latin typeface="Söhne"/>
              </a:rPr>
              <a:t>tấm</a:t>
            </a:r>
            <a:endParaRPr lang="en-US" b="0" i="0" dirty="0">
              <a:effectLst/>
              <a:latin typeface="Söhne"/>
            </a:endParaRPr>
          </a:p>
          <a:p>
            <a:pPr lvl="1"/>
            <a:r>
              <a:rPr lang="vi-VN" b="0" i="0" dirty="0">
                <a:effectLst/>
                <a:latin typeface="Söhne"/>
              </a:rPr>
              <a:t>Định vị vùng làm việc: Xác định khu vực cần nén bằng máy đầm tấm. Đảm bảo rằng mặt đất trong khu vực này phù hợp để sử dụng máy đầm tấm mà không gây nguy hiểm.</a:t>
            </a:r>
          </a:p>
          <a:p>
            <a:pPr lvl="1"/>
            <a:r>
              <a:rPr lang="vi-VN" b="0" i="0" dirty="0">
                <a:effectLst/>
                <a:latin typeface="Söhne"/>
              </a:rPr>
              <a:t>Xác định vùng an toàn xung quanh: Xác định và đánh dấu vùng an toàn xung quanh khu vực làm việc. Vùng an toàn này nên có khoảng cách an toàn đủ lớn để tránh va chạm với máy đầm tấm và đảm bảo an toàn cho những người đi qua hoặc làm việc gần đó.</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B70AFD2-4256-F5D1-5D98-3C47DCB30F0F}"/>
              </a:ext>
            </a:extLst>
          </p:cNvPr>
          <p:cNvPicPr>
            <a:picLocks noChangeAspect="1"/>
          </p:cNvPicPr>
          <p:nvPr/>
        </p:nvPicPr>
        <p:blipFill>
          <a:blip r:embed="rId4"/>
          <a:stretch>
            <a:fillRect/>
          </a:stretch>
        </p:blipFill>
        <p:spPr>
          <a:xfrm>
            <a:off x="-1322412" y="3284984"/>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tấm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đầm tấm</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đầm</a:t>
            </a:r>
            <a:r>
              <a:rPr lang="en-US" b="0" i="0" dirty="0">
                <a:effectLst/>
                <a:latin typeface="Söhne"/>
              </a:rPr>
              <a:t> </a:t>
            </a:r>
            <a:r>
              <a:rPr lang="en-US" b="0" i="0" dirty="0" err="1">
                <a:effectLst/>
                <a:latin typeface="Söhne"/>
              </a:rPr>
              <a:t>tấm</a:t>
            </a:r>
            <a:endParaRPr lang="en-US" b="0" i="0" dirty="0">
              <a:effectLst/>
              <a:latin typeface="Söhne"/>
            </a:endParaRPr>
          </a:p>
          <a:p>
            <a:pPr lvl="1"/>
            <a:r>
              <a:rPr lang="vi-VN" b="0" i="0" dirty="0">
                <a:effectLst/>
                <a:latin typeface="Söhne"/>
              </a:rPr>
              <a:t>Mũ bảo hiểm: Đeo mũ bảo hiểm chất lượng để bảo vệ đầu khỏi các vật thể rơi, va đập hoặc các nguy hiểm từ máy đầm tấm.</a:t>
            </a:r>
          </a:p>
          <a:p>
            <a:pPr lvl="1"/>
            <a:r>
              <a:rPr lang="vi-VN" b="0" i="0" dirty="0">
                <a:effectLst/>
                <a:latin typeface="Söhne"/>
              </a:rPr>
              <a:t>Kính bảo hộ: Đeo kính bảo hộ để bảo vệ mắt khỏi bụi, cát và các mảnh vật bám vào trong quá trình vận hành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35F5EAC-1916-E0A2-4ACD-12090E279161}"/>
              </a:ext>
            </a:extLst>
          </p:cNvPr>
          <p:cNvPicPr>
            <a:picLocks noChangeAspect="1"/>
          </p:cNvPicPr>
          <p:nvPr/>
        </p:nvPicPr>
        <p:blipFill>
          <a:blip r:embed="rId4"/>
          <a:stretch>
            <a:fillRect/>
          </a:stretch>
        </p:blipFill>
        <p:spPr>
          <a:xfrm>
            <a:off x="-1322412" y="3284984"/>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tấm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đầm tấm</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đầm tấm</a:t>
            </a:r>
            <a:endParaRPr lang="en-US" b="0" i="0" dirty="0">
              <a:effectLst/>
              <a:latin typeface="Söhne"/>
            </a:endParaRPr>
          </a:p>
          <a:p>
            <a:pPr lvl="1"/>
            <a:r>
              <a:rPr lang="vi-VN" b="0" i="0" dirty="0">
                <a:effectLst/>
                <a:latin typeface="Söhne"/>
              </a:rPr>
              <a:t>Ngừng máy và ngắt nguồn: Ngay khi phát hiện sự cố, người vận hành cần dừng máy đầm tấm ngay lập tức và ngắt nguồn điện hoặc nguồn nhiên liệu để ngăn chặn nguy cơ tai nạn lan rộng.</a:t>
            </a:r>
          </a:p>
          <a:p>
            <a:pPr lvl="1"/>
            <a:r>
              <a:rPr lang="vi-VN" b="0" i="0" dirty="0">
                <a:effectLst/>
                <a:latin typeface="Söhne"/>
              </a:rPr>
              <a:t>Đánh giá tình huống: Người vận hành cần nhanh chóng đánh giá tình huống để xác định mức độ nguy hiểm và tìm hiểu nguyên nhân gốc rễ của sự cố.</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CEA8679-8081-E9F3-95F8-D8C574472909}"/>
              </a:ext>
            </a:extLst>
          </p:cNvPr>
          <p:cNvPicPr>
            <a:picLocks noChangeAspect="1"/>
          </p:cNvPicPr>
          <p:nvPr/>
        </p:nvPicPr>
        <p:blipFill>
          <a:blip r:embed="rId4"/>
          <a:stretch>
            <a:fillRect/>
          </a:stretch>
        </p:blipFill>
        <p:spPr>
          <a:xfrm>
            <a:off x="-1322412" y="3284984"/>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tấm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đầm tấm</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đầm</a:t>
            </a:r>
            <a:r>
              <a:rPr lang="en-US" b="0" i="0" dirty="0">
                <a:effectLst/>
                <a:latin typeface="Söhne"/>
              </a:rPr>
              <a:t> </a:t>
            </a:r>
            <a:r>
              <a:rPr lang="en-US" b="0" i="0" dirty="0" err="1">
                <a:effectLst/>
                <a:latin typeface="Söhne"/>
              </a:rPr>
              <a:t>tấm</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2D4C144-7D62-8394-FA3B-DC6C627C807E}"/>
              </a:ext>
            </a:extLst>
          </p:cNvPr>
          <p:cNvPicPr>
            <a:picLocks noChangeAspect="1"/>
          </p:cNvPicPr>
          <p:nvPr/>
        </p:nvPicPr>
        <p:blipFill>
          <a:blip r:embed="rId4"/>
          <a:stretch>
            <a:fillRect/>
          </a:stretch>
        </p:blipFill>
        <p:spPr>
          <a:xfrm>
            <a:off x="-1322412" y="3284984"/>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đầm tấm</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đầm tấm</a:t>
            </a:r>
            <a:endParaRPr lang="en-US" sz="2400" b="1" i="0" dirty="0">
              <a:effectLst/>
              <a:latin typeface="Söhne"/>
            </a:endParaRPr>
          </a:p>
          <a:p>
            <a:r>
              <a:rPr lang="vi-VN" b="0" i="0" dirty="0">
                <a:effectLst/>
                <a:latin typeface="Söhne"/>
              </a:rPr>
              <a:t>Điều kiện thời tiết có ảnh hưởng đáng kể đến việc vận hành máy đầm tấm (plate compactor). Thời tiết ẩm ướt hoặc mưa có thể làm cho mặt đất trở nên trơn trượt và khó nén chặt bởi máy đầm tấm. Điều này có thể làm giảm hiệu suất của máy và tăng nguy cơ trượt, gây nguy hiểm cho người vận hành.</a:t>
            </a:r>
          </a:p>
          <a:p>
            <a:r>
              <a:rPr lang="vi-VN" b="0" i="0" dirty="0">
                <a:effectLst/>
                <a:latin typeface="Söhne"/>
              </a:rPr>
              <a:t>Ngoài ra, trong điều kiện thời tiết lạnh, dòng dầu trong động cơ có thể đông cứng hoặc độ nhớt tăng cao, gây khó khăn trong việc khởi động và hoạt động của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5F806F9-D107-5A87-CA3A-D52E672B310E}"/>
              </a:ext>
            </a:extLst>
          </p:cNvPr>
          <p:cNvPicPr>
            <a:picLocks noChangeAspect="1"/>
          </p:cNvPicPr>
          <p:nvPr/>
        </p:nvPicPr>
        <p:blipFill>
          <a:blip r:embed="rId3"/>
          <a:stretch>
            <a:fillRect/>
          </a:stretch>
        </p:blipFill>
        <p:spPr>
          <a:xfrm>
            <a:off x="-1696740" y="3496098"/>
            <a:ext cx="4838824" cy="4838824"/>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đầm tấm</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đầm tấm</a:t>
            </a:r>
            <a:endParaRPr lang="en-US" sz="2400" b="1" i="0" dirty="0">
              <a:effectLst/>
              <a:latin typeface="Söhne"/>
            </a:endParaRPr>
          </a:p>
          <a:p>
            <a:r>
              <a:rPr lang="vi-VN" b="0" i="0" dirty="0">
                <a:effectLst/>
                <a:latin typeface="Söhne"/>
              </a:rPr>
              <a:t>Địa hình và độ bằng phẳng của mặt đất: Máy đầm tấm hoạt động tốt nhất trên các mặt đất phẳng và cứng. Nếu mặt đất có độ dốc lớn hoặc không đồng đều, việc vận hành máy đầm tấm sẽ gặp khó khăn và hiệu suất của máy có thể giảm.</a:t>
            </a:r>
          </a:p>
          <a:p>
            <a:r>
              <a:rPr lang="vi-VN" b="0" i="0" dirty="0">
                <a:effectLst/>
                <a:latin typeface="Söhne"/>
              </a:rPr>
              <a:t>Mức độ địa chất: Loại đất (ví dụ như đất sét, đất đá, đất cát) cũng ảnh hưởng đến việc vận hành máy đầm tấm. Máy đầm tấm hoạt động tốt hơn trên các loại đất cát mịn hơn so với đất đá cứng.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1053ECA-2741-3A22-2BFC-43F1FBB19B4B}"/>
              </a:ext>
            </a:extLst>
          </p:cNvPr>
          <p:cNvPicPr>
            <a:picLocks noChangeAspect="1"/>
          </p:cNvPicPr>
          <p:nvPr/>
        </p:nvPicPr>
        <p:blipFill>
          <a:blip r:embed="rId3"/>
          <a:stretch>
            <a:fillRect/>
          </a:stretch>
        </p:blipFill>
        <p:spPr>
          <a:xfrm>
            <a:off x="-1696740" y="3496098"/>
            <a:ext cx="4838824" cy="4838824"/>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đầm tấm</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C. </a:t>
            </a:r>
            <a:r>
              <a:rPr lang="vi-VN" sz="2400" b="1" i="0" dirty="0">
                <a:effectLst/>
                <a:latin typeface="Söhne"/>
              </a:rPr>
              <a:t>Tình trạng kỹ thuật của máy đầm tấm ảnh hưởng như thế nào đến việc vận hành máy đầm tấm</a:t>
            </a:r>
            <a:endParaRPr lang="en-US" sz="2400" b="1" i="0" dirty="0">
              <a:effectLst/>
              <a:latin typeface="Söhne"/>
            </a:endParaRPr>
          </a:p>
          <a:p>
            <a:r>
              <a:rPr lang="vi-VN" b="0" i="0" dirty="0">
                <a:effectLst/>
                <a:latin typeface="Söhne"/>
              </a:rPr>
              <a:t>Hiệu suất của động cơ: Hiệu suất của động cơ ảnh hưởng trực tiếp đến khả năng vận hành của máy đầm tấm. Nếu động cơ hoạt động không ổn định hoặc mất công suất, máy có thể không hoạt động hiệu quả.</a:t>
            </a:r>
          </a:p>
          <a:p>
            <a:r>
              <a:rPr lang="vi-VN" b="0" i="0" dirty="0">
                <a:effectLst/>
                <a:latin typeface="Söhne"/>
              </a:rPr>
              <a:t>Hệ thống nén và rung: Hệ thống nén và rung là yếu tố quan trọng để nén chặt đất và tạo ra hiệu ứng cần thiết. Nếu hệ thống này gặp sự cố hoặc không hoạt động đúng cách, máy có thể không đạt được độ nén mong muốn.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146B670-9944-D096-1E6A-1493FD1AF025}"/>
              </a:ext>
            </a:extLst>
          </p:cNvPr>
          <p:cNvPicPr>
            <a:picLocks noChangeAspect="1"/>
          </p:cNvPicPr>
          <p:nvPr/>
        </p:nvPicPr>
        <p:blipFill>
          <a:blip r:embed="rId3"/>
          <a:stretch>
            <a:fillRect/>
          </a:stretch>
        </p:blipFill>
        <p:spPr>
          <a:xfrm>
            <a:off x="-1696740" y="3496098"/>
            <a:ext cx="4838824" cy="4838824"/>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đầm tấm</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đầm tấm</a:t>
            </a:r>
            <a:endParaRPr lang="en-US" sz="2400" b="1" i="0" dirty="0">
              <a:effectLst/>
              <a:latin typeface="Söhne"/>
            </a:endParaRPr>
          </a:p>
          <a:p>
            <a:r>
              <a:rPr lang="vi-VN" b="0" i="0" dirty="0">
                <a:effectLst/>
                <a:latin typeface="Söhne"/>
              </a:rPr>
              <a:t>Hiểu biết về máy đầm tấm: Người lao động cần có kiến thức cơ bản về cách hoạt động của máy đầm tấm, các thành phần chính của máy, và cách điều khiển nó một cách an toàn. Hiểu biết sâu về máy giúp người lao động xử lý các tình huống bất thường và nguy hiểm một cách hiệu quả.</a:t>
            </a:r>
          </a:p>
          <a:p>
            <a:r>
              <a:rPr lang="vi-VN" b="0" i="0" dirty="0">
                <a:effectLst/>
                <a:latin typeface="Söhne"/>
              </a:rPr>
              <a:t>Kỹ năng vận hành: Việc sử dụng máy đầm tấm đòi hỏi kỹ năng chuyên môn để điều khiển máy một cách chính xác và hiệu quả. Người lao động cần biết cách điều chỉnh tốc độ và áp lực nén sao cho phù hợp với loại đất và mục đích sử dụng của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4B10EED-3ABB-71CC-4EFE-8E95E6274228}"/>
              </a:ext>
            </a:extLst>
          </p:cNvPr>
          <p:cNvPicPr>
            <a:picLocks noChangeAspect="1"/>
          </p:cNvPicPr>
          <p:nvPr/>
        </p:nvPicPr>
        <p:blipFill>
          <a:blip r:embed="rId3"/>
          <a:stretch>
            <a:fillRect/>
          </a:stretch>
        </p:blipFill>
        <p:spPr>
          <a:xfrm>
            <a:off x="-1696740" y="3496098"/>
            <a:ext cx="4838824" cy="4838824"/>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0187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tấm</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đầm tấm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Việc đào tạo an toàn lao động cho người vận hành máy đầm tấm (plate compactor) là rất quan trọng vì nhiều lý do. Đầu tiên, đào tạo an toàn giúp người vận hành hiểu và nhận thức rõ về các nguy hiểm tiềm ẩn khi làm việc với máy đầm tấm và trong môi trường xây dựng nói chung.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Bằng cách nhận biết các nguy cơ và biết cách ứng phó, người vận hành có thể giảm thiểu nguy cơ tai nạn và bảo vệ bản thân cũng như những người xung quanh.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0CF610C3-A58F-FBD6-CB79-80D1E8F7F42E}"/>
              </a:ext>
            </a:extLst>
          </p:cNvPr>
          <p:cNvPicPr>
            <a:picLocks noChangeAspect="1"/>
          </p:cNvPicPr>
          <p:nvPr/>
        </p:nvPicPr>
        <p:blipFill>
          <a:blip r:embed="rId3"/>
          <a:stretch>
            <a:fillRect/>
          </a:stretch>
        </p:blipFill>
        <p:spPr>
          <a:xfrm>
            <a:off x="6688209" y="1393444"/>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957863"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tấm</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đầm</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F469919-D032-4979-8B1B-31367ACF51C3}"/>
              </a:ext>
            </a:extLst>
          </p:cNvPr>
          <p:cNvPicPr>
            <a:picLocks noChangeAspect="1"/>
          </p:cNvPicPr>
          <p:nvPr/>
        </p:nvPicPr>
        <p:blipFill>
          <a:blip r:embed="rId3"/>
          <a:stretch>
            <a:fillRect/>
          </a:stretch>
        </p:blipFill>
        <p:spPr>
          <a:xfrm>
            <a:off x="6688209" y="1393444"/>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đầm</a:t>
            </a:r>
            <a:r>
              <a:rPr lang="en-US" sz="3200" dirty="0">
                <a:latin typeface="UTM Aptima" panose="02040603050506020204" pitchFamily="18" charset="0"/>
              </a:rPr>
              <a:t> </a:t>
            </a:r>
            <a:r>
              <a:rPr lang="en-US" sz="3200" dirty="0" err="1">
                <a:latin typeface="UTM Aptima" panose="02040603050506020204" pitchFamily="18" charset="0"/>
              </a:rPr>
              <a:t>tấm</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tấm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sức khỏe và tính mạng của người lao động: An toàn lao động là ưu tiên hàng đầu để đảm bảo sức khỏe và tính mạng của người lao động. Vận hành máy đầm tấm có thể gặp nhiều nguy hiểm như tai nạn do va đập, nguy cơ bị nghiền nát, hay bị thương do các vật liệu bay lơ lửng. </a:t>
            </a:r>
          </a:p>
          <a:p>
            <a:pPr algn="l">
              <a:lnSpc>
                <a:spcPct val="120000"/>
              </a:lnSpc>
            </a:pPr>
            <a:r>
              <a:rPr lang="vi-VN" b="0" i="0" dirty="0">
                <a:effectLst/>
                <a:latin typeface="Open Sans" panose="020B0606030504020204" pitchFamily="34" charset="0"/>
              </a:rPr>
              <a:t>Giảm thiểu tai nạn và sự cố: Sự duy trì an toàn lao động giúp giảm thiểu tai nạn và sự cố trong quá trình vận hành máy đầm tấm. Việc đào tạo người lao động về các kỹ năng an toàn và kiến thức về các nguy hiểm có thể xảy ra giúp tăng cường sự nhận thức và phản ứng đúng đắn khi có sự cố xảy ra.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90522A74-25AC-E505-8123-95324A35CB95}"/>
              </a:ext>
            </a:extLst>
          </p:cNvPr>
          <p:cNvPicPr>
            <a:picLocks noChangeAspect="1"/>
          </p:cNvPicPr>
          <p:nvPr/>
        </p:nvPicPr>
        <p:blipFill>
          <a:blip r:embed="rId3"/>
          <a:stretch>
            <a:fillRect/>
          </a:stretch>
        </p:blipFill>
        <p:spPr>
          <a:xfrm>
            <a:off x="-962372" y="3645024"/>
            <a:ext cx="4617889" cy="4617889"/>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đầm</a:t>
            </a:r>
            <a:r>
              <a:rPr lang="en-US" sz="3200" dirty="0">
                <a:latin typeface="UTM Aptima" panose="02040603050506020204" pitchFamily="18" charset="0"/>
              </a:rPr>
              <a:t> </a:t>
            </a:r>
            <a:r>
              <a:rPr lang="en-US" sz="3200" dirty="0" err="1">
                <a:latin typeface="UTM Aptima" panose="02040603050506020204" pitchFamily="18" charset="0"/>
              </a:rPr>
              <a:t>tấm</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đầm tấm</a:t>
            </a:r>
          </a:p>
          <a:p>
            <a:pPr algn="l">
              <a:lnSpc>
                <a:spcPct val="120000"/>
              </a:lnSpc>
            </a:pPr>
            <a:r>
              <a:rPr lang="vi-VN" b="0" i="0" dirty="0">
                <a:effectLst/>
                <a:latin typeface="Open Sans" panose="020B0606030504020204" pitchFamily="34" charset="0"/>
              </a:rPr>
              <a:t>Đọc kỹ hướng dẫn sử dụng: Trước khi sử dụng máy đầm tấm, người vận hành cần đọc kỹ và hiểu hướng dẫn sử dụng của nhà sản xuất. Đây là bước đầu tiên quan trọng để biết cách điều khiển, bảo trì và xử lý máy đúng cách.</a:t>
            </a:r>
          </a:p>
          <a:p>
            <a:pPr algn="l">
              <a:lnSpc>
                <a:spcPct val="120000"/>
              </a:lnSpc>
            </a:pPr>
            <a:r>
              <a:rPr lang="vi-VN" b="0" i="0" dirty="0">
                <a:effectLst/>
                <a:latin typeface="Open Sans" panose="020B0606030504020204" pitchFamily="34" charset="0"/>
              </a:rPr>
              <a:t>Đảm bảo an toàn cá nhân: Trang bị đầy đủ thiết bị bảo hộ cá nhân như mũ bảo hiểm, kính bảo hộ, mặt nạ phòng độc (nếu cần thiết), áo khoác chống nắng, găng tay và giày bảo hộ. Việc này giúp bảo vệ người vận hành khỏi các nguy hiểm tiềm ẩn trong quá trình vận hành.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C3DA41E-4982-BA10-9E63-ADD1BA07EDBC}"/>
              </a:ext>
            </a:extLst>
          </p:cNvPr>
          <p:cNvPicPr>
            <a:picLocks noChangeAspect="1"/>
          </p:cNvPicPr>
          <p:nvPr/>
        </p:nvPicPr>
        <p:blipFill>
          <a:blip r:embed="rId3"/>
          <a:stretch>
            <a:fillRect/>
          </a:stretch>
        </p:blipFill>
        <p:spPr>
          <a:xfrm>
            <a:off x="-962372" y="3645024"/>
            <a:ext cx="4617889" cy="4617889"/>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184</TotalTime>
  <Words>3592</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ĐẦM TẤM</vt:lpstr>
      <vt:lpstr>Một số vụ tai nạn lao động khi vận hành máy đầm tấm</vt:lpstr>
      <vt:lpstr>Tóm tắt bài học</vt:lpstr>
      <vt:lpstr>Giới thiệu</vt:lpstr>
      <vt:lpstr>Giới thiệu</vt:lpstr>
      <vt:lpstr>Thành Phần Và Chức Năng Của máy đầm tấm</vt:lpstr>
      <vt:lpstr>Thành Phần Và Chức Năng Của máy đầm tấm</vt:lpstr>
      <vt:lpstr>Thành Phần Và Chức Năng Của máy đầm tấm</vt:lpstr>
      <vt:lpstr>Thành Phần Và Chức Năng Của máy đầm tấm</vt:lpstr>
      <vt:lpstr>Kiểm tra và bảo trì an toàn trước khi vận hành máy đầm tấm</vt:lpstr>
      <vt:lpstr>Kiểm tra và bảo trì an toàn trước khi vận hành máy đầm tấm</vt:lpstr>
      <vt:lpstr>Quy trình vận hành an toàn máy đầm tấm</vt:lpstr>
      <vt:lpstr>Quy trình vận hành an toàn máy đầm tấm</vt:lpstr>
      <vt:lpstr>Đánh giá rủi ro và quản lý mối nguy khi vận hành máy đầm tấm</vt:lpstr>
      <vt:lpstr>Đánh giá rủi ro và quản lý mối nguy khi vận hành máy đầm tấm</vt:lpstr>
      <vt:lpstr>Đánh giá rủi ro và quản lý mối nguy khi vận hành máy đầm tấm</vt:lpstr>
      <vt:lpstr>Đánh giá rủi ro và quản lý mối nguy khi vận hành máy đầm tấm</vt:lpstr>
      <vt:lpstr>Đánh giá rủi ro và quản lý mối nguy khi vận hành máy đầm tấm</vt:lpstr>
      <vt:lpstr>Đánh giá rủi ro và quản lý mối nguy khi vận hành máy đầm tấm</vt:lpstr>
      <vt:lpstr>Đánh giá rủi ro và quản lý mối nguy khi vận hành máy đầm tấm</vt:lpstr>
      <vt:lpstr>Các yếu tố ảnh hưởng đến an toàn lao động khi vận hành máy đầm tấm</vt:lpstr>
      <vt:lpstr>Các yếu tố ảnh hưởng đến an toàn lao động khi vận hành máy đầm tấm</vt:lpstr>
      <vt:lpstr>Các yếu tố ảnh hưởng đến an toàn lao động khi vận hành máy đầm tấm</vt:lpstr>
      <vt:lpstr>Các yếu tố ảnh hưởng đến an toàn lao động khi vận hành máy đầm tấm</vt:lpstr>
      <vt:lpstr>Đào tạo an toàn lao động về kỹ năng vận hành máy đầm tấm an toàn</vt:lpstr>
      <vt:lpstr>Đào tạo an toàn lao động về kỹ năng vận hành máy đầm tấm an toàn</vt:lpstr>
      <vt:lpstr>Ý nghĩa của an toàn lao động trong việc vận hành máy đầm tấm</vt:lpstr>
      <vt:lpstr>Ý nghĩa của an toàn lao động trong việc vận hành máy đầm tấm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26</cp:revision>
  <dcterms:created xsi:type="dcterms:W3CDTF">2024-03-23T04:43:33Z</dcterms:created>
  <dcterms:modified xsi:type="dcterms:W3CDTF">2024-05-06T15:27:43Z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