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546" y="-53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PHAY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A676576-73F7-6A4A-3D29-B96D07EF1AB6}"/>
              </a:ext>
            </a:extLst>
          </p:cNvPr>
          <p:cNvPicPr>
            <a:picLocks noChangeAspect="1"/>
          </p:cNvPicPr>
          <p:nvPr/>
        </p:nvPicPr>
        <p:blipFill>
          <a:blip r:embed="rId4"/>
          <a:stretch>
            <a:fillRect/>
          </a:stretch>
        </p:blipFill>
        <p:spPr>
          <a:xfrm>
            <a:off x="4327077" y="3789040"/>
            <a:ext cx="3533080" cy="35330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phay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Máy phay (milling machine) là một trong những thiết bị chính trong ngành công nghiệp gia công cơ khí, được sử dụng để gia công và tạo hình các chi tiết kim loại theo các kích thước và hình dạng mong muốn</a:t>
            </a:r>
            <a:r>
              <a:rPr lang="en-US" sz="2000" dirty="0">
                <a:ea typeface="+mn-lt"/>
                <a:cs typeface="+mn-lt"/>
              </a:rPr>
              <a:t>:</a:t>
            </a:r>
            <a:endParaRPr lang="en-US" dirty="0"/>
          </a:p>
          <a:p>
            <a:pPr marL="730885" lvl="1" indent="-304165"/>
            <a:r>
              <a:rPr lang="vi-VN" i="0" dirty="0">
                <a:solidFill>
                  <a:srgbClr val="0D0D0D"/>
                </a:solidFill>
                <a:effectLst/>
                <a:latin typeface="Söhne"/>
              </a:rPr>
              <a:t>Chấn thương cắt cắn</a:t>
            </a:r>
            <a:endParaRPr lang="en-US" i="0" dirty="0">
              <a:solidFill>
                <a:srgbClr val="0D0D0D"/>
              </a:solidFill>
              <a:effectLst/>
              <a:latin typeface="Söhne"/>
            </a:endParaRPr>
          </a:p>
          <a:p>
            <a:pPr marL="730885" lvl="1" indent="-304165"/>
            <a:r>
              <a:rPr lang="it-IT" dirty="0"/>
              <a:t>Va đập và va chạm</a:t>
            </a:r>
            <a:endParaRPr lang="en-US" dirty="0">
              <a:solidFill>
                <a:srgbClr val="0D0D0D"/>
              </a:solidFill>
              <a:latin typeface="Söhne"/>
            </a:endParaRPr>
          </a:p>
          <a:p>
            <a:pPr marL="730885" lvl="1" indent="-304165"/>
            <a:r>
              <a:rPr lang="vi-VN" dirty="0"/>
              <a:t>Nguy cơ nhiễm điện</a:t>
            </a:r>
            <a:endParaRPr lang="en-US" dirty="0">
              <a:solidFill>
                <a:srgbClr val="0D0D0D"/>
              </a:solidFill>
              <a:latin typeface="Söhne"/>
            </a:endParaRPr>
          </a:p>
          <a:p>
            <a:pPr marL="730885" lvl="1" indent="-304165"/>
            <a:r>
              <a:rPr lang="en-US" dirty="0" err="1"/>
              <a:t>Nhiễm</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vi-VN" dirty="0"/>
              <a:t>Nguy cơ nổ hoặc cháy nổ</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phay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phay</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phay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phay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phay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phay</a:t>
            </a:r>
            <a:endParaRPr lang="en-US" sz="2400" b="1" i="0" dirty="0">
              <a:effectLst/>
              <a:latin typeface="Söhne"/>
            </a:endParaRPr>
          </a:p>
          <a:p>
            <a:r>
              <a:rPr lang="vi-VN" b="0" i="0" dirty="0">
                <a:effectLst/>
                <a:latin typeface="Söhne"/>
              </a:rPr>
              <a:t>An toàn lao động trong quá trình vận hành máy phay là một yếu tố cực kỳ quan trọng đối với cả người lao động và sự vận hành hiệu quả của máy móc. </a:t>
            </a:r>
            <a:endParaRPr lang="en-US" b="0" i="0" dirty="0">
              <a:effectLst/>
              <a:latin typeface="Söhne"/>
            </a:endParaRPr>
          </a:p>
          <a:p>
            <a:r>
              <a:rPr lang="vi-VN" b="0" i="0" dirty="0">
                <a:effectLst/>
                <a:latin typeface="Söhne"/>
              </a:rPr>
              <a:t>Việc tuân thủ các quy tắc và biện pháp an toàn không chỉ giúp bảo vệ sức khỏe và tính mạng của nhân viên mà còn giảm thiểu nguy cơ mất mát và tổn thất do tai nạn lao động. Đồng thời, một môi trường làm việc an toàn cũng tạo điều kiện thuận lợi cho sản xuất và nâng cao hiệu suất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1DC4319-2DA0-48D7-93A1-2A5FE6DCA2FF}"/>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phay</a:t>
            </a:r>
            <a:endParaRPr lang="en-US" sz="2400" b="1" i="0" dirty="0">
              <a:effectLst/>
              <a:latin typeface="Söhne"/>
            </a:endParaRPr>
          </a:p>
          <a:p>
            <a:r>
              <a:rPr lang="vi-VN" b="0" i="0" dirty="0">
                <a:effectLst/>
                <a:latin typeface="Söhne"/>
              </a:rPr>
              <a:t>Trước tiên, việc đảm bảo nhân viên được đào tạo đầy đủ về an toàn lao động khi làm việc với máy phay là cực kỳ quan trọng. Họ cần biết cách sử dụng máy phay một cách an toàn và hiệu quả, cũng như biết cách phản ứng trong trường hợp xảy ra sự cố.</a:t>
            </a:r>
          </a:p>
          <a:p>
            <a:r>
              <a:rPr lang="vi-VN" b="0" i="0" dirty="0">
                <a:effectLst/>
                <a:latin typeface="Söhne"/>
              </a:rPr>
              <a:t>Tiếp theo, việc sử dụng trang thiết bị bảo hộ cá nhân (PPE) là bắt buộc khi làm việc với máy phay. Bao gồm kính bảo hộ, găng tay cách điện và áo bảo hộ để bảo vệ người lao động khỏi các nguy cơ như va đập, chấn thương cắt cắn hoặc nhiễm hóa chất.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1A4FAD-0CFA-6E2E-E8B6-9683735D21C8}"/>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sz="2000" dirty="0">
                <a:solidFill>
                  <a:schemeClr val="bg1"/>
                </a:solidFill>
              </a:rPr>
              <a:t>:</a:t>
            </a:r>
          </a:p>
          <a:p>
            <a:pPr algn="l"/>
            <a:r>
              <a:rPr lang="vi-VN" b="0" i="0" dirty="0">
                <a:effectLst/>
                <a:latin typeface="Open Sans" panose="020B0606030504020204" pitchFamily="34" charset="0"/>
              </a:rPr>
              <a:t>Bàn làm việc (Worktable): Đây là bề mặt phẳng trên máy phay, nơi mà các chi tiết gia công được cố định hoặc kẹp chặt để tiến hành quá trình phay.</a:t>
            </a:r>
          </a:p>
          <a:p>
            <a:pPr algn="l"/>
            <a:r>
              <a:rPr lang="vi-VN" b="0" i="0" dirty="0">
                <a:effectLst/>
                <a:latin typeface="Open Sans" panose="020B0606030504020204" pitchFamily="34" charset="0"/>
              </a:rPr>
              <a:t>Đầu cắt (Cutter Head): Là phần chính của máy phay, chứa các dao cắt hoặc dao phay. Đầu cắt có thể di chuyển theo nhiều hướng khác nhau để thực hiện quá trình gia công.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DAD999D-8254-9548-938B-2130C4F31839}"/>
              </a:ext>
            </a:extLst>
          </p:cNvPr>
          <p:cNvPicPr>
            <a:picLocks noChangeAspect="1"/>
          </p:cNvPicPr>
          <p:nvPr/>
        </p:nvPicPr>
        <p:blipFill>
          <a:blip r:embed="rId3"/>
          <a:stretch>
            <a:fillRect/>
          </a:stretch>
        </p:blipFill>
        <p:spPr>
          <a:xfrm>
            <a:off x="6927162" y="1556792"/>
            <a:ext cx="4037137" cy="403713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sz="2000" dirty="0">
                <a:solidFill>
                  <a:schemeClr val="bg1"/>
                </a:solidFill>
              </a:rPr>
              <a:t>:</a:t>
            </a:r>
          </a:p>
          <a:p>
            <a:pPr algn="l"/>
            <a:r>
              <a:rPr lang="vi-VN" b="0" i="0" dirty="0">
                <a:effectLst/>
                <a:latin typeface="Open Sans" panose="020B0606030504020204" pitchFamily="34" charset="0"/>
              </a:rPr>
              <a:t>Khi hoạt động, chiếc máy phay sử dụng đầu cắt hoặc dao phay để loại bỏ vật liệu từ chi tiết gia công. Đầu cắt được gắn trên trục chính và di chuyển theo các hướng khác nhau (dọc theo trục Z, ngang theo trục X và dọc theo trục Y) để cắt và tạo hình chi tiết theo yêu cầu.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Trục chính có thể điều chỉnh về tốc độ quay và vị trí để thực hiện các phép cắt chính xác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FACA1D-4CD8-D604-9040-3C8ECA5D184C}"/>
              </a:ext>
            </a:extLst>
          </p:cNvPr>
          <p:cNvPicPr>
            <a:picLocks noChangeAspect="1"/>
          </p:cNvPicPr>
          <p:nvPr/>
        </p:nvPicPr>
        <p:blipFill>
          <a:blip r:embed="rId3"/>
          <a:stretch>
            <a:fillRect/>
          </a:stretch>
        </p:blipFill>
        <p:spPr>
          <a:xfrm>
            <a:off x="6927162" y="1556792"/>
            <a:ext cx="4037137" cy="403713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gia công cơ khí của máy phay</a:t>
            </a:r>
            <a:r>
              <a:rPr lang="en-US" sz="2000" dirty="0">
                <a:solidFill>
                  <a:schemeClr val="bg1"/>
                </a:solidFill>
              </a:rPr>
              <a:t>:</a:t>
            </a:r>
          </a:p>
          <a:p>
            <a:pPr algn="l"/>
            <a:r>
              <a:rPr lang="vi-VN" b="0" i="0" dirty="0">
                <a:effectLst/>
                <a:latin typeface="Open Sans" panose="020B0606030504020204" pitchFamily="34" charset="0"/>
              </a:rPr>
              <a:t>Gia công chi tiết kim loại: Máy phay được sử dụng để tạo hình và hoàn thiện các chi tiết kim loại với độ chính xác cao, bao gồm các cấu kiện máy móc, khuôn mẫu, đồ gá, trục vít, và các chi tiết phức tạp khác.</a:t>
            </a:r>
          </a:p>
          <a:p>
            <a:pPr algn="l"/>
            <a:r>
              <a:rPr lang="vi-VN" b="0" i="0" dirty="0">
                <a:effectLst/>
                <a:latin typeface="Open Sans" panose="020B0606030504020204" pitchFamily="34" charset="0"/>
              </a:rPr>
              <a:t>Sản xuất khuôn mẫu: Trong ngành công nghiệp chế tạo, máy phay được sử dụng để tạo ra các khuôn mẫu chính xác và chất lượng cao cho việc sản xuất hàng loạt các sản phẩm như linh kiện máy móc, sản phẩm nhựa và sản phẩm kim loại.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B166FE-5737-6F27-CBD9-D990A3232C0D}"/>
              </a:ext>
            </a:extLst>
          </p:cNvPr>
          <p:cNvPicPr>
            <a:picLocks noChangeAspect="1"/>
          </p:cNvPicPr>
          <p:nvPr/>
        </p:nvPicPr>
        <p:blipFill>
          <a:blip r:embed="rId3"/>
          <a:stretch>
            <a:fillRect/>
          </a:stretch>
        </p:blipFill>
        <p:spPr>
          <a:xfrm>
            <a:off x="6927162" y="1556792"/>
            <a:ext cx="4037137" cy="403713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sz="2000" dirty="0">
                <a:solidFill>
                  <a:schemeClr val="bg1"/>
                </a:solidFill>
              </a:rPr>
              <a:t>:</a:t>
            </a:r>
          </a:p>
          <a:p>
            <a:pPr algn="l"/>
            <a:r>
              <a:rPr lang="vi-VN" b="0" i="0" dirty="0">
                <a:effectLst/>
                <a:latin typeface="Open Sans" panose="020B0606030504020204" pitchFamily="34" charset="0"/>
              </a:rPr>
              <a:t>Chấn thương cắt cắn: Nguy cơ bị chấn thương từ dao cắt hoặc các cạnh sắc của máy phay là rất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Va đập và va chạm: Có nguy cơ bị va đập hoặc va chạm với các bộ phận chuyển động của máy phay hoặc vật liệu gia công. Điều này có thể dẫn đến chấn thương vật lý như gãy xương, bong gân hoặc thậm chí là tổn thương nghiêm trọng hơn nếu người làm việc bị va chạm mạnh vào các bề mặt cứng.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0D6811B-EB26-8074-8914-E5AE8FDDA98F}"/>
              </a:ext>
            </a:extLst>
          </p:cNvPr>
          <p:cNvPicPr>
            <a:picLocks noChangeAspect="1"/>
          </p:cNvPicPr>
          <p:nvPr/>
        </p:nvPicPr>
        <p:blipFill>
          <a:blip r:embed="rId3"/>
          <a:stretch>
            <a:fillRect/>
          </a:stretch>
        </p:blipFill>
        <p:spPr>
          <a:xfrm>
            <a:off x="6927162" y="1556792"/>
            <a:ext cx="4037137" cy="403713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phay</a:t>
            </a:r>
          </a:p>
          <a:p>
            <a:pPr algn="l">
              <a:lnSpc>
                <a:spcPct val="120000"/>
              </a:lnSpc>
            </a:pPr>
            <a:r>
              <a:rPr lang="vi-VN" b="0" i="0" dirty="0">
                <a:effectLst/>
                <a:latin typeface="Open Sans" panose="020B0606030504020204" pitchFamily="34" charset="0"/>
              </a:rPr>
              <a:t>Kiểm tra trạng thái của máy phay: Đảm bảo rằng máy phay không bị hỏng hoặc có dấu hiệu của sự cố kỹ thuật như rò rỉ dầu, hỏng hóc cơ cấu hoặc ồn động không bình thường. </a:t>
            </a:r>
          </a:p>
          <a:p>
            <a:pPr algn="l">
              <a:lnSpc>
                <a:spcPct val="120000"/>
              </a:lnSpc>
            </a:pPr>
            <a:r>
              <a:rPr lang="vi-VN" b="0" i="0" dirty="0">
                <a:effectLst/>
                <a:latin typeface="Open Sans" panose="020B0606030504020204" pitchFamily="34" charset="0"/>
              </a:rPr>
              <a:t>Kiểm tra hệ thống điều khiển: Xác định rằng hệ thống điều khiển của máy phay hoạt động đúng cách bằng cách kiểm tra các chức năng như điều chỉnh tốc độ quay, di chuyển của đầu cắt và các thiết bị an toàn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6" name="Picture 5">
            <a:extLst>
              <a:ext uri="{FF2B5EF4-FFF2-40B4-BE49-F238E27FC236}">
                <a16:creationId xmlns:a16="http://schemas.microsoft.com/office/drawing/2014/main" id="{7D5FCEB0-D86A-F4E4-0040-4B0845725108}"/>
              </a:ext>
            </a:extLst>
          </p:cNvPr>
          <p:cNvPicPr>
            <a:picLocks noChangeAspect="1"/>
          </p:cNvPicPr>
          <p:nvPr/>
        </p:nvPicPr>
        <p:blipFill>
          <a:blip r:embed="rId3"/>
          <a:stretch>
            <a:fillRect/>
          </a:stretch>
        </p:blipFill>
        <p:spPr>
          <a:xfrm>
            <a:off x="-818356" y="4473116"/>
            <a:ext cx="3096344" cy="30963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phay định kỳ</a:t>
            </a:r>
          </a:p>
          <a:p>
            <a:pPr algn="l">
              <a:lnSpc>
                <a:spcPct val="120000"/>
              </a:lnSpc>
            </a:pPr>
            <a:r>
              <a:rPr lang="vi-VN" b="0" i="0" dirty="0">
                <a:effectLst/>
                <a:latin typeface="Open Sans" panose="020B0606030504020204" pitchFamily="34" charset="0"/>
              </a:rPr>
              <a:t>Kiểm tra và làm sạch máy phay: Thường xuyên kiểm tra và làm sạch bề mặt máy phay để loại bỏ bụi, dầu mỡ và các tạp chất khác. Điều này giúp giữ cho các bộ phận hoạt động một cách mượt mà và giảm thiểu nguy cơ hỏng hóc.</a:t>
            </a:r>
          </a:p>
          <a:p>
            <a:pPr algn="l">
              <a:lnSpc>
                <a:spcPct val="120000"/>
              </a:lnSpc>
            </a:pPr>
            <a:r>
              <a:rPr lang="vi-VN" b="0" i="0" dirty="0">
                <a:effectLst/>
                <a:latin typeface="Open Sans" panose="020B0606030504020204" pitchFamily="34" charset="0"/>
              </a:rPr>
              <a:t>Kiểm tra hệ thống bôi trơn: Kiểm tra và bổ sung dầu mỡ vào các điểm bôi trơn quan trọng trên máy phay như trục chính, bàn làm việc và các bộ phận chuyển động khác. Việc bảo dưỡng hệ thống bôi trơn giúp giảm ma sát và mài mòn, kéo dài tuổi thọ của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C9BAD7-89F6-56D1-CDA8-FA1CF84C4FD9}"/>
              </a:ext>
            </a:extLst>
          </p:cNvPr>
          <p:cNvPicPr>
            <a:picLocks noChangeAspect="1"/>
          </p:cNvPicPr>
          <p:nvPr/>
        </p:nvPicPr>
        <p:blipFill>
          <a:blip r:embed="rId3"/>
          <a:stretch>
            <a:fillRect/>
          </a:stretch>
        </p:blipFill>
        <p:spPr>
          <a:xfrm>
            <a:off x="-818356" y="4473116"/>
            <a:ext cx="3096344" cy="30963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phay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phay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máy phay trước khi sử dụng</a:t>
            </a:r>
            <a:r>
              <a:rPr lang="vi-VN" b="0" i="0" dirty="0">
                <a:solidFill>
                  <a:srgbClr val="4C4F5A"/>
                </a:solidFill>
                <a:effectLst/>
                <a:highlight>
                  <a:srgbClr val="FFFFFF"/>
                </a:highlight>
                <a:latin typeface="Open Sans" panose="020B0606030504020204" pitchFamily="34" charset="0"/>
              </a:rPr>
              <a:t>: Trước khi bắt đầu vận hành, hãy kiểm tra kỹ lưỡng máy phay để đảm bảo rằng không có hỏng hóc và các bộ phận hoạt động đúng cách. Đặc biệt chú ý đến các bộ phận an toàn như cửa chắn, bộ chống nước và các phần điều khiển.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Đảm bảo trang bị bảo hộ cá nhân</a:t>
            </a:r>
            <a:r>
              <a:rPr lang="vi-VN" b="0" i="0" dirty="0">
                <a:solidFill>
                  <a:srgbClr val="4C4F5A"/>
                </a:solidFill>
                <a:effectLst/>
                <a:highlight>
                  <a:srgbClr val="FFFFFF"/>
                </a:highlight>
                <a:latin typeface="Open Sans" panose="020B0606030504020204" pitchFamily="34" charset="0"/>
              </a:rPr>
              <a:t>: Trước khi tiếp cận máy phay, hãy đảm bảo rằng bạn đã đeo đủ trang bị bảo hộ cá nhân, bao gồm kính bảo hộ, mặt nạ chống bụi và tai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phay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phay</a:t>
            </a:r>
            <a:r>
              <a:rPr lang="en-US" sz="2400" dirty="0"/>
              <a:t>:</a:t>
            </a:r>
          </a:p>
          <a:p>
            <a:pPr algn="l"/>
            <a:r>
              <a:rPr lang="vi-VN" b="0" i="0" dirty="0">
                <a:solidFill>
                  <a:srgbClr val="4C4F5A"/>
                </a:solidFill>
                <a:effectLst/>
                <a:latin typeface="Open Sans" panose="020B0606030504020204" pitchFamily="34" charset="0"/>
              </a:rPr>
              <a:t>Ngừng máy ngay lập tức: Trong trường hợp phát hiện sự cố hoặc nguy cơ tai nạn, người vận hành máy phay cần ngừng máy ngay lập tức để ngăn chặn tình hình trở nên tồi tệ hơn.</a:t>
            </a:r>
          </a:p>
          <a:p>
            <a:pPr algn="l"/>
            <a:r>
              <a:rPr lang="vi-VN" b="0" i="0" dirty="0">
                <a:solidFill>
                  <a:srgbClr val="4C4F5A"/>
                </a:solidFill>
                <a:effectLst/>
                <a:latin typeface="Open Sans" panose="020B0606030504020204" pitchFamily="34" charset="0"/>
              </a:rPr>
              <a:t>Tắt nguồn điện: Nếu có nguy cơ điện giật hoặc nổ hỏng, người làm việc cần tắt nguồn điện của máy phay một cách an toàn để đảm bảo an toàn cho bản thân và những người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phay</a:t>
            </a:r>
            <a:r>
              <a:rPr lang="en-US" sz="2000" dirty="0">
                <a:latin typeface="Söhne"/>
              </a:rPr>
              <a:t>:</a:t>
            </a:r>
          </a:p>
          <a:p>
            <a:pPr algn="l"/>
            <a:r>
              <a:rPr lang="vi-VN" b="0" i="0" dirty="0">
                <a:effectLst/>
                <a:latin typeface="Söhne"/>
              </a:rPr>
              <a:t>Nguy cơ chấn thương cắt cắn: Dao cắt của máy phay có thể gây ra chấn thương nghiêm trọng nếu không tuân thủ các biện pháp an toàn. </a:t>
            </a:r>
          </a:p>
          <a:p>
            <a:pPr algn="l"/>
            <a:r>
              <a:rPr lang="vi-VN" b="0" i="0" dirty="0">
                <a:effectLst/>
                <a:latin typeface="Söhne"/>
              </a:rPr>
              <a:t>Nguy cơ va chạm và va đập: Trong quá trình vận hành, có thể xảy ra va chạm hoặc va đập giữa các bộ phận chuyển động của máy phay và vật liệu gia công, dẫn đến chấn thương vật lý như gãy xương hoặc thương tích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1CCBF81-0019-329A-C6D9-DE3E8282322B}"/>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phay để việc vận hành an toàn</a:t>
            </a:r>
            <a:endParaRPr lang="en-US" b="0" i="0" dirty="0">
              <a:effectLst/>
              <a:latin typeface="Söhne"/>
            </a:endParaRPr>
          </a:p>
          <a:p>
            <a:pPr lvl="1"/>
            <a:r>
              <a:rPr lang="vi-VN" b="0" i="0" dirty="0">
                <a:effectLst/>
                <a:latin typeface="Söhne"/>
              </a:rPr>
              <a:t>Kiểm tra hệ thống điều khiển: Đảm bảo rằng hệ thống điều khiển của máy phay hoạt động đúng cách bằng cách kiểm tra các chức năng như điều chỉnh tốc độ quay, di chuyển của đầu cắt và các thiết bị an toàn khác.</a:t>
            </a:r>
          </a:p>
          <a:p>
            <a:pPr lvl="1"/>
            <a:r>
              <a:rPr lang="vi-VN" b="0" i="0" dirty="0">
                <a:effectLst/>
                <a:latin typeface="Söhne"/>
              </a:rPr>
              <a:t>Kiểm tra trạng thái của dao cắt: Kiểm tra và làm sạch dao cắt, đảm bảo rằng chúng không bị mài mòn quá nhiều và không bị hỏng hóc. Nếu cần, thay thế hoặc mài lại dao cắt để đảm bảo chất lượng gia công.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50754B-3CB8-B1C2-FA33-0B41F4BAADB3}"/>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tham gia vận hành máy phay cần được đào tạo và huấn luyện về quy trình an toàn, quy định vận hành và biện pháp khẩn cấp.</a:t>
            </a:r>
          </a:p>
          <a:p>
            <a:pPr lvl="1"/>
            <a:r>
              <a:rPr lang="vi-VN" b="0" i="0" dirty="0">
                <a:effectLst/>
                <a:latin typeface="Söhne"/>
              </a:rPr>
              <a:t>Đeo trang bị bảo hộ cá nhân: Trước khi tiếp cận máy phay, người vận hành cần đảm bảo đeo đủ trang bị bảo hộ cá nhân như kính bảo hộ, mặt nạ chống bụi và tai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C96230-CFA7-82E2-C831-123FF6E63793}"/>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phay</a:t>
            </a:r>
            <a:r>
              <a:rPr lang="en-US" b="0" i="0" dirty="0">
                <a:effectLst/>
                <a:latin typeface="Söhne"/>
              </a:rPr>
              <a:t> </a:t>
            </a:r>
          </a:p>
          <a:p>
            <a:pPr lvl="1"/>
            <a:r>
              <a:rPr lang="vi-VN" b="0" i="0" dirty="0">
                <a:effectLst/>
                <a:latin typeface="Söhne"/>
              </a:rPr>
              <a:t>Xác định vùng nguy hiểm: Trước tiên, cần xác định các vùng nguy hiểm trên máy phay như vùng dao cắt, vùng quay của trục cắt và các bộ phận chuyển động khác.</a:t>
            </a:r>
          </a:p>
          <a:p>
            <a:pPr lvl="1"/>
            <a:r>
              <a:rPr lang="vi-VN" b="0" i="0" dirty="0">
                <a:effectLst/>
                <a:latin typeface="Söhne"/>
              </a:rPr>
              <a:t>Xác định vùng an toàn: Dựa trên vùng nguy hiểm, xác định các vùng an toàn xung quanh máy phay, nơi mà người làm việc có thể an toàn mà không lo sợ va chạm hoặc bị thương.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F64DEE-86DD-CEE3-53F9-6D2EEC3EBDA8}"/>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phay</a:t>
            </a:r>
            <a:endParaRPr lang="en-US" b="0" i="0" dirty="0">
              <a:effectLst/>
              <a:latin typeface="Söhne"/>
            </a:endParaRPr>
          </a:p>
          <a:p>
            <a:pPr lvl="1"/>
            <a:r>
              <a:rPr lang="vi-VN" b="0" i="0" dirty="0">
                <a:effectLst/>
                <a:latin typeface="Söhne"/>
              </a:rPr>
              <a:t>Kính bảo hộ: Bảo vệ mắt khỏi bụi, phấn hoặc mảnh vụn kim loại có thể bắn ra trong quá trình gia công. Kính bảo hộ cũng giúp ngăn chặn các tác động từ ánh sáng chói mắt.</a:t>
            </a:r>
          </a:p>
          <a:p>
            <a:pPr lvl="1"/>
            <a:r>
              <a:rPr lang="vi-VN" b="0" i="0" dirty="0">
                <a:effectLst/>
                <a:latin typeface="Söhne"/>
              </a:rPr>
              <a:t>Mặt nạ chống bụi: Bảo vệ hệ hô hấp khỏi các hạt bụi và hơi hóa chất có thể phát sinh trong quá trình làm việc.</a:t>
            </a:r>
          </a:p>
          <a:p>
            <a:pPr lvl="1"/>
            <a:r>
              <a:rPr lang="vi-VN" b="0" i="0" dirty="0">
                <a:effectLst/>
                <a:latin typeface="Söhne"/>
              </a:rPr>
              <a:t>Tai bảo hộ: Giảm thiểu ảnh hưởng của tiếng ồn từ máy phay, giúp bảo vệ thính giác của người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5DCE9D-AAA5-4F43-F50F-F8A4B8121585}"/>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phay</a:t>
            </a:r>
            <a:endParaRPr lang="en-US" b="0" i="0" dirty="0">
              <a:effectLst/>
              <a:latin typeface="Söhne"/>
            </a:endParaRPr>
          </a:p>
          <a:p>
            <a:pPr lvl="1"/>
            <a:r>
              <a:rPr lang="vi-VN" b="0" i="0" dirty="0">
                <a:effectLst/>
                <a:latin typeface="Söhne"/>
              </a:rPr>
              <a:t>Ngừng máy và nguồn điện ngay lập tức: Trong trường hợp phát hiện sự cố, người làm việc cần ngừng máy phay và tắt nguồn điện ngay lập tức để ngăn chặn tình hình trở nên tồi tệ hơn.</a:t>
            </a:r>
          </a:p>
          <a:p>
            <a:pPr lvl="1"/>
            <a:r>
              <a:rPr lang="vi-VN" b="0" i="0" dirty="0">
                <a:effectLst/>
                <a:latin typeface="Söhne"/>
              </a:rPr>
              <a:t>Kiểm tra tình trạng an toàn của người lao động: Kiểm tra người lao động có bị thương không và cung cấp sự giúp đỡ y tế nếu cần thiết. Sử dụng các thiết bị bảo hộ cá nhân như bộ trợ sốc, băng gạc hoặc ống dẫn oxy.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D137C6-19BD-53A8-41D1-390997DA0F00}"/>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B7DCF44-690E-156E-A690-B3120725274E}"/>
              </a:ext>
            </a:extLst>
          </p:cNvPr>
          <p:cNvPicPr>
            <a:picLocks noChangeAspect="1"/>
          </p:cNvPicPr>
          <p:nvPr/>
        </p:nvPicPr>
        <p:blipFill>
          <a:blip r:embed="rId4"/>
          <a:stretch>
            <a:fillRect/>
          </a:stretch>
        </p:blipFill>
        <p:spPr>
          <a:xfrm>
            <a:off x="-314300" y="4545496"/>
            <a:ext cx="3253408" cy="325340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phay</a:t>
            </a:r>
            <a:endParaRPr lang="en-US" sz="2400" b="1" i="0" dirty="0">
              <a:effectLst/>
              <a:latin typeface="Söhne"/>
            </a:endParaRPr>
          </a:p>
          <a:p>
            <a:r>
              <a:rPr lang="vi-VN" b="0" i="0" dirty="0">
                <a:effectLst/>
                <a:latin typeface="Söhne"/>
              </a:rPr>
              <a:t>Độ ẩm: Độ ẩm cao có thể làm tăng nguy cơ gỉ sét và ảnh hưởng đến các bộ phận của máy phay, đặc biệt là các bộ phận kim loại. Ngoài ra, độ ẩm cũng có thể làm giảm hiệu suất của một số hệ thống bôi trơn.</a:t>
            </a:r>
          </a:p>
          <a:p>
            <a:r>
              <a:rPr lang="vi-VN" b="0" i="0" dirty="0">
                <a:effectLst/>
                <a:latin typeface="Söhne"/>
              </a:rPr>
              <a:t>Nhiệt độ: Nhiệt độ cao có thể làm tăng nguy cơ quá nhiệt và làm suy giảm hiệu suất của máy phay. Ngoài ra, nhiệt độ thấp cũng có thể gây ra các vấn đề như đông đặc và làm giảm độ linh hoạt của các bộ phận.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222639D-3C7E-DC8A-DDA7-14DD827D9DA9}"/>
              </a:ext>
            </a:extLst>
          </p:cNvPr>
          <p:cNvPicPr>
            <a:picLocks noChangeAspect="1"/>
          </p:cNvPicPr>
          <p:nvPr/>
        </p:nvPicPr>
        <p:blipFill>
          <a:blip r:embed="rId3"/>
          <a:stretch>
            <a:fillRect/>
          </a:stretch>
        </p:blipFill>
        <p:spPr>
          <a:xfrm>
            <a:off x="-674340" y="3356992"/>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phay</a:t>
            </a:r>
            <a:endParaRPr lang="en-US" sz="2400" b="1" i="0" dirty="0">
              <a:effectLst/>
              <a:latin typeface="Söhne"/>
            </a:endParaRPr>
          </a:p>
          <a:p>
            <a:r>
              <a:rPr lang="vi-VN" b="0" i="0" dirty="0">
                <a:effectLst/>
                <a:latin typeface="Söhne"/>
              </a:rPr>
              <a:t>Độ ẩm và ô nhiễm: Môi trường có độ ẩm cao và ô nhiễm khí không khí có thể gây ra ẩm ướt, gỉ sét và ảnh hưởng đến hiệu suất của máy phay. </a:t>
            </a:r>
          </a:p>
          <a:p>
            <a:r>
              <a:rPr lang="vi-VN" b="0" i="0" dirty="0">
                <a:effectLst/>
                <a:latin typeface="Söhne"/>
              </a:rPr>
              <a:t>Nhiệt độ: Nhiệt độ môi trường làm việc có thể ảnh hưởng đến hoạt động của các bộ phận máy phay. Nhiệt độ quá cao có thể làm giảm hiệu suất của máy và gây nguy cơ quá nhiệt. Nhiệt độ quá thấp cũng có thể làm giảm độ linh hoạt của các bộ phận và gây ra các vấn đề khác.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3FAABDF-7A49-D934-20A9-E9A42A9A2DC0}"/>
              </a:ext>
            </a:extLst>
          </p:cNvPr>
          <p:cNvPicPr>
            <a:picLocks noChangeAspect="1"/>
          </p:cNvPicPr>
          <p:nvPr/>
        </p:nvPicPr>
        <p:blipFill>
          <a:blip r:embed="rId3"/>
          <a:stretch>
            <a:fillRect/>
          </a:stretch>
        </p:blipFill>
        <p:spPr>
          <a:xfrm>
            <a:off x="-674340" y="3356992"/>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phay ảnh hưởng như thế nào đến việc vận hành máy phay</a:t>
            </a:r>
            <a:endParaRPr lang="en-US" sz="2400" b="1" i="0" dirty="0">
              <a:effectLst/>
              <a:latin typeface="Söhne"/>
            </a:endParaRPr>
          </a:p>
          <a:p>
            <a:r>
              <a:rPr lang="vi-VN" b="0" i="0" dirty="0">
                <a:effectLst/>
                <a:latin typeface="Söhne"/>
              </a:rPr>
              <a:t>Hiệu suất và độ chính xác: Máy phay cần phải được bảo dưỡng định kỳ để đảm bảo hiệu suất hoạt động và độ chính xác của quá trình gia công. Mọi lỗi hay hỏng hóc trong các bộ phận chính như trục chính, trục làm việc, hoặc đầu dao có thể làm giảm hiệu suất và chất lượng sản phẩm.</a:t>
            </a:r>
          </a:p>
          <a:p>
            <a:r>
              <a:rPr lang="vi-VN" b="0" i="0" dirty="0">
                <a:effectLst/>
                <a:latin typeface="Söhne"/>
              </a:rPr>
              <a:t>Bảo trì và sửa chữa: Việc bảo trì định kỳ và sửa chữa các lỗi kỹ thuật là cực kỳ quan trọng để đảm bảo máy phay hoạt động ổn định và an toàn. Việc thiếu sót trong bảo trì có thể dẫn đến nguy cơ tai nạn và hỏng hóc nghiêm trọng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B92355-1DA6-4147-2D9C-79F85B53658C}"/>
              </a:ext>
            </a:extLst>
          </p:cNvPr>
          <p:cNvPicPr>
            <a:picLocks noChangeAspect="1"/>
          </p:cNvPicPr>
          <p:nvPr/>
        </p:nvPicPr>
        <p:blipFill>
          <a:blip r:embed="rId3"/>
          <a:stretch>
            <a:fillRect/>
          </a:stretch>
        </p:blipFill>
        <p:spPr>
          <a:xfrm>
            <a:off x="-674340" y="3356992"/>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phay</a:t>
            </a:r>
            <a:endParaRPr lang="en-US" sz="2400" b="1" i="0" dirty="0">
              <a:effectLst/>
              <a:latin typeface="Söhne"/>
            </a:endParaRPr>
          </a:p>
          <a:p>
            <a:r>
              <a:rPr lang="vi-VN" b="0" i="0" dirty="0">
                <a:effectLst/>
                <a:latin typeface="Söhne"/>
              </a:rPr>
              <a:t>Nhận biết và phòng ngừa nguy cơ: Người lao động cần phải hiểu rõ về các nguy cơ và rủi ro liên quan đến việc vận hành máy phay, từ việc hiểu cấu trúc máy đến nhận biết các vùng nguy hiểm. Kiến thức này giúp họ có thể nhận diện và phòng ngừa nguy cơ tai nạn một cách hiệu quả.</a:t>
            </a:r>
          </a:p>
          <a:p>
            <a:r>
              <a:rPr lang="vi-VN" b="0" i="0" dirty="0">
                <a:effectLst/>
                <a:latin typeface="Söhne"/>
              </a:rPr>
              <a:t>Sử dụng thiết bị bảo hộ cá nhân: Kiến thức về việc sử dụng và chọn lựa đúng thiết bị bảo hộ cá nhân là cực kỳ quan trọng để bảo vệ bản thân khỏi nguy cơ va chạm, cắt đứt, hay bị thương trong quá trình vận hành máy phay.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2B0BD3-DA97-500A-ACC6-80964B25D539}"/>
              </a:ext>
            </a:extLst>
          </p:cNvPr>
          <p:cNvPicPr>
            <a:picLocks noChangeAspect="1"/>
          </p:cNvPicPr>
          <p:nvPr/>
        </p:nvPicPr>
        <p:blipFill>
          <a:blip r:embed="rId3"/>
          <a:stretch>
            <a:fillRect/>
          </a:stretch>
        </p:blipFill>
        <p:spPr>
          <a:xfrm>
            <a:off x="-674340" y="3356992"/>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phay cần phải được đào tạo an toàn lao động</a:t>
            </a:r>
            <a:endParaRPr lang="en-US" sz="2000" dirty="0">
              <a:solidFill>
                <a:schemeClr val="bg1"/>
              </a:solidFill>
            </a:endParaRPr>
          </a:p>
          <a:p>
            <a:pPr algn="l"/>
            <a:r>
              <a:rPr lang="vi-VN" b="0" i="0" dirty="0">
                <a:effectLst/>
                <a:latin typeface="Open Sans" panose="020B0606030504020204" pitchFamily="34" charset="0"/>
              </a:rPr>
              <a:t>Bảo vệ bản thân và người khác: Đào tạo an toàn lao động giúp người vận hành hiểu được nguy cơ và rủi ro liên quan đến việc vận hành máy phay, từ đó có thể áp dụng các biện pháp phòng ngừa và bảo vệ bản thân cũng như đồng nghiệp khỏi tai nạn và thương tích.</a:t>
            </a:r>
          </a:p>
          <a:p>
            <a:pPr algn="l"/>
            <a:r>
              <a:rPr lang="vi-VN" b="0" i="0" dirty="0">
                <a:effectLst/>
                <a:latin typeface="Open Sans" panose="020B0606030504020204" pitchFamily="34" charset="0"/>
              </a:rPr>
              <a:t>Tăng hiệu suất và chất lượng công việc: Người được đào tạo an toàn lao động có thể làm việc hiệu quả hơn và chính xác hơn trong việc vận hành máy phay.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3A1CD74-4A65-93D9-E57E-75BB262111F0}"/>
              </a:ext>
            </a:extLst>
          </p:cNvPr>
          <p:cNvPicPr>
            <a:picLocks noChangeAspect="1"/>
          </p:cNvPicPr>
          <p:nvPr/>
        </p:nvPicPr>
        <p:blipFill>
          <a:blip r:embed="rId3"/>
          <a:stretch>
            <a:fillRect/>
          </a:stretch>
        </p:blipFill>
        <p:spPr>
          <a:xfrm>
            <a:off x="6673243" y="1556792"/>
            <a:ext cx="3897809" cy="3897809"/>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84ACB3E-0C95-80B1-F423-CB1DE01D960D}"/>
              </a:ext>
            </a:extLst>
          </p:cNvPr>
          <p:cNvPicPr>
            <a:picLocks noChangeAspect="1"/>
          </p:cNvPicPr>
          <p:nvPr/>
        </p:nvPicPr>
        <p:blipFill>
          <a:blip r:embed="rId3"/>
          <a:stretch>
            <a:fillRect/>
          </a:stretch>
        </p:blipFill>
        <p:spPr>
          <a:xfrm>
            <a:off x="6673243" y="1556792"/>
            <a:ext cx="3897809" cy="3897809"/>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phay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nhân viên: An toàn lao động đặt lên hàng đầu sự bảo vệ của nhân viên. Việc thực hiện các biện pháp an toàn như sử dụng thiết bị bảo hộ cá nhân, tuân thủ quy trình và quy định an toàn giúp giảm thiểu nguy cơ tai nạn và thương tích cho nhân viên.</a:t>
            </a:r>
          </a:p>
          <a:p>
            <a:pPr algn="l">
              <a:lnSpc>
                <a:spcPct val="120000"/>
              </a:lnSpc>
            </a:pPr>
            <a:r>
              <a:rPr lang="vi-VN" b="0" i="0" dirty="0">
                <a:effectLst/>
                <a:latin typeface="Open Sans" panose="020B0606030504020204" pitchFamily="34" charset="0"/>
              </a:rPr>
              <a:t>Giảm thiểu thời gian ngừng máy: Tai nạn lao động có thể dẫn đến thời gian ngừng máy để xử lý sự cố và sửa chữa, gây mất thời gian và ảnh hưởng đến sản xuất. Bằng cách duy trì an toàn lao động, có thể giảm thiểu nguy cơ này và duy trì hoạt động sản xuất liên tục.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0B18E74-D2AA-D314-1673-6117925AD2AD}"/>
              </a:ext>
            </a:extLst>
          </p:cNvPr>
          <p:cNvPicPr>
            <a:picLocks noChangeAspect="1"/>
          </p:cNvPicPr>
          <p:nvPr/>
        </p:nvPicPr>
        <p:blipFill>
          <a:blip r:embed="rId3"/>
          <a:stretch>
            <a:fillRect/>
          </a:stretch>
        </p:blipFill>
        <p:spPr>
          <a:xfrm>
            <a:off x="-602332" y="4437112"/>
            <a:ext cx="3312368" cy="3312368"/>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phay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phay</a:t>
            </a:r>
          </a:p>
          <a:p>
            <a:pPr algn="l">
              <a:lnSpc>
                <a:spcPct val="120000"/>
              </a:lnSpc>
            </a:pPr>
            <a:r>
              <a:rPr lang="vi-VN" b="0" i="0" dirty="0">
                <a:effectLst/>
                <a:latin typeface="Open Sans" panose="020B0606030504020204" pitchFamily="34" charset="0"/>
              </a:rPr>
              <a:t>Kiểm tra thiết bị bảo hộ cá nhân (PPE): Trước khi bắt đầu công việc, người lao động cần đảm bảo rằng họ đang sử dụng đúng PPE như mắt kính bảo hộ, mặt nạ phòng độc, bảo hộ tai, găng tay và giày an toàn để bảo vệ mình khỏi nguy cơ tai nạn.</a:t>
            </a:r>
          </a:p>
          <a:p>
            <a:pPr algn="l">
              <a:lnSpc>
                <a:spcPct val="120000"/>
              </a:lnSpc>
            </a:pPr>
            <a:r>
              <a:rPr lang="vi-VN" b="0" i="0" dirty="0">
                <a:effectLst/>
                <a:latin typeface="Open Sans" panose="020B0606030504020204" pitchFamily="34" charset="0"/>
              </a:rPr>
              <a:t>Kiểm tra máy phay và vùng làm việc: Trước khi khởi động máy, hãy kiểm tra kỹ lưỡng máy phay và vùng làm việc xung quanh để đảm bảo không có vấn đề gì có thể gây nguy hiểm. Hãy xác định các vùng nguy hiểm như vùng cắt và đảm bảo rằng chúng đã được bảo vệ.</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9A7689-CD72-EF37-0311-095031CC41BE}"/>
              </a:ext>
            </a:extLst>
          </p:cNvPr>
          <p:cNvPicPr>
            <a:picLocks noChangeAspect="1"/>
          </p:cNvPicPr>
          <p:nvPr/>
        </p:nvPicPr>
        <p:blipFill>
          <a:blip r:embed="rId3"/>
          <a:stretch>
            <a:fillRect/>
          </a:stretch>
        </p:blipFill>
        <p:spPr>
          <a:xfrm>
            <a:off x="-602332" y="4437112"/>
            <a:ext cx="3312368" cy="3312368"/>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183</TotalTime>
  <Words>3627</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PHAY</vt:lpstr>
      <vt:lpstr>Một số vụ tai nạn lao động khi vận hành máy phay</vt:lpstr>
      <vt:lpstr>Tóm tắt bài học</vt:lpstr>
      <vt:lpstr>Giới thiệu</vt:lpstr>
      <vt:lpstr>Giới thiệu</vt:lpstr>
      <vt:lpstr>Thành Phần Và Chức Năng Của máy phay</vt:lpstr>
      <vt:lpstr>Thành Phần Và Chức Năng Của máy phay</vt:lpstr>
      <vt:lpstr>Thành Phần Và Chức Năng Của máy phay</vt:lpstr>
      <vt:lpstr>Thành Phần Và Chức Năng Của máy phay</vt:lpstr>
      <vt:lpstr>Kiểm tra và bảo trì an toàn trước khi vận hành máy phay</vt:lpstr>
      <vt:lpstr>Kiểm tra và bảo trì an toàn trước khi vận hành máy phay</vt:lpstr>
      <vt:lpstr>Quy trình vận hành an toàn máy phay</vt:lpstr>
      <vt:lpstr>Quy trình vận hành an toàn máy phay</vt:lpstr>
      <vt:lpstr>Đánh giá rủi ro và quản lý mối nguy khi vận hành máy phay</vt:lpstr>
      <vt:lpstr>Đánh giá rủi ro và quản lý mối nguy khi vận hành máy phay</vt:lpstr>
      <vt:lpstr>Đánh giá rủi ro và quản lý mối nguy khi vận hành máy phay</vt:lpstr>
      <vt:lpstr>Đánh giá rủi ro và quản lý mối nguy khi vận hành máy phay</vt:lpstr>
      <vt:lpstr>Đánh giá rủi ro và quản lý mối nguy khi vận hành máy phay</vt:lpstr>
      <vt:lpstr>Đánh giá rủi ro và quản lý mối nguy khi vận hành máy phay</vt:lpstr>
      <vt:lpstr>Đánh giá rủi ro và quản lý mối nguy khi vận hành máy phay</vt:lpstr>
      <vt:lpstr>Các yếu tố ảnh hưởng đến an toàn lao động khi vận hành máy phay</vt:lpstr>
      <vt:lpstr>Các yếu tố ảnh hưởng đến an toàn lao động khi vận hành máy phay</vt:lpstr>
      <vt:lpstr>Các yếu tố ảnh hưởng đến an toàn lao động khi vận hành máy phay</vt:lpstr>
      <vt:lpstr>Các yếu tố ảnh hưởng đến an toàn lao động khi vận hành máy phay</vt:lpstr>
      <vt:lpstr>Đào tạo an toàn lao động về kỹ năng vận hành máy phay an toàn</vt:lpstr>
      <vt:lpstr>Đào tạo an toàn lao động về kỹ năng vận hành máy phay an toàn</vt:lpstr>
      <vt:lpstr>Ý nghĩa của an toàn lao động trong việc vận hành máy phay</vt:lpstr>
      <vt:lpstr>Ý nghĩa của an toàn lao động trong việc vận hành máy phay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2024-04-12T02:28:34Z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