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1" d="100"/>
          <a:sy n="111" d="100"/>
        </p:scale>
        <p:origin x="948" y="7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4/23/2024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4/23/2024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4/23/2024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VẬN HÀNH XE BEN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4" name="Picture 3">
            <a:extLst>
              <a:ext uri="{FF2B5EF4-FFF2-40B4-BE49-F238E27FC236}">
                <a16:creationId xmlns:a16="http://schemas.microsoft.com/office/drawing/2014/main" id="{481949D3-EB66-F438-3F62-442DA2E3D679}"/>
              </a:ext>
            </a:extLst>
          </p:cNvPr>
          <p:cNvPicPr>
            <a:picLocks noChangeAspect="1"/>
          </p:cNvPicPr>
          <p:nvPr/>
        </p:nvPicPr>
        <p:blipFill>
          <a:blip r:embed="rId4"/>
          <a:stretch>
            <a:fillRect/>
          </a:stretch>
        </p:blipFill>
        <p:spPr>
          <a:xfrm>
            <a:off x="3712664" y="3068960"/>
            <a:ext cx="4761905" cy="476190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ben</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Việc vận hành xe ben, cũng được biết đến với tên gọi khác là dump truck, đòi hỏi sự chú ý và kỹ năng cao từ người lái để tránh các tai nạn lao động nguy hiểm</a:t>
            </a:r>
            <a:r>
              <a:rPr lang="en-US" sz="2000" dirty="0">
                <a:ea typeface="+mn-lt"/>
                <a:cs typeface="+mn-lt"/>
              </a:rPr>
              <a:t>:</a:t>
            </a:r>
            <a:endParaRPr lang="en-US" dirty="0"/>
          </a:p>
          <a:p>
            <a:pPr marL="730885" lvl="1" indent="-304165"/>
            <a:r>
              <a:rPr lang="en-US" i="0" dirty="0" err="1">
                <a:solidFill>
                  <a:srgbClr val="0D0D0D"/>
                </a:solidFill>
                <a:effectLst/>
                <a:latin typeface="Söhne"/>
              </a:rPr>
              <a:t>Lật</a:t>
            </a:r>
            <a:r>
              <a:rPr lang="en-US" i="0" dirty="0">
                <a:solidFill>
                  <a:srgbClr val="0D0D0D"/>
                </a:solidFill>
                <a:effectLst/>
                <a:latin typeface="Söhne"/>
              </a:rPr>
              <a:t> </a:t>
            </a:r>
            <a:r>
              <a:rPr lang="en-US" i="0" dirty="0" err="1">
                <a:solidFill>
                  <a:srgbClr val="0D0D0D"/>
                </a:solidFill>
                <a:effectLst/>
                <a:latin typeface="Söhne"/>
              </a:rPr>
              <a:t>xe</a:t>
            </a:r>
            <a:endParaRPr lang="en-US" i="0" dirty="0">
              <a:solidFill>
                <a:srgbClr val="0D0D0D"/>
              </a:solidFill>
              <a:effectLst/>
              <a:latin typeface="Söhne"/>
            </a:endParaRPr>
          </a:p>
          <a:p>
            <a:pPr marL="730885" lvl="1" indent="-304165"/>
            <a:r>
              <a:rPr lang="en-US" dirty="0"/>
              <a:t>Va </a:t>
            </a:r>
            <a:r>
              <a:rPr lang="en-US" dirty="0" err="1"/>
              <a:t>chạm</a:t>
            </a:r>
            <a:r>
              <a:rPr lang="en-US" dirty="0"/>
              <a:t> </a:t>
            </a:r>
            <a:r>
              <a:rPr lang="en-US" dirty="0" err="1"/>
              <a:t>với</a:t>
            </a:r>
            <a:r>
              <a:rPr lang="en-US" dirty="0"/>
              <a:t> </a:t>
            </a:r>
            <a:r>
              <a:rPr lang="en-US" dirty="0" err="1"/>
              <a:t>các</a:t>
            </a:r>
            <a:r>
              <a:rPr lang="en-US" dirty="0"/>
              <a:t> </a:t>
            </a:r>
            <a:r>
              <a:rPr lang="en-US" dirty="0" err="1"/>
              <a:t>vật</a:t>
            </a:r>
            <a:r>
              <a:rPr lang="en-US" dirty="0"/>
              <a:t> </a:t>
            </a:r>
            <a:r>
              <a:rPr lang="en-US" dirty="0" err="1"/>
              <a:t>cản</a:t>
            </a:r>
            <a:endParaRPr lang="en-US" dirty="0">
              <a:solidFill>
                <a:srgbClr val="0D0D0D"/>
              </a:solidFill>
              <a:latin typeface="Söhne"/>
            </a:endParaRPr>
          </a:p>
          <a:p>
            <a:pPr marL="730885" lvl="1" indent="-304165"/>
            <a:r>
              <a:rPr lang="vi-VN" dirty="0"/>
              <a:t>Rơi vật nặng từ thùng xe</a:t>
            </a:r>
            <a:endParaRPr lang="en-US" dirty="0">
              <a:solidFill>
                <a:srgbClr val="0D0D0D"/>
              </a:solidFill>
              <a:latin typeface="Söhne"/>
            </a:endParaRPr>
          </a:p>
          <a:p>
            <a:pPr marL="730885" lvl="1" indent="-304165"/>
            <a:r>
              <a:rPr lang="en-US" dirty="0" err="1"/>
              <a:t>Tắt</a:t>
            </a:r>
            <a:r>
              <a:rPr lang="en-US" dirty="0"/>
              <a:t> </a:t>
            </a:r>
            <a:r>
              <a:rPr lang="en-US" dirty="0" err="1"/>
              <a:t>máy</a:t>
            </a:r>
            <a:r>
              <a:rPr lang="en-US" dirty="0"/>
              <a:t> </a:t>
            </a:r>
            <a:r>
              <a:rPr lang="en-US" dirty="0" err="1"/>
              <a:t>trong</a:t>
            </a:r>
            <a:r>
              <a:rPr lang="en-US" dirty="0"/>
              <a:t> </a:t>
            </a:r>
            <a:r>
              <a:rPr lang="en-US" dirty="0" err="1"/>
              <a:t>khi</a:t>
            </a:r>
            <a:r>
              <a:rPr lang="en-US" dirty="0"/>
              <a:t> </a:t>
            </a:r>
            <a:r>
              <a:rPr lang="en-US" dirty="0" err="1"/>
              <a:t>thải</a:t>
            </a:r>
            <a:endParaRPr lang="en-US" dirty="0">
              <a:solidFill>
                <a:srgbClr val="0D0D0D"/>
              </a:solidFill>
              <a:latin typeface="Söhne"/>
            </a:endParaRPr>
          </a:p>
          <a:p>
            <a:pPr marL="730885" lvl="1" indent="-304165"/>
            <a:r>
              <a:rPr lang="vi-VN" dirty="0"/>
              <a:t>Làm việc dưới thùng xe đang nâng</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ben</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ben</a:t>
            </a:r>
            <a:endParaRPr lang="vi-VN" dirty="0"/>
          </a:p>
          <a:p>
            <a:pPr marL="304165" indent="-304165">
              <a:buClr>
                <a:schemeClr val="tx1"/>
              </a:buClr>
            </a:pPr>
            <a:r>
              <a:rPr lang="en-US" dirty="0">
                <a:latin typeface="UTM Avo" panose="02040603050506020204" pitchFamily="18" charset="0"/>
              </a:rPr>
              <a:t>4</a:t>
            </a:r>
            <a:r>
              <a:rPr lang="vi-VN" dirty="0"/>
              <a:t>. Quy trình vận hành an toàn xe ben</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ben</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ben</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ben</a:t>
            </a:r>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ben</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ben</a:t>
            </a:r>
          </a:p>
          <a:p>
            <a:r>
              <a:rPr lang="vi-VN" b="0" i="0" dirty="0">
                <a:effectLst/>
                <a:latin typeface="Söhne"/>
              </a:rPr>
              <a:t>An toàn lao động trong quá trình vận hành xe ben (dump truck) đóng vai trò vô cùng quan trọng đối với cả người lái và mọi người xung quanh. </a:t>
            </a:r>
            <a:endParaRPr lang="en-US" b="0" i="0" dirty="0">
              <a:effectLst/>
              <a:latin typeface="Söhne"/>
            </a:endParaRPr>
          </a:p>
          <a:p>
            <a:r>
              <a:rPr lang="vi-VN" b="0" i="0" dirty="0">
                <a:effectLst/>
                <a:latin typeface="Söhne"/>
              </a:rPr>
              <a:t>Việc duy trì một môi trường làm việc an toàn không chỉ giúp giảm thiểu nguy cơ tai nạn mà còn nâng cao hiệu suất và chất lượng công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BCB2B43-8503-38DD-8282-D697F5C5E0D3}"/>
              </a:ext>
            </a:extLst>
          </p:cNvPr>
          <p:cNvPicPr>
            <a:picLocks noChangeAspect="1"/>
          </p:cNvPicPr>
          <p:nvPr/>
        </p:nvPicPr>
        <p:blipFill>
          <a:blip r:embed="rId3"/>
          <a:stretch>
            <a:fillRect/>
          </a:stretch>
        </p:blipFill>
        <p:spPr>
          <a:xfrm>
            <a:off x="-1898476" y="3068960"/>
            <a:ext cx="6224986" cy="6224986"/>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ben</a:t>
            </a:r>
          </a:p>
          <a:p>
            <a:r>
              <a:rPr lang="vi-VN" b="0" i="0" dirty="0">
                <a:effectLst/>
                <a:latin typeface="Söhne"/>
              </a:rPr>
              <a:t>Trong việc vận hành xe ben, tuân thủ các giao thức và quy định an toàn là điều hết sức quan trọng để đảm bảo sự an toàn cho người lái và mọi người xung quanh. </a:t>
            </a:r>
            <a:endParaRPr lang="en-US" b="0" i="0" dirty="0">
              <a:effectLst/>
              <a:latin typeface="Söhne"/>
            </a:endParaRPr>
          </a:p>
          <a:p>
            <a:r>
              <a:rPr lang="vi-VN" b="0" i="0" dirty="0">
                <a:effectLst/>
                <a:latin typeface="Söhne"/>
              </a:rPr>
              <a:t>Một số quy định quan trọng bao gồm việc đeo và sử dụng dây an toàn trong suốt quá trình lái xe, đảm bảo tuân thủ tốc độ tối đa được quy định, và sử dụng các phương tiện bảo vệ cá nhân như mũ bảo hiểm và kính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07C4805-1E1F-96A3-BEE5-CCA93D445E8D}"/>
              </a:ext>
            </a:extLst>
          </p:cNvPr>
          <p:cNvPicPr>
            <a:picLocks noChangeAspect="1"/>
          </p:cNvPicPr>
          <p:nvPr/>
        </p:nvPicPr>
        <p:blipFill>
          <a:blip r:embed="rId3"/>
          <a:stretch>
            <a:fillRect/>
          </a:stretch>
        </p:blipFill>
        <p:spPr>
          <a:xfrm>
            <a:off x="-1898476" y="3068960"/>
            <a:ext cx="6224986" cy="6224986"/>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ben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ben</a:t>
            </a:r>
            <a:r>
              <a:rPr lang="en-US" sz="2000" dirty="0">
                <a:solidFill>
                  <a:schemeClr val="bg1"/>
                </a:solidFill>
              </a:rPr>
              <a:t>:</a:t>
            </a:r>
          </a:p>
          <a:p>
            <a:pPr algn="l"/>
            <a:r>
              <a:rPr lang="vi-VN" b="0" i="0" dirty="0">
                <a:effectLst/>
                <a:latin typeface="Open Sans" panose="020B0606030504020204" pitchFamily="34" charset="0"/>
              </a:rPr>
              <a:t>Xe ben (dump truck) được cấu thành từ nhiều thành phần khác nhau, mỗi phần đều đóng vai trò quan trọng trong quá trình hoạt động của xe.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thành phần chính là thùng xe, nơi chứa và vận chuyển các tải vật liệu. Thùng xe thường được làm từ các vật liệu chịu lực như thép và có khả năng nâng hạ để thải tải.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EDB6C96E-DB50-7375-9A6C-1C93C0DD3906}"/>
              </a:ext>
            </a:extLst>
          </p:cNvPr>
          <p:cNvPicPr>
            <a:picLocks noChangeAspect="1"/>
          </p:cNvPicPr>
          <p:nvPr/>
        </p:nvPicPr>
        <p:blipFill>
          <a:blip r:embed="rId3"/>
          <a:stretch>
            <a:fillRect/>
          </a:stretch>
        </p:blipFill>
        <p:spPr>
          <a:xfrm>
            <a:off x="5806380" y="471474"/>
            <a:ext cx="5986041" cy="5986041"/>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ben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ben</a:t>
            </a:r>
            <a:r>
              <a:rPr lang="en-US" sz="2000" dirty="0">
                <a:solidFill>
                  <a:schemeClr val="bg1"/>
                </a:solidFill>
              </a:rPr>
              <a:t>:</a:t>
            </a:r>
          </a:p>
          <a:p>
            <a:pPr algn="l"/>
            <a:r>
              <a:rPr lang="vi-VN" b="0" i="0" dirty="0">
                <a:effectLst/>
                <a:latin typeface="Open Sans" panose="020B0606030504020204" pitchFamily="34" charset="0"/>
              </a:rPr>
              <a:t>Xe ben (dump truck) có một cấu trúc đặc biệt được thiết kế để vận chuyển và thải tải một cách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Cấu trúc cơ bản của xe ben bao gồm một thùng xe có khả năng nâng hạ, một hệ thống lái và một động cơ cung cấp sức mạnh cần thiết cho xe di chuyển và thải tải.</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0EC2BB3-C245-21A4-D404-DD375E4D1F94}"/>
              </a:ext>
            </a:extLst>
          </p:cNvPr>
          <p:cNvPicPr>
            <a:picLocks noChangeAspect="1"/>
          </p:cNvPicPr>
          <p:nvPr/>
        </p:nvPicPr>
        <p:blipFill>
          <a:blip r:embed="rId3"/>
          <a:stretch>
            <a:fillRect/>
          </a:stretch>
        </p:blipFill>
        <p:spPr>
          <a:xfrm>
            <a:off x="5806380" y="471474"/>
            <a:ext cx="5986041" cy="5986041"/>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ben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ben</a:t>
            </a:r>
            <a:r>
              <a:rPr lang="en-US" sz="2000" dirty="0">
                <a:solidFill>
                  <a:schemeClr val="bg1"/>
                </a:solidFill>
              </a:rPr>
              <a:t>:</a:t>
            </a:r>
          </a:p>
          <a:p>
            <a:pPr algn="l"/>
            <a:r>
              <a:rPr lang="vi-VN" b="0" i="0" dirty="0">
                <a:effectLst/>
                <a:latin typeface="Open Sans" panose="020B0606030504020204" pitchFamily="34" charset="0"/>
              </a:rPr>
              <a:t>Trong ngành xây dựng, xe ben (dump truck) đóng vai trò quan trọng trong việc vận chuyển và thải tải các vật liệu xây dựng như cát, đá, đất san lấp, và vật liệu xây dựng khác.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Nhờ vào khả năng nâng hạ thùng xe và thải tải nhanh chóng, xe ben giúp tăng cường hiệu suất làm việc và giảm thời gian cần thiết cho các công việc xây dựng.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29A218E-67EF-AB7D-5D8E-5E2491E305E5}"/>
              </a:ext>
            </a:extLst>
          </p:cNvPr>
          <p:cNvPicPr>
            <a:picLocks noChangeAspect="1"/>
          </p:cNvPicPr>
          <p:nvPr/>
        </p:nvPicPr>
        <p:blipFill>
          <a:blip r:embed="rId3"/>
          <a:stretch>
            <a:fillRect/>
          </a:stretch>
        </p:blipFill>
        <p:spPr>
          <a:xfrm>
            <a:off x="5806380" y="471474"/>
            <a:ext cx="5986041" cy="5986041"/>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ben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ben</a:t>
            </a:r>
            <a:r>
              <a:rPr lang="en-US" sz="2000" dirty="0">
                <a:solidFill>
                  <a:schemeClr val="bg1"/>
                </a:solidFill>
              </a:rPr>
              <a:t>:</a:t>
            </a:r>
          </a:p>
          <a:p>
            <a:pPr algn="l"/>
            <a:r>
              <a:rPr lang="vi-VN" b="0" i="0" dirty="0">
                <a:effectLst/>
                <a:latin typeface="Open Sans" panose="020B0606030504020204" pitchFamily="34" charset="0"/>
              </a:rPr>
              <a:t>Việc vận hành xe ben (dump truck) không chỉ mang lại những lợi ích mà còn đi kèm với nhiều rủi ro tiềm ẩn, đặc biệt là khi không tuân thủ các quy tắc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chính là nguy cơ tai nạn giao thông, đặc biệt là trong điều kiện thời tiết xấu hoặc trên địa hình khó khăn.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FA2941C-B786-3009-3BE3-22AE2D449977}"/>
              </a:ext>
            </a:extLst>
          </p:cNvPr>
          <p:cNvPicPr>
            <a:picLocks noChangeAspect="1"/>
          </p:cNvPicPr>
          <p:nvPr/>
        </p:nvPicPr>
        <p:blipFill>
          <a:blip r:embed="rId3"/>
          <a:stretch>
            <a:fillRect/>
          </a:stretch>
        </p:blipFill>
        <p:spPr>
          <a:xfrm>
            <a:off x="5806380" y="471474"/>
            <a:ext cx="5986041" cy="5986041"/>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ben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ben</a:t>
            </a:r>
          </a:p>
          <a:p>
            <a:pPr algn="l">
              <a:lnSpc>
                <a:spcPct val="120000"/>
              </a:lnSpc>
            </a:pPr>
            <a:r>
              <a:rPr lang="vi-VN" b="0" i="0" dirty="0">
                <a:effectLst/>
                <a:latin typeface="Open Sans" panose="020B0606030504020204" pitchFamily="34" charset="0"/>
              </a:rPr>
              <a:t>Trước khi vận hành xe ben (dump truck), việc thực hiện kiểm tra an toàn là một bước quan trọng không thể bỏ qua.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Điều này giúp đảm bảo rằng xe đang hoạt động trong điều kiện an toàn và ổn định, từ đó giảm thiểu nguy cơ tai nạn và sự cố không mong muốn.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7203B36-B1C3-7FC3-29F9-E37C344ABAD3}"/>
              </a:ext>
            </a:extLst>
          </p:cNvPr>
          <p:cNvPicPr>
            <a:picLocks noChangeAspect="1"/>
          </p:cNvPicPr>
          <p:nvPr/>
        </p:nvPicPr>
        <p:blipFill>
          <a:blip r:embed="rId3"/>
          <a:stretch>
            <a:fillRect/>
          </a:stretch>
        </p:blipFill>
        <p:spPr>
          <a:xfrm>
            <a:off x="-1394420" y="2931840"/>
            <a:ext cx="6480720" cy="6480720"/>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ben</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ben định kỳ</a:t>
            </a:r>
          </a:p>
          <a:p>
            <a:pPr algn="l">
              <a:lnSpc>
                <a:spcPct val="120000"/>
              </a:lnSpc>
            </a:pPr>
            <a:r>
              <a:rPr lang="vi-VN" b="0" i="0" dirty="0">
                <a:effectLst/>
                <a:latin typeface="Open Sans" panose="020B0606030504020204" pitchFamily="34" charset="0"/>
              </a:rPr>
              <a:t>Bảo trì định kỳ là một phần quan trọng của việc duy trì hiệu suất và độ bền của xe ben (dump truck).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Bằng cách thực hiện các công việc bảo trì này đúng cách và đều đặn, người sử dụng có thể giảm thiểu nguy cơ hỏng hóc và tăng tuổi thọ của xe.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C6A3788-BE34-85F7-BB56-BD361F5927B6}"/>
              </a:ext>
            </a:extLst>
          </p:cNvPr>
          <p:cNvPicPr>
            <a:picLocks noChangeAspect="1"/>
          </p:cNvPicPr>
          <p:nvPr/>
        </p:nvPicPr>
        <p:blipFill>
          <a:blip r:embed="rId3"/>
          <a:stretch>
            <a:fillRect/>
          </a:stretch>
        </p:blipFill>
        <p:spPr>
          <a:xfrm>
            <a:off x="-1394420" y="2931840"/>
            <a:ext cx="6480720" cy="6480720"/>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ben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ben an toàn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Kiểm tra trước khi khởi hành:</a:t>
            </a:r>
            <a:r>
              <a:rPr lang="vi-VN" b="0" i="0" dirty="0">
                <a:solidFill>
                  <a:srgbClr val="4C4F5A"/>
                </a:solidFill>
                <a:effectLst/>
                <a:highlight>
                  <a:srgbClr val="FFFFFF"/>
                </a:highlight>
                <a:latin typeface="Open Sans" panose="020B0606030504020204" pitchFamily="34" charset="0"/>
              </a:rPr>
              <a:t> Trước khi bắt đầu vận hành, hãy kiểm tra tổng thể xe bao gồm hệ thống phanh, hệ thống lái, đèn chiếu sáng, và các yếu tố an toàn khác. Đảm bảo rằng tất cả các phụ tùng và thiết bị hoạt động đúng cách.</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Đội mũ bảo hiểm:</a:t>
            </a:r>
            <a:r>
              <a:rPr lang="vi-VN" b="0" i="0" dirty="0">
                <a:solidFill>
                  <a:srgbClr val="4C4F5A"/>
                </a:solidFill>
                <a:effectLst/>
                <a:highlight>
                  <a:srgbClr val="FFFFFF"/>
                </a:highlight>
                <a:latin typeface="Open Sans" panose="020B0606030504020204" pitchFamily="34" charset="0"/>
              </a:rPr>
              <a:t> Luôn đội mũ bảo hiểm khi vận hành xe ben. Điều này giúp bảo vệ đầu và giảm thiểu nguy cơ chấn thương đầu trong trường hợp tai nạn xảy ra.</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ben</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b="1" i="0" dirty="0">
                <a:solidFill>
                  <a:srgbClr val="090E1D"/>
                </a:solidFill>
                <a:effectLst/>
                <a:highlight>
                  <a:srgbClr val="FFFFFF"/>
                </a:highlight>
                <a:latin typeface="Open Sans" panose="020B0606030504020204" pitchFamily="34" charset="0"/>
              </a:rPr>
              <a:t>Các biện pháp xử lý khẩn cấp và cơ chế ứng phó sự cố khi vận hành xe ben</a:t>
            </a:r>
            <a:r>
              <a:rPr lang="en-US" sz="2400" dirty="0"/>
              <a:t>:</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Dừng xe một cách an toàn:</a:t>
            </a:r>
            <a:r>
              <a:rPr lang="vi-VN" b="0" i="0" dirty="0">
                <a:solidFill>
                  <a:srgbClr val="4C4F5A"/>
                </a:solidFill>
                <a:effectLst/>
                <a:highlight>
                  <a:srgbClr val="FFFFFF"/>
                </a:highlight>
                <a:latin typeface="Open Sans" panose="020B0606030504020204" pitchFamily="34" charset="0"/>
              </a:rPr>
              <a:t> Nếu gặp phải vấn đề như mất kiểm soát của xe, hãy cố gắng dừng xe một cách an toàn. Sử dụng phanh và hệ thống lái một cách cẩn thận để giảm tốc độ và đưa xe về tình trạng an toàn.</a:t>
            </a:r>
          </a:p>
          <a:p>
            <a:pPr algn="l">
              <a:buFont typeface="Arial" panose="020B0604020202020204" pitchFamily="34" charset="0"/>
              <a:buChar char="•"/>
            </a:pPr>
            <a:r>
              <a:rPr lang="vi-VN" b="1" i="0" dirty="0">
                <a:solidFill>
                  <a:srgbClr val="4C4F5A"/>
                </a:solidFill>
                <a:effectLst/>
                <a:highlight>
                  <a:srgbClr val="FFFFFF"/>
                </a:highlight>
                <a:latin typeface="Open Sans" panose="020B0606030504020204" pitchFamily="34" charset="0"/>
              </a:rPr>
              <a:t>Bảo vệ bản thân:</a:t>
            </a:r>
            <a:r>
              <a:rPr lang="vi-VN" b="0" i="0" dirty="0">
                <a:solidFill>
                  <a:srgbClr val="4C4F5A"/>
                </a:solidFill>
                <a:effectLst/>
                <a:highlight>
                  <a:srgbClr val="FFFFFF"/>
                </a:highlight>
                <a:latin typeface="Open Sans" panose="020B0606030504020204" pitchFamily="34" charset="0"/>
              </a:rPr>
              <a:t> Trong trường hợp cần thiết, người lái nên đảm bảo bảo vệ bản thân bằng cách đeo dây an toàn và cố gắng tránh va chạm với các vật cản.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ben</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ben</a:t>
            </a:r>
            <a:r>
              <a:rPr lang="en-US" sz="2000" dirty="0">
                <a:latin typeface="Söhne"/>
              </a:rPr>
              <a:t>:</a:t>
            </a:r>
          </a:p>
          <a:p>
            <a:pPr algn="l"/>
            <a:r>
              <a:rPr lang="vi-VN" b="0" i="0" dirty="0">
                <a:effectLst/>
                <a:latin typeface="Söhne"/>
              </a:rPr>
              <a:t>Nguy cơ lật xe: Xe ben có trọng tâm cao và có thể dễ dàng mất cân bằng, đặc biệt khi thùng xe đầy tải và di chuyển trên địa hình đồi núi hoặc không bằng phẳng.</a:t>
            </a:r>
          </a:p>
          <a:p>
            <a:pPr algn="l"/>
            <a:r>
              <a:rPr lang="vi-VN" b="0" i="0" dirty="0">
                <a:effectLst/>
                <a:latin typeface="Söhne"/>
              </a:rPr>
              <a:t>Nguy cơ va chạm: Do kích thước lớn và khả năng di chuyển nhanh, xe ben có nguy cơ cao về va chạm với các phương tiện khác hoặc vật cản trên đường.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39138A49-A729-29AC-8660-5D1F59F06C41}"/>
              </a:ext>
            </a:extLst>
          </p:cNvPr>
          <p:cNvPicPr>
            <a:picLocks noChangeAspect="1"/>
          </p:cNvPicPr>
          <p:nvPr/>
        </p:nvPicPr>
        <p:blipFill>
          <a:blip r:embed="rId4"/>
          <a:stretch>
            <a:fillRect/>
          </a:stretch>
        </p:blipFill>
        <p:spPr>
          <a:xfrm>
            <a:off x="-818356" y="3356992"/>
            <a:ext cx="4761905" cy="4761905"/>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ben</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ben</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ben để việc vận hành an toàn</a:t>
            </a:r>
            <a:endParaRPr lang="en-US" b="0" i="0" dirty="0">
              <a:effectLst/>
              <a:latin typeface="Söhne"/>
            </a:endParaRPr>
          </a:p>
          <a:p>
            <a:pPr lvl="1"/>
            <a:r>
              <a:rPr lang="vi-VN" b="0" i="0" dirty="0">
                <a:effectLst/>
                <a:latin typeface="Söhne"/>
              </a:rPr>
              <a:t>Kiểm tra hệ thống phanh: Kiểm tra đĩa phanh, bố thắng và bố nhồi để đảm bảo chúng hoạt động hiệu quả và không có dấu hiệu của mòn hoặc hỏng hóc.</a:t>
            </a:r>
          </a:p>
          <a:p>
            <a:pPr lvl="1"/>
            <a:r>
              <a:rPr lang="vi-VN" b="0" i="0" dirty="0">
                <a:effectLst/>
                <a:latin typeface="Söhne"/>
              </a:rPr>
              <a:t>Kiểm tra hệ thống lái: Kiểm tra hệ thống lái và các bộ phận liên quan như bánh răng, bơm thủy lực và ống dẫn để đảm bảo chúng hoạt động một cách mượt mà và không có dấu hiệu của hỏng hóc.</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072B04E-6920-3EAE-B197-70C7C790E9C6}"/>
              </a:ext>
            </a:extLst>
          </p:cNvPr>
          <p:cNvPicPr>
            <a:picLocks noChangeAspect="1"/>
          </p:cNvPicPr>
          <p:nvPr/>
        </p:nvPicPr>
        <p:blipFill>
          <a:blip r:embed="rId4"/>
          <a:stretch>
            <a:fillRect/>
          </a:stretch>
        </p:blipFill>
        <p:spPr>
          <a:xfrm>
            <a:off x="-818356" y="3356992"/>
            <a:ext cx="4761905" cy="4761905"/>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ben</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ben</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ben an </a:t>
            </a:r>
            <a:r>
              <a:rPr lang="en-US" b="0" i="0" dirty="0" err="1">
                <a:effectLst/>
                <a:latin typeface="Söhne"/>
              </a:rPr>
              <a:t>toàn</a:t>
            </a:r>
            <a:endParaRPr lang="en-US" b="0" i="0" dirty="0">
              <a:effectLst/>
              <a:latin typeface="Söhne"/>
            </a:endParaRPr>
          </a:p>
          <a:p>
            <a:pPr lvl="1"/>
            <a:r>
              <a:rPr lang="vi-VN" b="0" i="0" dirty="0">
                <a:effectLst/>
                <a:latin typeface="Söhne"/>
              </a:rPr>
              <a:t>Đào tạo và chứng chỉ: Người lái cần có đủ kiến thức và kỹ năng cần thiết để vận hành xe ben an toàn. Họ cần tham gia các khóa đào tạo và đạt được chứng chỉ phù hợp trước khi được phép lái xe ben.</a:t>
            </a:r>
          </a:p>
          <a:p>
            <a:pPr lvl="1"/>
            <a:r>
              <a:rPr lang="vi-VN" b="0" i="0" dirty="0">
                <a:effectLst/>
                <a:latin typeface="Söhne"/>
              </a:rPr>
              <a:t>Tuân thủ quy tắc giao thông: Người lái cần tuân thủ tất cả các quy tắc và biển báo giao thông khi vận hành xe ben trên đường. Điều này bao gồm việc giữ tốc độ an toàn, giữ khoảng cách với các phương tiện khác và sử dụng đèn báo hiệu đúng cách.</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2A6FC64-0360-04B3-C3A9-166CF54B9D56}"/>
              </a:ext>
            </a:extLst>
          </p:cNvPr>
          <p:cNvPicPr>
            <a:picLocks noChangeAspect="1"/>
          </p:cNvPicPr>
          <p:nvPr/>
        </p:nvPicPr>
        <p:blipFill>
          <a:blip r:embed="rId4"/>
          <a:stretch>
            <a:fillRect/>
          </a:stretch>
        </p:blipFill>
        <p:spPr>
          <a:xfrm>
            <a:off x="-818356" y="3356992"/>
            <a:ext cx="4761905" cy="4761905"/>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ben</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ben</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ben</a:t>
            </a:r>
          </a:p>
          <a:p>
            <a:pPr lvl="1"/>
            <a:r>
              <a:rPr lang="vi-VN" b="0" i="0" dirty="0">
                <a:effectLst/>
                <a:latin typeface="Söhne"/>
              </a:rPr>
              <a:t>Khu vực quanh xe: Xác định và đánh dấu khu vực quanh xe ben, đặc biệt là khu vực mà người lái không có tầm nhìn trực tiếp. Điều này giúp tránh tai nạn va chạm với người đi bộ hoặc các phương tiện khác khi xe đang di chuyển.</a:t>
            </a:r>
          </a:p>
          <a:p>
            <a:pPr lvl="1"/>
            <a:r>
              <a:rPr lang="vi-VN" b="0" i="0" dirty="0">
                <a:effectLst/>
                <a:latin typeface="Söhne"/>
              </a:rPr>
              <a:t>Vùng hành lang hoạt động: Đánh dấu vùng hành lang hoạt động cho xe ben khi thải tải hoặc di chuyển trên công trường. Những vùng này cần được giữ sạch và rõ ràng để tránh nguy cơ va chạm hoặc tai nạn lao động.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5D03AFF-DEE4-5276-49A0-FDCEA9D3876A}"/>
              </a:ext>
            </a:extLst>
          </p:cNvPr>
          <p:cNvPicPr>
            <a:picLocks noChangeAspect="1"/>
          </p:cNvPicPr>
          <p:nvPr/>
        </p:nvPicPr>
        <p:blipFill>
          <a:blip r:embed="rId4"/>
          <a:stretch>
            <a:fillRect/>
          </a:stretch>
        </p:blipFill>
        <p:spPr>
          <a:xfrm>
            <a:off x="-818356" y="3356992"/>
            <a:ext cx="4761905" cy="4761905"/>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ben</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ben</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ben</a:t>
            </a:r>
          </a:p>
          <a:p>
            <a:pPr lvl="1"/>
            <a:r>
              <a:rPr lang="vi-VN" b="0" i="0" dirty="0">
                <a:effectLst/>
                <a:latin typeface="Söhne"/>
              </a:rPr>
              <a:t>Mũ bảo hiểm: Đội mũ bảo hiểm là bắt buộc khi vận hành xe ben. Mũ bảo hiểm giúp bảo vệ đầu khỏi các chấn thương nếu xảy ra tai nạn hoặc va chạm.</a:t>
            </a:r>
          </a:p>
          <a:p>
            <a:pPr lvl="1"/>
            <a:r>
              <a:rPr lang="vi-VN" b="0" i="0" dirty="0">
                <a:effectLst/>
                <a:latin typeface="Söhne"/>
              </a:rPr>
              <a:t>Dây an toàn: Đeo dây an toàn khi lái xe để giữ cho người lái an toàn trong trường hợp xe gặp sự cố hoặc va chạm.</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F88E33B-B357-611C-2201-A5349074BE15}"/>
              </a:ext>
            </a:extLst>
          </p:cNvPr>
          <p:cNvPicPr>
            <a:picLocks noChangeAspect="1"/>
          </p:cNvPicPr>
          <p:nvPr/>
        </p:nvPicPr>
        <p:blipFill>
          <a:blip r:embed="rId4"/>
          <a:stretch>
            <a:fillRect/>
          </a:stretch>
        </p:blipFill>
        <p:spPr>
          <a:xfrm>
            <a:off x="-818356" y="3356992"/>
            <a:ext cx="4761905" cy="4761905"/>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ben</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ben</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ben</a:t>
            </a:r>
            <a:endParaRPr lang="en-US" b="0" i="0" dirty="0">
              <a:effectLst/>
              <a:latin typeface="Söhne"/>
            </a:endParaRPr>
          </a:p>
          <a:p>
            <a:pPr lvl="1"/>
            <a:r>
              <a:rPr lang="vi-VN" b="0" i="0" dirty="0">
                <a:effectLst/>
                <a:latin typeface="Söhne"/>
              </a:rPr>
              <a:t>Dừng xe an toàn: Người lái cần dừng xe một cách an toàn ngay lập tức khi phát hiện có sự cố xảy ra. Sử dụng phanh một cách dứt khoát để giảm tốc độ và đưa xe về tình trạng an toàn.</a:t>
            </a:r>
          </a:p>
          <a:p>
            <a:pPr lvl="1"/>
            <a:r>
              <a:rPr lang="vi-VN" b="0" i="0" dirty="0">
                <a:effectLst/>
                <a:latin typeface="Söhne"/>
              </a:rPr>
              <a:t>Kiểm tra tình hình: Sau khi dừng xe, người lái cần kiểm tra tình hình xung quanh để đánh giá tình hình và xác định nguyên nhân của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4CF1BE4-E075-3927-2885-E1BCED608DA2}"/>
              </a:ext>
            </a:extLst>
          </p:cNvPr>
          <p:cNvPicPr>
            <a:picLocks noChangeAspect="1"/>
          </p:cNvPicPr>
          <p:nvPr/>
        </p:nvPicPr>
        <p:blipFill>
          <a:blip r:embed="rId4"/>
          <a:stretch>
            <a:fillRect/>
          </a:stretch>
        </p:blipFill>
        <p:spPr>
          <a:xfrm>
            <a:off x="-818356" y="3356992"/>
            <a:ext cx="4761905" cy="4761905"/>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ben</a:t>
            </a: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ben</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ben</a:t>
            </a: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BEC17319-CBA6-0D7B-F83B-1C790EA54CFA}"/>
              </a:ext>
            </a:extLst>
          </p:cNvPr>
          <p:cNvPicPr>
            <a:picLocks noChangeAspect="1"/>
          </p:cNvPicPr>
          <p:nvPr/>
        </p:nvPicPr>
        <p:blipFill>
          <a:blip r:embed="rId4"/>
          <a:stretch>
            <a:fillRect/>
          </a:stretch>
        </p:blipFill>
        <p:spPr>
          <a:xfrm>
            <a:off x="-818356" y="3356992"/>
            <a:ext cx="4761905" cy="4761905"/>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ben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ben</a:t>
            </a:r>
            <a:endParaRPr lang="en-US" sz="2400" b="1" i="0" dirty="0">
              <a:effectLst/>
              <a:latin typeface="Söhne"/>
            </a:endParaRPr>
          </a:p>
          <a:p>
            <a:r>
              <a:rPr lang="vi-VN" b="0" i="0" dirty="0">
                <a:effectLst/>
                <a:latin typeface="Söhne"/>
              </a:rPr>
              <a:t>Mưa: Khi trời mưa, đường có thể trơn trượt, làm giảm ma sát giữa bánh xe và mặt đường, tăng nguy cơ mất kiểm soát của xe ben. Điều này đặc biệt quan trọng khi vận hành trên địa hình đồi núi hoặc có độ dốc.</a:t>
            </a:r>
          </a:p>
          <a:p>
            <a:r>
              <a:rPr lang="vi-VN" b="0" i="0" dirty="0">
                <a:effectLst/>
                <a:latin typeface="Söhne"/>
              </a:rPr>
              <a:t>Tuyết và băng đá: Đường trơn trượt do tuyết và băng đá có thể gây ra nguy cơ mất kiểm soát và tai nạn. Việc sử dụng lốp phù hợp và kỹ thuật lái xe an toàn là cần thiết trong những điều kiện này.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723FF80-8C4A-216E-CB7A-DCB0065EFBF7}"/>
              </a:ext>
            </a:extLst>
          </p:cNvPr>
          <p:cNvPicPr>
            <a:picLocks noChangeAspect="1"/>
          </p:cNvPicPr>
          <p:nvPr/>
        </p:nvPicPr>
        <p:blipFill>
          <a:blip r:embed="rId3"/>
          <a:stretch>
            <a:fillRect/>
          </a:stretch>
        </p:blipFill>
        <p:spPr>
          <a:xfrm>
            <a:off x="-962372" y="3510386"/>
            <a:ext cx="4824536" cy="4824536"/>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ben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ben</a:t>
            </a:r>
            <a:endParaRPr lang="en-US" sz="2400" b="1" i="0" dirty="0">
              <a:effectLst/>
              <a:latin typeface="Söhne"/>
            </a:endParaRPr>
          </a:p>
          <a:p>
            <a:r>
              <a:rPr lang="vi-VN" b="0" i="0" dirty="0">
                <a:effectLst/>
                <a:latin typeface="Söhne"/>
              </a:rPr>
              <a:t>Địa hình khó khăn: Môi trường làm việc có địa hình đồi núi, đất đai không bằng phẳng hoặc có các chướng ngại vật có thể tăng nguy cơ mất kiểm soát của xe ben và làm giảm hiệu suất làm việc.</a:t>
            </a:r>
          </a:p>
          <a:p>
            <a:r>
              <a:rPr lang="vi-VN" b="0" i="0" dirty="0">
                <a:effectLst/>
                <a:latin typeface="Söhne"/>
              </a:rPr>
              <a:t>Môi trường khí hậu: Môi trường làm việc có thể bao gồm các yếu tố như nhiệt độ cao, độ ẩm, hoặc điều kiện thời tiết khắc nghiệt như mưa, tuyết, sương mù, và gió lớn. Các yếu tố này có thể ảnh hưởng đến tầm nhìn, ma sát của đường và hoạt động của xe.</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811307B-BCDD-BB82-55C0-27D1E7491D4E}"/>
              </a:ext>
            </a:extLst>
          </p:cNvPr>
          <p:cNvPicPr>
            <a:picLocks noChangeAspect="1"/>
          </p:cNvPicPr>
          <p:nvPr/>
        </p:nvPicPr>
        <p:blipFill>
          <a:blip r:embed="rId3"/>
          <a:stretch>
            <a:fillRect/>
          </a:stretch>
        </p:blipFill>
        <p:spPr>
          <a:xfrm>
            <a:off x="-962372" y="3510386"/>
            <a:ext cx="4824536" cy="4824536"/>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ben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C. </a:t>
            </a:r>
            <a:r>
              <a:rPr lang="vi-VN" sz="2400" b="1" i="0" dirty="0">
                <a:effectLst/>
                <a:latin typeface="Söhne"/>
              </a:rPr>
              <a:t>Tình trạng kỹ thuật của xe ben ảnh hưởng như thế nào đến việc vận hành xe ben</a:t>
            </a:r>
            <a:endParaRPr lang="en-US" sz="2400" b="1" i="0" dirty="0">
              <a:effectLst/>
              <a:latin typeface="Söhne"/>
            </a:endParaRPr>
          </a:p>
          <a:p>
            <a:r>
              <a:rPr lang="vi-VN" b="0" i="0" dirty="0">
                <a:effectLst/>
                <a:latin typeface="Söhne"/>
              </a:rPr>
              <a:t>Động cơ: Tình trạng kỹ thuật của động cơ ảnh hưởng trực tiếp đến hiệu suất và sức mạnh của xe. Nếu động cơ gặp sự cố hoặc không hoạt động đúng cách, có thể dẫn đến mất công suất, tiêu thụ nhiên liệu không hiệu quả và nguy cơ bị hỏng hóc.</a:t>
            </a:r>
          </a:p>
          <a:p>
            <a:r>
              <a:rPr lang="vi-VN" b="0" i="0" dirty="0">
                <a:effectLst/>
                <a:latin typeface="Söhne"/>
              </a:rPr>
              <a:t>Hệ thống phanh: Hệ thống phanh hoạt động tốt là quan trọng để đảm bảo người lái có thể dừng xe kịp thời và an toàn. Nếu hệ thống phanh gặp sự cố, nguy cơ mất kiểm soát của xe sẽ tăng lên đáng kể.</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6" name="Picture 5">
            <a:extLst>
              <a:ext uri="{FF2B5EF4-FFF2-40B4-BE49-F238E27FC236}">
                <a16:creationId xmlns:a16="http://schemas.microsoft.com/office/drawing/2014/main" id="{089EEC78-880B-D1FA-0C47-D6819794DEB2}"/>
              </a:ext>
            </a:extLst>
          </p:cNvPr>
          <p:cNvPicPr>
            <a:picLocks noChangeAspect="1"/>
          </p:cNvPicPr>
          <p:nvPr/>
        </p:nvPicPr>
        <p:blipFill>
          <a:blip r:embed="rId3"/>
          <a:stretch>
            <a:fillRect/>
          </a:stretch>
        </p:blipFill>
        <p:spPr>
          <a:xfrm>
            <a:off x="-962372" y="3510386"/>
            <a:ext cx="4824536" cy="4824536"/>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ben</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ben</a:t>
            </a:r>
            <a:endParaRPr lang="en-US" sz="2400" b="1" i="0" dirty="0">
              <a:effectLst/>
              <a:latin typeface="Söhne"/>
            </a:endParaRPr>
          </a:p>
          <a:p>
            <a:r>
              <a:rPr lang="vi-VN" b="0" i="0" dirty="0">
                <a:effectLst/>
                <a:latin typeface="Söhne"/>
              </a:rPr>
              <a:t>Hiểu biết về xe: Kiến thức sâu rộng về cấu trúc và hoạt động của xe ben giúp người lái hiểu rõ hơn về cách vận hành và bảo dưỡng xe một cách hiệu quả.</a:t>
            </a:r>
          </a:p>
          <a:p>
            <a:r>
              <a:rPr lang="vi-VN" b="0" i="0" dirty="0">
                <a:effectLst/>
                <a:latin typeface="Söhne"/>
              </a:rPr>
              <a:t>Kỹ năng lái xe: Kỹ năng lái xe chuyên nghiệp là yếu tố quyết định cho việc vận hành xe ben một cách an toàn và hiệu quả. Kỹ năng này bao gồm khả năng kiểm soát xe trong các tình huống khó khăn và khả năng phản ứng nhanh chóng trong trường hợp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AFB797C-02B7-E49C-8723-A76FCA009DB7}"/>
              </a:ext>
            </a:extLst>
          </p:cNvPr>
          <p:cNvPicPr>
            <a:picLocks noChangeAspect="1"/>
          </p:cNvPicPr>
          <p:nvPr/>
        </p:nvPicPr>
        <p:blipFill>
          <a:blip r:embed="rId3"/>
          <a:stretch>
            <a:fillRect/>
          </a:stretch>
        </p:blipFill>
        <p:spPr>
          <a:xfrm>
            <a:off x="-962372" y="3510386"/>
            <a:ext cx="4824536" cy="4824536"/>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8991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ben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ben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Giảm nguy cơ tai nạn: Đào tạo an toàn lao động giúp người lái nhận biết và hiểu rõ các nguy cơ và mối nguy hiểm có thể xảy ra trong quá trình vận hành xe ben. Bằng cách này, họ có thể thực hiện biện pháp phòng ngừa và giảm thiểu nguy cơ tai nạn.</a:t>
            </a:r>
          </a:p>
          <a:p>
            <a:pPr algn="l"/>
            <a:r>
              <a:rPr lang="vi-VN" b="0" i="0" dirty="0">
                <a:effectLst/>
                <a:latin typeface="Open Sans" panose="020B0606030504020204" pitchFamily="34" charset="0"/>
              </a:rPr>
              <a:t>Nâng cao kỹ năng lái xe: Việc đào tạo an toàn lao động cung cấp kiến thức và kỹ năng cần thiết để vận hành xe ben một cách an toàn và hiệu quả. Người lái được hướng dẫn về kỹ thuật lái xe, quy trình an toàn, và cách xử lý các tình huống nguy hiểm.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55A0ECA-F441-5352-EC44-63D8C69B1069}"/>
              </a:ext>
            </a:extLst>
          </p:cNvPr>
          <p:cNvPicPr>
            <a:picLocks noChangeAspect="1"/>
          </p:cNvPicPr>
          <p:nvPr/>
        </p:nvPicPr>
        <p:blipFill>
          <a:blip r:embed="rId3"/>
          <a:stretch>
            <a:fillRect/>
          </a:stretch>
        </p:blipFill>
        <p:spPr>
          <a:xfrm>
            <a:off x="6454452" y="1233101"/>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101879"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ben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ben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837577B-8F0D-6606-965E-B8B2553988F3}"/>
              </a:ext>
            </a:extLst>
          </p:cNvPr>
          <p:cNvPicPr>
            <a:picLocks noChangeAspect="1"/>
          </p:cNvPicPr>
          <p:nvPr/>
        </p:nvPicPr>
        <p:blipFill>
          <a:blip r:embed="rId3"/>
          <a:stretch>
            <a:fillRect/>
          </a:stretch>
        </p:blipFill>
        <p:spPr>
          <a:xfrm>
            <a:off x="6454452" y="1233101"/>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ben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77500" lnSpcReduction="2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ben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nhân viên: An toàn lao động là ưu tiên hàng đầu để bảo vệ sức khỏe và tính mạng của nhân viên. Trong môi trường làm việc nguy hiểm như vận hành xe ben, việc duy trì an toàn lao động giúp giảm thiểu nguy cơ tai nạn và bảo vệ nhân viên khỏi các nguy hại có thể xảy ra.</a:t>
            </a:r>
          </a:p>
          <a:p>
            <a:pPr algn="l">
              <a:lnSpc>
                <a:spcPct val="120000"/>
              </a:lnSpc>
            </a:pPr>
            <a:r>
              <a:rPr lang="vi-VN" b="0" i="0" dirty="0">
                <a:effectLst/>
                <a:latin typeface="Open Sans" panose="020B0606030504020204" pitchFamily="34" charset="0"/>
              </a:rPr>
              <a:t>Giảm chi phí: Tai nạn lao động và thương tích nhân viên có thể gây ra chi phí lớn cho doanh nghiệp, bao gồm chi phí điều trị y tế, bồi thường và mất công suất làm việc. Bằng việc đầu tư vào an toàn lao động và ngăn chặn các sự cố không mong muốn, doanh nghiệp có thể giảm thiểu các chi phí này.</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CAC935E9-016A-FC53-4E02-3E078348776D}"/>
              </a:ext>
            </a:extLst>
          </p:cNvPr>
          <p:cNvPicPr>
            <a:picLocks noChangeAspect="1"/>
          </p:cNvPicPr>
          <p:nvPr/>
        </p:nvPicPr>
        <p:blipFill>
          <a:blip r:embed="rId3"/>
          <a:stretch>
            <a:fillRect/>
          </a:stretch>
        </p:blipFill>
        <p:spPr>
          <a:xfrm>
            <a:off x="-1250404" y="3068960"/>
            <a:ext cx="5557316" cy="5557316"/>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ben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ben</a:t>
            </a:r>
          </a:p>
          <a:p>
            <a:pPr algn="l">
              <a:lnSpc>
                <a:spcPct val="120000"/>
              </a:lnSpc>
            </a:pPr>
            <a:r>
              <a:rPr lang="vi-VN" b="0" i="0" dirty="0">
                <a:effectLst/>
                <a:latin typeface="Open Sans" panose="020B0606030504020204" pitchFamily="34" charset="0"/>
              </a:rPr>
              <a:t>Kiểm tra xe trước mỗi lần sử dụng: Trước khi khởi động xe, hãy kiểm tra kỹ lưỡng các bộ phận quan trọng như hệ thống phanh, hệ thống lái, đèn chiếu sáng, và lốp xe để đảm bảo chúng hoạt động đúng cách.</a:t>
            </a:r>
          </a:p>
          <a:p>
            <a:pPr algn="l">
              <a:lnSpc>
                <a:spcPct val="120000"/>
              </a:lnSpc>
            </a:pPr>
            <a:r>
              <a:rPr lang="vi-VN" b="0" i="0" dirty="0">
                <a:effectLst/>
                <a:latin typeface="Open Sans" panose="020B0606030504020204" pitchFamily="34" charset="0"/>
              </a:rPr>
              <a:t>Sử dụng thiết bị bảo hộ cá nhân: Đảm bảo mặc đúng thiết bị bảo hộ như mũ bảo hiểm, kính bảo hộ, găng tay, áo phản quang, và giày chống trượt để bảo vệ bản thân khỏi nguy cơ tai nạn và thương tích.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70177E0-EFE4-89A0-1614-6C925E0720F9}"/>
              </a:ext>
            </a:extLst>
          </p:cNvPr>
          <p:cNvPicPr>
            <a:picLocks noChangeAspect="1"/>
          </p:cNvPicPr>
          <p:nvPr/>
        </p:nvPicPr>
        <p:blipFill>
          <a:blip r:embed="rId3"/>
          <a:stretch>
            <a:fillRect/>
          </a:stretch>
        </p:blipFill>
        <p:spPr>
          <a:xfrm>
            <a:off x="-1250404" y="3068960"/>
            <a:ext cx="5557316" cy="5557316"/>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177</TotalTime>
  <Words>3342</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VẬN HÀNH XE BEN</vt:lpstr>
      <vt:lpstr>Một số vụ tai nạn lao động khi vận hành xe ben</vt:lpstr>
      <vt:lpstr>Tóm tắt bài học</vt:lpstr>
      <vt:lpstr>Giới thiệu</vt:lpstr>
      <vt:lpstr>Giới thiệu</vt:lpstr>
      <vt:lpstr>Thành Phần Và Chức Năng Của xe ben</vt:lpstr>
      <vt:lpstr>Thành Phần Và Chức Năng Của xe ben</vt:lpstr>
      <vt:lpstr>Thành Phần Và Chức Năng Của xe ben</vt:lpstr>
      <vt:lpstr>Thành Phần Và Chức Năng Của xe ben</vt:lpstr>
      <vt:lpstr>Kiểm tra và bảo trì an toàn trước khi vận hành xe ben</vt:lpstr>
      <vt:lpstr>Kiểm tra và bảo trì an toàn trước khi vận hành xe ben</vt:lpstr>
      <vt:lpstr>Quy trình vận hành an toàn xe ben</vt:lpstr>
      <vt:lpstr>Quy trình vận hành an toàn xe ben</vt:lpstr>
      <vt:lpstr>Đánh giá rủi ro và quản lý mối nguy khi vận hành xe ben</vt:lpstr>
      <vt:lpstr>Đánh giá rủi ro và quản lý mối nguy khi vận hành xe ben</vt:lpstr>
      <vt:lpstr>Đánh giá rủi ro và quản lý mối nguy khi vận hành xe ben</vt:lpstr>
      <vt:lpstr>Đánh giá rủi ro và quản lý mối nguy khi vận hành xe ben</vt:lpstr>
      <vt:lpstr>Đánh giá rủi ro và quản lý mối nguy khi vận hành xe ben</vt:lpstr>
      <vt:lpstr>Đánh giá rủi ro và quản lý mối nguy khi vận hành xe ben</vt:lpstr>
      <vt:lpstr>Đánh giá rủi ro và quản lý mối nguy khi vận hành xe ben</vt:lpstr>
      <vt:lpstr>Các yếu tố ảnh hưởng đến an toàn lao động khi vận hành xe ben</vt:lpstr>
      <vt:lpstr>Các yếu tố ảnh hưởng đến an toàn lao động khi vận hành xe ben</vt:lpstr>
      <vt:lpstr>Các yếu tố ảnh hưởng đến an toàn lao động khi vận hành xe ben</vt:lpstr>
      <vt:lpstr>Các yếu tố ảnh hưởng đến an toàn lao động khi vận hành xe ben</vt:lpstr>
      <vt:lpstr>Đào tạo an toàn lao động về kỹ năng vận hành xe ben an toàn</vt:lpstr>
      <vt:lpstr>Đào tạo an toàn lao động về kỹ năng vận hành xe ben an toàn</vt:lpstr>
      <vt:lpstr>Ý nghĩa của an toàn lao động trong việc vận hành xe ben</vt:lpstr>
      <vt:lpstr>Ý nghĩa của an toàn lao động trong việc vận hành xe ben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2024-04-23T01:24:51Z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