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468" y="-25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5/10/2024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5/10/2024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5/10/2024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XE BUÝT</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1026" name="Picture 2" descr="Hình ảnh Biểu Tượng Minh Họa Vector Xe Buýt Trường Học | Công cụ đồ họa AI  Tải xuống miễn phí - Pikbest">
            <a:extLst>
              <a:ext uri="{FF2B5EF4-FFF2-40B4-BE49-F238E27FC236}">
                <a16:creationId xmlns:a16="http://schemas.microsoft.com/office/drawing/2014/main" id="{0395A298-5F11-34BA-F274-D1C509CA1F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3204" y="4221088"/>
            <a:ext cx="2340826" cy="2340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xe</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buýt</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Khi vận hành xe buýt, những vụ tai nạn lao động có thể xảy ra và ảnh hưởng đến sức khỏe và an toàn của lái xe cũng như hành khách</a:t>
            </a:r>
            <a:r>
              <a:rPr lang="en-US" sz="2000" dirty="0">
                <a:ea typeface="+mn-lt"/>
                <a:cs typeface="+mn-lt"/>
              </a:rPr>
              <a:t>:</a:t>
            </a:r>
            <a:endParaRPr lang="en-US" dirty="0"/>
          </a:p>
          <a:p>
            <a:pPr marL="730885" lvl="1" indent="-304165"/>
            <a:r>
              <a:rPr lang="en-US" i="0" dirty="0">
                <a:solidFill>
                  <a:srgbClr val="0D0D0D"/>
                </a:solidFill>
                <a:effectLst/>
                <a:latin typeface="Söhne"/>
              </a:rPr>
              <a:t>Va </a:t>
            </a:r>
            <a:r>
              <a:rPr lang="en-US" i="0" dirty="0" err="1">
                <a:solidFill>
                  <a:srgbClr val="0D0D0D"/>
                </a:solidFill>
                <a:effectLst/>
                <a:latin typeface="Söhne"/>
              </a:rPr>
              <a:t>chạm</a:t>
            </a:r>
            <a:r>
              <a:rPr lang="en-US" i="0" dirty="0">
                <a:solidFill>
                  <a:srgbClr val="0D0D0D"/>
                </a:solidFill>
                <a:effectLst/>
                <a:latin typeface="Söhne"/>
              </a:rPr>
              <a:t> </a:t>
            </a:r>
            <a:r>
              <a:rPr lang="en-US" i="0" dirty="0" err="1">
                <a:solidFill>
                  <a:srgbClr val="0D0D0D"/>
                </a:solidFill>
                <a:effectLst/>
                <a:latin typeface="Söhne"/>
              </a:rPr>
              <a:t>giao</a:t>
            </a:r>
            <a:r>
              <a:rPr lang="en-US" i="0" dirty="0">
                <a:solidFill>
                  <a:srgbClr val="0D0D0D"/>
                </a:solidFill>
                <a:effectLst/>
                <a:latin typeface="Söhne"/>
              </a:rPr>
              <a:t> </a:t>
            </a:r>
            <a:r>
              <a:rPr lang="en-US" i="0" dirty="0" err="1">
                <a:solidFill>
                  <a:srgbClr val="0D0D0D"/>
                </a:solidFill>
                <a:effectLst/>
                <a:latin typeface="Söhne"/>
              </a:rPr>
              <a:t>thông</a:t>
            </a:r>
            <a:endParaRPr lang="en-US" i="0" dirty="0">
              <a:solidFill>
                <a:srgbClr val="0D0D0D"/>
              </a:solidFill>
              <a:effectLst/>
              <a:latin typeface="Söhne"/>
            </a:endParaRPr>
          </a:p>
          <a:p>
            <a:pPr marL="730885" lvl="1" indent="-304165"/>
            <a:r>
              <a:rPr lang="vi-VN" dirty="0"/>
              <a:t>Tai nạn trượt ngã khi điều khiển xe</a:t>
            </a:r>
            <a:endParaRPr lang="en-US" dirty="0">
              <a:solidFill>
                <a:srgbClr val="0D0D0D"/>
              </a:solidFill>
              <a:latin typeface="Söhne"/>
            </a:endParaRPr>
          </a:p>
          <a:p>
            <a:pPr marL="730885" lvl="1" indent="-304165"/>
            <a:r>
              <a:rPr lang="en-US" dirty="0" err="1"/>
              <a:t>Các</a:t>
            </a:r>
            <a:r>
              <a:rPr lang="en-US" dirty="0"/>
              <a:t> </a:t>
            </a:r>
            <a:r>
              <a:rPr lang="en-US" dirty="0" err="1"/>
              <a:t>vấn</a:t>
            </a:r>
            <a:r>
              <a:rPr lang="en-US" dirty="0"/>
              <a:t> </a:t>
            </a:r>
            <a:r>
              <a:rPr lang="en-US" dirty="0" err="1"/>
              <a:t>đề</a:t>
            </a:r>
            <a:r>
              <a:rPr lang="en-US" dirty="0"/>
              <a:t> </a:t>
            </a:r>
            <a:r>
              <a:rPr lang="en-US" dirty="0" err="1"/>
              <a:t>về</a:t>
            </a:r>
            <a:r>
              <a:rPr lang="en-US" dirty="0"/>
              <a:t> ergonomics</a:t>
            </a:r>
            <a:endParaRPr lang="en-US" dirty="0">
              <a:solidFill>
                <a:srgbClr val="0D0D0D"/>
              </a:solidFill>
              <a:latin typeface="Söhne"/>
            </a:endParaRPr>
          </a:p>
          <a:p>
            <a:pPr marL="730885" lvl="1" indent="-304165"/>
            <a:r>
              <a:rPr lang="en-US" dirty="0"/>
              <a:t>Tai </a:t>
            </a:r>
            <a:r>
              <a:rPr lang="en-US" dirty="0" err="1"/>
              <a:t>nạn</a:t>
            </a:r>
            <a:r>
              <a:rPr lang="en-US" dirty="0"/>
              <a:t> </a:t>
            </a:r>
            <a:r>
              <a:rPr lang="en-US" dirty="0" err="1"/>
              <a:t>khi</a:t>
            </a:r>
            <a:r>
              <a:rPr lang="en-US" dirty="0"/>
              <a:t> </a:t>
            </a:r>
            <a:r>
              <a:rPr lang="en-US" dirty="0" err="1"/>
              <a:t>lên</a:t>
            </a:r>
            <a:r>
              <a:rPr lang="en-US" dirty="0"/>
              <a:t> </a:t>
            </a:r>
            <a:r>
              <a:rPr lang="en-US" dirty="0" err="1"/>
              <a:t>xuống</a:t>
            </a:r>
            <a:r>
              <a:rPr lang="en-US" dirty="0"/>
              <a:t> </a:t>
            </a:r>
            <a:r>
              <a:rPr lang="en-US" dirty="0" err="1"/>
              <a:t>xe</a:t>
            </a:r>
            <a:endParaRPr lang="en-US" dirty="0">
              <a:solidFill>
                <a:srgbClr val="0D0D0D"/>
              </a:solidFill>
              <a:latin typeface="Söhne"/>
            </a:endParaRPr>
          </a:p>
          <a:p>
            <a:pPr marL="730885" lvl="1" indent="-304165"/>
            <a:r>
              <a:rPr lang="en-US" dirty="0" err="1"/>
              <a:t>Tác</a:t>
            </a:r>
            <a:r>
              <a:rPr lang="en-US" dirty="0"/>
              <a:t> </a:t>
            </a:r>
            <a:r>
              <a:rPr lang="en-US" dirty="0" err="1"/>
              <a:t>động</a:t>
            </a:r>
            <a:r>
              <a:rPr lang="en-US" dirty="0"/>
              <a:t> </a:t>
            </a:r>
            <a:r>
              <a:rPr lang="en-US" dirty="0" err="1"/>
              <a:t>từ</a:t>
            </a:r>
            <a:r>
              <a:rPr lang="en-US" dirty="0"/>
              <a:t> rung </a:t>
            </a:r>
            <a:r>
              <a:rPr lang="en-US" dirty="0" err="1"/>
              <a:t>động</a:t>
            </a:r>
            <a:r>
              <a:rPr lang="en-US" dirty="0"/>
              <a:t> </a:t>
            </a:r>
            <a:r>
              <a:rPr lang="en-US" dirty="0" err="1"/>
              <a:t>và</a:t>
            </a:r>
            <a:r>
              <a:rPr lang="en-US" dirty="0"/>
              <a:t> </a:t>
            </a:r>
            <a:r>
              <a:rPr lang="en-US" dirty="0" err="1"/>
              <a:t>tiếng</a:t>
            </a:r>
            <a:r>
              <a:rPr lang="en-US" dirty="0"/>
              <a:t> </a:t>
            </a:r>
            <a:r>
              <a:rPr lang="en-US" dirty="0" err="1"/>
              <a:t>ồn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xe</a:t>
            </a:r>
            <a:r>
              <a:rPr lang="en-US" dirty="0"/>
              <a:t> </a:t>
            </a:r>
            <a:r>
              <a:rPr lang="en-US" dirty="0" err="1"/>
              <a:t>buýt</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xe</a:t>
            </a:r>
            <a:r>
              <a:rPr lang="en-US" dirty="0"/>
              <a:t> </a:t>
            </a:r>
            <a:r>
              <a:rPr lang="en-US" dirty="0" err="1"/>
              <a:t>buýt</a:t>
            </a:r>
            <a:endParaRPr lang="vi-VN" dirty="0"/>
          </a:p>
          <a:p>
            <a:pPr marL="304165" indent="-304165">
              <a:buClr>
                <a:schemeClr val="tx1"/>
              </a:buClr>
            </a:pPr>
            <a:r>
              <a:rPr lang="en-US" dirty="0">
                <a:latin typeface="UTM Avo" panose="02040603050506020204" pitchFamily="18" charset="0"/>
              </a:rPr>
              <a:t>4</a:t>
            </a:r>
            <a:r>
              <a:rPr lang="vi-VN" dirty="0"/>
              <a:t>. Quy trình vận hành an toàn xe buýt</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buýt</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buýt</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buýt</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buýt</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buýt</a:t>
            </a:r>
            <a:endParaRPr lang="en-US" sz="2400" b="1" i="0" dirty="0">
              <a:effectLst/>
              <a:latin typeface="Söhne"/>
            </a:endParaRPr>
          </a:p>
          <a:p>
            <a:r>
              <a:rPr lang="vi-VN" b="0" i="0" dirty="0">
                <a:effectLst/>
                <a:latin typeface="Söhne"/>
              </a:rPr>
              <a:t>An toàn lao động là một yếu tố cực kỳ quan trọng khi vận hành xe buýt, ảnh hưởng đến sự an toàn của cả hành khách và nhân viên lái xe. Vận hành xe buýt liên quan đến nhiều hoạt động mà có thể mang theo nhiều nguy cơ. </a:t>
            </a:r>
            <a:endParaRPr lang="en-US" b="0" i="0" dirty="0">
              <a:effectLst/>
              <a:latin typeface="Söhne"/>
            </a:endParaRPr>
          </a:p>
          <a:p>
            <a:r>
              <a:rPr lang="vi-VN" b="0" i="0" dirty="0">
                <a:effectLst/>
                <a:latin typeface="Söhne"/>
              </a:rPr>
              <a:t>Các lái xe cần được đào tạo về kỹ năng lái xe an toàn và xử lý tình huống khẩn cấp. Họ phải luôn tuân thủ các quy tắc giao thông và biết cách đối phó với tình trạng giao thông phức tạp.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050" name="Picture 2" descr="BusEye - Hệ thống quản lý và vận hành xe buýt">
            <a:extLst>
              <a:ext uri="{FF2B5EF4-FFF2-40B4-BE49-F238E27FC236}">
                <a16:creationId xmlns:a16="http://schemas.microsoft.com/office/drawing/2014/main" id="{4A19D3A4-D034-A71B-2F8B-35CFB7B0EE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748" y="4653136"/>
            <a:ext cx="3112761" cy="2298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buýt</a:t>
            </a:r>
            <a:endParaRPr lang="en-US" sz="2400" b="1" i="0" dirty="0">
              <a:effectLst/>
              <a:latin typeface="Söhne"/>
            </a:endParaRPr>
          </a:p>
          <a:p>
            <a:r>
              <a:rPr lang="vi-VN" b="0" i="0" dirty="0">
                <a:effectLst/>
                <a:latin typeface="Söhne"/>
              </a:rPr>
              <a:t>Trong việc vận hành xe buýt, tuân thủ các giao thức và quy định an toàn là rất quan trọng để đảm bảo sự an toàn của hành khách và nhân viên lái xe. </a:t>
            </a:r>
            <a:endParaRPr lang="en-US" b="0" i="0" dirty="0">
              <a:effectLst/>
              <a:latin typeface="Söhne"/>
            </a:endParaRPr>
          </a:p>
          <a:p>
            <a:r>
              <a:rPr lang="vi-VN" b="0" i="0" dirty="0">
                <a:effectLst/>
                <a:latin typeface="Söhne"/>
              </a:rPr>
              <a:t>Các giao thức này bao gồm việc tuân thủ luật giao thông đường bộ, điều chỉnh tốc độ và khoảng cách an toàn giữa các xe, đặc biệt là trong điều kiện giao thông đông đúc.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2" descr="BusEye - Hệ thống quản lý và vận hành xe buýt">
            <a:extLst>
              <a:ext uri="{FF2B5EF4-FFF2-40B4-BE49-F238E27FC236}">
                <a16:creationId xmlns:a16="http://schemas.microsoft.com/office/drawing/2014/main" id="{7436773D-2999-8874-314E-4A20CA74B1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748" y="4653136"/>
            <a:ext cx="3112761" cy="2298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buýt</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buýt</a:t>
            </a:r>
            <a:r>
              <a:rPr lang="en-US" sz="2000" dirty="0">
                <a:solidFill>
                  <a:schemeClr val="bg1"/>
                </a:solidFill>
              </a:rPr>
              <a:t>:</a:t>
            </a:r>
          </a:p>
          <a:p>
            <a:pPr algn="l"/>
            <a:r>
              <a:rPr lang="vi-VN" b="0" i="0" dirty="0">
                <a:effectLst/>
                <a:latin typeface="Open Sans" panose="020B0606030504020204" pitchFamily="34" charset="0"/>
              </a:rPr>
              <a:t>Xe buýt là một phương tiện vận tải công cộng có nhiều thành phần quan trọng để hoạt động hiệu quả. Thành phần chính của một xe buýt bao gồm động cơ, hệ thống truyền động, hệ thống phanh, hệ thống lái và hệ thống treo.</a:t>
            </a:r>
          </a:p>
          <a:p>
            <a:pPr algn="l"/>
            <a:r>
              <a:rPr lang="vi-VN" b="0" i="0" dirty="0">
                <a:effectLst/>
                <a:latin typeface="Open Sans" panose="020B0606030504020204" pitchFamily="34" charset="0"/>
              </a:rPr>
              <a:t>Động cơ của xe buýt thường là động cơ diesel hoặc động cơ điện, tùy thuộc vào loại xe. Động cơ cung cấp sức mạnh cần thiết để di chuyển xe và đưa hành khách đến nơi đích một cách an toàn và hiệu quả.</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5A1345FD-0B4A-63C2-8A6D-7954607914FB}"/>
              </a:ext>
            </a:extLst>
          </p:cNvPr>
          <p:cNvPicPr>
            <a:picLocks noChangeAspect="1"/>
          </p:cNvPicPr>
          <p:nvPr/>
        </p:nvPicPr>
        <p:blipFill>
          <a:blip r:embed="rId3"/>
          <a:stretch>
            <a:fillRect/>
          </a:stretch>
        </p:blipFill>
        <p:spPr>
          <a:xfrm>
            <a:off x="7534572" y="2348880"/>
            <a:ext cx="2668984" cy="2668984"/>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buýt</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buýt</a:t>
            </a:r>
            <a:r>
              <a:rPr lang="en-US" sz="2000" dirty="0">
                <a:solidFill>
                  <a:schemeClr val="bg1"/>
                </a:solidFill>
              </a:rPr>
              <a:t>:</a:t>
            </a:r>
          </a:p>
          <a:p>
            <a:pPr algn="l"/>
            <a:r>
              <a:rPr lang="vi-VN" b="0" i="0" dirty="0">
                <a:effectLst/>
                <a:latin typeface="Open Sans" panose="020B0606030504020204" pitchFamily="34" charset="0"/>
              </a:rPr>
              <a:t>Cấu trúc và nguyên lý hoạt động của xe buýt được thiết kế để đảm bảo khả năng vận chuyển nhiều hành khách một cách hiệu quả và an toàn trên các tuyến đường đô thị và xa hơn.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Xe buýt thường có cấu trúc chắc chắn với một khung thép và vỏ bọc bằng kim loại hoặc composite để bảo vệ hành khách và các thành phần bên trong.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D6CBD93-6399-2DD7-6ECE-83427477E52C}"/>
              </a:ext>
            </a:extLst>
          </p:cNvPr>
          <p:cNvPicPr>
            <a:picLocks noChangeAspect="1"/>
          </p:cNvPicPr>
          <p:nvPr/>
        </p:nvPicPr>
        <p:blipFill>
          <a:blip r:embed="rId3"/>
          <a:stretch>
            <a:fillRect/>
          </a:stretch>
        </p:blipFill>
        <p:spPr>
          <a:xfrm>
            <a:off x="7534572" y="2348880"/>
            <a:ext cx="2668984" cy="2668984"/>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buýt</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tải</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khách</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buýt</a:t>
            </a:r>
            <a:r>
              <a:rPr lang="en-US" sz="2000" dirty="0">
                <a:solidFill>
                  <a:schemeClr val="bg1"/>
                </a:solidFill>
              </a:rPr>
              <a:t>:</a:t>
            </a:r>
          </a:p>
          <a:p>
            <a:pPr algn="l"/>
            <a:r>
              <a:rPr lang="vi-VN" b="0" i="0" dirty="0">
                <a:effectLst/>
                <a:latin typeface="Open Sans" panose="020B0606030504020204" pitchFamily="34" charset="0"/>
              </a:rPr>
              <a:t>Xe buýt là một phương tiện quan trọng trong ngành vận tải hành khách, đóng vai trò chủ chốt trong việc cung cấp dịch vụ di chuyển công cộng trong các đô thị và khu vực đông dân cư. </a:t>
            </a:r>
            <a:endParaRPr lang="en-US" dirty="0">
              <a:latin typeface="Open Sans" panose="020B0606030504020204" pitchFamily="34" charset="0"/>
            </a:endParaRPr>
          </a:p>
          <a:p>
            <a:pPr algn="l"/>
            <a:r>
              <a:rPr lang="vi-VN" b="0" i="0" dirty="0">
                <a:effectLst/>
                <a:latin typeface="Open Sans" panose="020B0606030504020204" pitchFamily="34" charset="0"/>
              </a:rPr>
              <a:t>Ứng dụng của xe buýt trong ngành vận tải hành khách là mang lại sự thuận tiện, tiết kiệm và bảo vệ môi trường.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508CC9A3-4491-78E3-4F1C-0B0D12C4C9C6}"/>
              </a:ext>
            </a:extLst>
          </p:cNvPr>
          <p:cNvPicPr>
            <a:picLocks noChangeAspect="1"/>
          </p:cNvPicPr>
          <p:nvPr/>
        </p:nvPicPr>
        <p:blipFill>
          <a:blip r:embed="rId3"/>
          <a:stretch>
            <a:fillRect/>
          </a:stretch>
        </p:blipFill>
        <p:spPr>
          <a:xfrm>
            <a:off x="7534572" y="2348880"/>
            <a:ext cx="2668984" cy="2668984"/>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buýt</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buýt</a:t>
            </a:r>
            <a:r>
              <a:rPr lang="en-US" sz="2000" dirty="0">
                <a:solidFill>
                  <a:schemeClr val="bg1"/>
                </a:solidFill>
              </a:rPr>
              <a:t>:</a:t>
            </a:r>
          </a:p>
          <a:p>
            <a:pPr algn="l"/>
            <a:r>
              <a:rPr lang="vi-VN" b="0" i="0" dirty="0">
                <a:effectLst/>
                <a:latin typeface="Open Sans" panose="020B0606030504020204" pitchFamily="34" charset="0"/>
              </a:rPr>
              <a:t>Việc vận hành xe buýt không chỉ mang lại nhiều lợi ích mà còn đi kèm với những rủi ro và thách thức đáng quan tâm. Một trong những rủi ro chính là tai nạn giao thông. Xe buýt thường hoạt động trong điều kiện đô thị phức tạp, nơi có nhiều phương tiện và người đi bộ.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cố tai nạn có thể xảy ra do nhiều nguyên nhân như lỗi lái xe, lỗi kỹ thuật xe, hoặc do hành vi không đúng quy tắc giao thông của người tham gia.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E12073E-96C8-4CBC-3042-5E19148A2309}"/>
              </a:ext>
            </a:extLst>
          </p:cNvPr>
          <p:cNvPicPr>
            <a:picLocks noChangeAspect="1"/>
          </p:cNvPicPr>
          <p:nvPr/>
        </p:nvPicPr>
        <p:blipFill>
          <a:blip r:embed="rId3"/>
          <a:stretch>
            <a:fillRect/>
          </a:stretch>
        </p:blipFill>
        <p:spPr>
          <a:xfrm>
            <a:off x="7534572" y="2348880"/>
            <a:ext cx="2668984" cy="2668984"/>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buýt</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buýt</a:t>
            </a:r>
          </a:p>
          <a:p>
            <a:pPr algn="l">
              <a:lnSpc>
                <a:spcPct val="120000"/>
              </a:lnSpc>
            </a:pPr>
            <a:r>
              <a:rPr lang="vi-VN" b="0" i="0" dirty="0">
                <a:effectLst/>
                <a:latin typeface="Open Sans" panose="020B0606030504020204" pitchFamily="34" charset="0"/>
              </a:rPr>
              <a:t>Đầu tiên, kiểm tra hệ thống phanh của xe. Hệ thống phanh phải hoạt động tốt và đảm bảo khả năng dừng xe một cách an toàn trong các tình huống khẩn cấp. Kiểm tra đĩa phanh và bố thắng, đảm bảo không có dấu hiệu mòn quá mức hoặc hư hỏng.</a:t>
            </a:r>
          </a:p>
          <a:p>
            <a:pPr algn="l">
              <a:lnSpc>
                <a:spcPct val="120000"/>
              </a:lnSpc>
            </a:pPr>
            <a:r>
              <a:rPr lang="vi-VN" b="0" i="0" dirty="0">
                <a:effectLst/>
                <a:latin typeface="Open Sans" panose="020B0606030504020204" pitchFamily="34" charset="0"/>
              </a:rPr>
              <a:t>Tiếp theo, kiểm tra hệ thống đèn chiếu sáng và đèn báo hiệu của xe. Đèn phải sáng đều và không có bóng đèn hư. Kiểm tra cả đèn pha, đèn hậu, đèn xi nhan và đèn phanh để đảm bảo tính hiệu quả của hệ thống chiếu sáng và báo hiệu.</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10295F7-4D09-95C7-C42A-72CB06F2A13F}"/>
              </a:ext>
            </a:extLst>
          </p:cNvPr>
          <p:cNvPicPr>
            <a:picLocks noChangeAspect="1"/>
          </p:cNvPicPr>
          <p:nvPr/>
        </p:nvPicPr>
        <p:blipFill>
          <a:blip r:embed="rId3"/>
          <a:stretch>
            <a:fillRect/>
          </a:stretch>
        </p:blipFill>
        <p:spPr>
          <a:xfrm>
            <a:off x="-386307" y="3937744"/>
            <a:ext cx="4464496" cy="446449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buýt</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buýt định kỳ</a:t>
            </a:r>
          </a:p>
          <a:p>
            <a:pPr algn="l">
              <a:lnSpc>
                <a:spcPct val="120000"/>
              </a:lnSpc>
            </a:pPr>
            <a:r>
              <a:rPr lang="vi-VN" b="0" i="0" dirty="0">
                <a:effectLst/>
                <a:latin typeface="Open Sans" panose="020B0606030504020204" pitchFamily="34" charset="0"/>
              </a:rPr>
              <a:t>Thay đổi dầu và kiểm tra lọc dầu: Thay đổi dầu động cơ định kỳ theo lịch trình quy định. Kiểm tra và thay thế lọc dầu để đảm bảo hệ thống bôi trơn hoạt động tốt.</a:t>
            </a:r>
          </a:p>
          <a:p>
            <a:pPr algn="l">
              <a:lnSpc>
                <a:spcPct val="120000"/>
              </a:lnSpc>
            </a:pPr>
            <a:r>
              <a:rPr lang="vi-VN" b="0" i="0" dirty="0">
                <a:effectLst/>
                <a:latin typeface="Open Sans" panose="020B0606030504020204" pitchFamily="34" charset="0"/>
              </a:rPr>
              <a:t>Kiểm tra hệ thống phanh: Kiểm tra độ dày của miếng phanh và độ mòn của đĩa phanh. Thay thế khi cần thiết để đảm bảo khả năng phanh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EEDA57F-347A-AF75-47F2-77756A5F8818}"/>
              </a:ext>
            </a:extLst>
          </p:cNvPr>
          <p:cNvPicPr>
            <a:picLocks noChangeAspect="1"/>
          </p:cNvPicPr>
          <p:nvPr/>
        </p:nvPicPr>
        <p:blipFill>
          <a:blip r:embed="rId3"/>
          <a:stretch>
            <a:fillRect/>
          </a:stretch>
        </p:blipFill>
        <p:spPr>
          <a:xfrm>
            <a:off x="-386307" y="3937744"/>
            <a:ext cx="4464496" cy="446449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buýt</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buýt an toàn</a:t>
            </a:r>
            <a:r>
              <a:rPr lang="en-US" sz="2400" dirty="0"/>
              <a:t>:</a:t>
            </a:r>
          </a:p>
          <a:p>
            <a:pPr algn="l"/>
            <a:r>
              <a:rPr lang="vi-VN" b="0" i="0" dirty="0">
                <a:solidFill>
                  <a:srgbClr val="4C4F5A"/>
                </a:solidFill>
                <a:effectLst/>
                <a:latin typeface="Open Sans" panose="020B0606030504020204" pitchFamily="34" charset="0"/>
              </a:rPr>
              <a:t>Để vận hành xe buýt an toàn, có một quy trình từng bước cần được tuân thủ. Đầu tiên, trước khi khởi động, lái xe cần kiểm tra kỹ xe buýt để đảm bảo các hệ thống như phanh, đèn chiếu sáng, lái xe, và treo đều hoạt động tốt. Tiếp theo, lái xe cần thận trọng khi khởi hành và đảm bảo rằng không có ai đứng gần xe khi xe đang di chuyển.</a:t>
            </a:r>
          </a:p>
          <a:p>
            <a:pPr algn="l"/>
            <a:r>
              <a:rPr lang="vi-VN" b="0" i="0" dirty="0">
                <a:solidFill>
                  <a:srgbClr val="4C4F5A"/>
                </a:solidFill>
                <a:effectLst/>
                <a:latin typeface="Open Sans" panose="020B0606030504020204" pitchFamily="34" charset="0"/>
              </a:rPr>
              <a:t>Khi lưu thông trên đường, lái xe buýt phải tuân thủ các quy tắc giao thông, bao gồm giữ khoảng cách an toàn với các phương tiện khác và nhường đường cho người đi bộ. Lái xe cần luôn tập trung vào việc điều khiển xe, không sử dụng điện thoại di động hoặc bị phân tâm bởi các yếu tố bên ngoài.</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buýt</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buýt</a:t>
            </a:r>
            <a:r>
              <a:rPr lang="en-US" sz="2400" dirty="0"/>
              <a:t>:</a:t>
            </a:r>
          </a:p>
          <a:p>
            <a:pPr algn="l"/>
            <a:r>
              <a:rPr lang="vi-VN" b="0" i="0" dirty="0">
                <a:solidFill>
                  <a:srgbClr val="4C4F5A"/>
                </a:solidFill>
                <a:effectLst/>
                <a:latin typeface="Open Sans" panose="020B0606030504020204" pitchFamily="34" charset="0"/>
              </a:rPr>
              <a:t>Phản ứng nhanh trong trường hợp tai nạn giao thông: Nếu xe buýt gặp tai nạn hoặc va chạm với phương tiện khác, lái xe cần đạp phanh một cách dứt khoát để dừng xe an toàn và ngay lập tức báo cáo sự cố cho cơ quan chức năng.</a:t>
            </a:r>
          </a:p>
          <a:p>
            <a:pPr algn="l"/>
            <a:r>
              <a:rPr lang="vi-VN" b="0" i="0" dirty="0">
                <a:solidFill>
                  <a:srgbClr val="4C4F5A"/>
                </a:solidFill>
                <a:effectLst/>
                <a:latin typeface="Open Sans" panose="020B0606030504020204" pitchFamily="34" charset="0"/>
              </a:rPr>
              <a:t>Xử lý sự cố kỹ thuật trên đường: Trong trường hợp xe buýt gặp sự cố kỹ thuật như động cơ ngừng hoạt động, hệ thống phanh không hoạt động, lái xe cần có kỹ năng để đưa xe lên vỉa hè hoặc vùng an toàn bên lề đường. Sau đó, lái xe cần liên hệ với trung tâm điều khiển để yêu cầu sự hỗ trợ kỹ thuật hoặc xe thay thế.</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buýt</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xe</a:t>
            </a:r>
            <a:r>
              <a:rPr lang="en-US" b="1" i="0" dirty="0">
                <a:effectLst/>
                <a:latin typeface="Söhne"/>
              </a:rPr>
              <a:t> </a:t>
            </a:r>
            <a:r>
              <a:rPr lang="en-US" b="1" i="0" dirty="0" err="1">
                <a:effectLst/>
                <a:latin typeface="Söhne"/>
              </a:rPr>
              <a:t>buýt</a:t>
            </a:r>
            <a:r>
              <a:rPr lang="en-US" sz="2000" dirty="0">
                <a:latin typeface="Söhne"/>
              </a:rPr>
              <a:t>:</a:t>
            </a:r>
          </a:p>
          <a:p>
            <a:pPr algn="l"/>
            <a:r>
              <a:rPr lang="vi-VN" b="0" i="0" dirty="0">
                <a:effectLst/>
                <a:latin typeface="Söhne"/>
              </a:rPr>
              <a:t>Trong quá trình vận hành xe buýt, có nhiều rủi ro và mối nguy hiểm tiềm ẩn mà lái xe và nhân viên vận hành cần nhận diện và đối phó. Một trong những rủi ro chính là tai nạn giao thông. Xe buýt thường hoạt động trong điều kiện giao thông đô thị phức tạp, nơi có nhiều phương tiện di chuyển và người đi bộ. </a:t>
            </a:r>
            <a:endParaRPr lang="en-US" b="0" i="0" dirty="0">
              <a:effectLst/>
              <a:latin typeface="Söhne"/>
            </a:endParaRPr>
          </a:p>
          <a:p>
            <a:pPr algn="l"/>
            <a:r>
              <a:rPr lang="vi-VN" b="0" i="0" dirty="0">
                <a:effectLst/>
                <a:latin typeface="Söhne"/>
              </a:rPr>
              <a:t>Sự cố va chạm hoặc tai nạn có thể xảy ra do lỗi của lái xe, lỗi kỹ thuật xe, hoặc do hành vi vi phạm luật giao thông của người tham gia.</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53DD87B1-4AA7-7B85-A9EB-16891FDD1679}"/>
              </a:ext>
            </a:extLst>
          </p:cNvPr>
          <p:cNvPicPr>
            <a:picLocks noChangeAspect="1"/>
          </p:cNvPicPr>
          <p:nvPr/>
        </p:nvPicPr>
        <p:blipFill>
          <a:blip r:embed="rId4"/>
          <a:stretch>
            <a:fillRect/>
          </a:stretch>
        </p:blipFill>
        <p:spPr>
          <a:xfrm>
            <a:off x="45740" y="4539349"/>
            <a:ext cx="2736304" cy="2736304"/>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buýt</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buýt</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buýt để việc vận hành an toàn</a:t>
            </a:r>
            <a:endParaRPr lang="en-US" b="0" i="0" dirty="0">
              <a:effectLst/>
              <a:latin typeface="Söhne"/>
            </a:endParaRPr>
          </a:p>
          <a:p>
            <a:pPr lvl="1"/>
            <a:r>
              <a:rPr lang="vi-VN" b="0" i="0" dirty="0">
                <a:effectLst/>
                <a:latin typeface="Söhne"/>
              </a:rPr>
              <a:t>Việc kiểm tra và bảo dưỡng định kỳ xe buýt là một yếu tố then chốt để đảm bảo an toàn trong quá trình vận hành. Các hoạt động này giúp phát hiện sớm các vấn đề kỹ thuật và bảo trì các bộ phận quan trọng của xe, từ đó giảm thiểu nguy cơ sự cố trên đường.</a:t>
            </a:r>
          </a:p>
          <a:p>
            <a:pPr lvl="1"/>
            <a:r>
              <a:rPr lang="vi-VN" b="0" i="0" dirty="0">
                <a:effectLst/>
                <a:latin typeface="Söhne"/>
              </a:rPr>
              <a:t>Khi kiểm tra định kỳ, các nhân viên kỹ thuật sẽ thực hiện các bước như kiểm tra hệ thống phanh, hệ thống lái, hệ thống treo và lốp xe. Hệ thống phanh được kiểm tra để đảm bảo độ an toàn khi dừng xe, bao gồm kiểm tra độ dày miếng phanh và đĩa phanh.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74CF0B8-AA83-ECA6-3B96-7BE843D4EE0F}"/>
              </a:ext>
            </a:extLst>
          </p:cNvPr>
          <p:cNvPicPr>
            <a:picLocks noChangeAspect="1"/>
          </p:cNvPicPr>
          <p:nvPr/>
        </p:nvPicPr>
        <p:blipFill>
          <a:blip r:embed="rId4"/>
          <a:stretch>
            <a:fillRect/>
          </a:stretch>
        </p:blipFill>
        <p:spPr>
          <a:xfrm>
            <a:off x="45740" y="4539349"/>
            <a:ext cx="2736304" cy="2736304"/>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buýt</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buýt</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buýt</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Một trong những quy định quan trọng là việc sử dụng trang thiết bị bảo hộ cá nhân (PPE) phù hợp. Đây có thể bao gồm mũ bảo hiểm, khẩu trang, găng tay và giày bảo hộ. Việc sử dụng PPE đúng cách giúp giảm thiểu nguy cơ bị thương trong trường hợp xảy ra sự cố.</a:t>
            </a:r>
          </a:p>
          <a:p>
            <a:pPr lvl="1"/>
            <a:r>
              <a:rPr lang="vi-VN" b="0" i="0" dirty="0">
                <a:effectLst/>
                <a:latin typeface="Söhne"/>
              </a:rPr>
              <a:t>Ngoài ra, các nhân viên cần tuân thủ quy tắc về vận hành an toàn, bao gồm luôn duy trì tư thế lái đúng, không sử dụng điện thoại khi lái xe, và tập trung cao độ vào việc điều khiển xe trong suốt chuyến đi.</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489542A-99B5-251F-D6A1-1FE4564458D3}"/>
              </a:ext>
            </a:extLst>
          </p:cNvPr>
          <p:cNvPicPr>
            <a:picLocks noChangeAspect="1"/>
          </p:cNvPicPr>
          <p:nvPr/>
        </p:nvPicPr>
        <p:blipFill>
          <a:blip r:embed="rId4"/>
          <a:stretch>
            <a:fillRect/>
          </a:stretch>
        </p:blipFill>
        <p:spPr>
          <a:xfrm>
            <a:off x="45740" y="4539349"/>
            <a:ext cx="2736304" cy="2736304"/>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buýt</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buýt</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buýt</a:t>
            </a:r>
            <a:endParaRPr lang="en-US" b="0" i="0" dirty="0">
              <a:effectLst/>
              <a:latin typeface="Söhne"/>
            </a:endParaRPr>
          </a:p>
          <a:p>
            <a:pPr lvl="1"/>
            <a:r>
              <a:rPr lang="vi-VN" b="0" i="0" dirty="0">
                <a:effectLst/>
                <a:latin typeface="Söhne"/>
              </a:rPr>
              <a:t>Vùng phía trước: Bao gồm khu vực từ đầu xe buýt đến điểm dừng xe tiếp theo. Người lái xe cần chú ý quan sát các phương tiện di chuyển cùng chiều, phương tiện di chuyển ngược chiều, người đi bộ và các chướng ngại vật trên đường.</a:t>
            </a:r>
          </a:p>
          <a:p>
            <a:pPr lvl="1"/>
            <a:r>
              <a:rPr lang="vi-VN" b="0" i="0" dirty="0">
                <a:effectLst/>
                <a:latin typeface="Söhne"/>
              </a:rPr>
              <a:t>Vùng phía sau: Bao gồm khu vực từ đuôi xe buýt đến điểm dừng xe tiếp theo. Người lái xe cần chú ý quan sát các phương tiện di chuyển phía sau, người đi bộ và các chướng ngại vật trên đường.</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31166EB-91FE-3663-2A16-F169945926E1}"/>
              </a:ext>
            </a:extLst>
          </p:cNvPr>
          <p:cNvPicPr>
            <a:picLocks noChangeAspect="1"/>
          </p:cNvPicPr>
          <p:nvPr/>
        </p:nvPicPr>
        <p:blipFill>
          <a:blip r:embed="rId4"/>
          <a:stretch>
            <a:fillRect/>
          </a:stretch>
        </p:blipFill>
        <p:spPr>
          <a:xfrm>
            <a:off x="45740" y="4539349"/>
            <a:ext cx="2736304" cy="2736304"/>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buýt</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buýt</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buýt</a:t>
            </a:r>
            <a:r>
              <a:rPr lang="en-US" b="0" i="0" dirty="0">
                <a:effectLst/>
                <a:latin typeface="Söhne"/>
              </a:rPr>
              <a:t> </a:t>
            </a:r>
          </a:p>
          <a:p>
            <a:pPr lvl="1"/>
            <a:r>
              <a:rPr lang="vi-VN" b="0" i="0" dirty="0">
                <a:effectLst/>
                <a:latin typeface="Söhne"/>
              </a:rPr>
              <a:t>Kính bảo hộ: Giúp bảo vệ mắt khỏi bụi bẩn, côn trùng và các mảnh vụn bay trong khi lái xe. Nên chọn loại kính có khả năng chống trầy xước và va đập tốt.</a:t>
            </a:r>
          </a:p>
          <a:p>
            <a:pPr lvl="1"/>
            <a:r>
              <a:rPr lang="vi-VN" b="0" i="0" dirty="0">
                <a:effectLst/>
                <a:latin typeface="Söhne"/>
              </a:rPr>
              <a:t>Găng tay: Bảo vệ tay khỏi bụi bẩn, dầu mỡ và các vật sắc nhọn khi tiếp xúc với các bộ phận bên trong xe buýt hoặc khi hỗ trợ hành khách lên xuống xe. Nên chọn loại găng tay vừa vặn, thoải mái và có độ bám tốt.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8EAA7CE-9484-53EE-9E96-03B1BF297300}"/>
              </a:ext>
            </a:extLst>
          </p:cNvPr>
          <p:cNvPicPr>
            <a:picLocks noChangeAspect="1"/>
          </p:cNvPicPr>
          <p:nvPr/>
        </p:nvPicPr>
        <p:blipFill>
          <a:blip r:embed="rId4"/>
          <a:stretch>
            <a:fillRect/>
          </a:stretch>
        </p:blipFill>
        <p:spPr>
          <a:xfrm>
            <a:off x="45740" y="4539349"/>
            <a:ext cx="2736304" cy="2736304"/>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buýt</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buýt</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buýt</a:t>
            </a:r>
            <a:endParaRPr lang="en-US" b="0" i="0" dirty="0">
              <a:effectLst/>
              <a:latin typeface="Söhne"/>
            </a:endParaRPr>
          </a:p>
          <a:p>
            <a:pPr lvl="1"/>
            <a:r>
              <a:rPr lang="vi-VN" b="0" i="0" dirty="0">
                <a:effectLst/>
                <a:latin typeface="Söhne"/>
              </a:rPr>
              <a:t>Khi xảy ra sự cố trong quá trình vận hành xe buýt, quy trình khẩn cấp và phản ứng đúng là rất quan trọng để đảm bảo an toàn của hành khách và phương tiện. Đầu tiên, lái xe cần bình tĩnh và nhanh chóng đưa xe buýt vào lề đường an toàn, tránh gây cản trở giao thông. </a:t>
            </a:r>
            <a:endParaRPr lang="en-US" b="0" i="0" dirty="0">
              <a:effectLst/>
              <a:latin typeface="Söhne"/>
            </a:endParaRPr>
          </a:p>
          <a:p>
            <a:pPr lvl="1"/>
            <a:r>
              <a:rPr lang="vi-VN" b="0" i="0" dirty="0">
                <a:effectLst/>
                <a:latin typeface="Söhne"/>
              </a:rPr>
              <a:t>Tiếp theo, lái xe cần thông báo cho trung tâm điều hành để báo cáo tình trạng sự cố và yêu cầu hỗ trợ cần thiết.</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CDCEE56-936B-6184-A2BE-73FD1F8963B9}"/>
              </a:ext>
            </a:extLst>
          </p:cNvPr>
          <p:cNvPicPr>
            <a:picLocks noChangeAspect="1"/>
          </p:cNvPicPr>
          <p:nvPr/>
        </p:nvPicPr>
        <p:blipFill>
          <a:blip r:embed="rId4"/>
          <a:stretch>
            <a:fillRect/>
          </a:stretch>
        </p:blipFill>
        <p:spPr>
          <a:xfrm>
            <a:off x="45740" y="4539349"/>
            <a:ext cx="2736304" cy="2736304"/>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buýt</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buýt</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buýt</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a:t>
            </a:r>
            <a:endParaRPr lang="en-US" b="0" i="0" dirty="0">
              <a:effectLst/>
              <a:latin typeface="Söhne"/>
            </a:endParaRPr>
          </a:p>
          <a:p>
            <a:pPr lvl="1"/>
            <a:r>
              <a:rPr lang="vi-VN" b="0" i="0" dirty="0">
                <a:effectLst/>
                <a:latin typeface="Söhne"/>
              </a:rPr>
              <a:t>Nó giúp nhân viên nhận biết và đối phó với các nguy cơ và tình huống nguy hiểm, từ đó giảm thiểu tai nạn, thương tích hoặc tử vong trong công việc hàng ngày.</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861B390-D9BF-F31B-60B8-C946E93A513B}"/>
              </a:ext>
            </a:extLst>
          </p:cNvPr>
          <p:cNvPicPr>
            <a:picLocks noChangeAspect="1"/>
          </p:cNvPicPr>
          <p:nvPr/>
        </p:nvPicPr>
        <p:blipFill>
          <a:blip r:embed="rId4"/>
          <a:stretch>
            <a:fillRect/>
          </a:stretch>
        </p:blipFill>
        <p:spPr>
          <a:xfrm>
            <a:off x="45740" y="4539349"/>
            <a:ext cx="2736304" cy="2736304"/>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buýt</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buýt</a:t>
            </a:r>
            <a:endParaRPr lang="en-US" sz="2400" b="1" i="0" dirty="0">
              <a:effectLst/>
              <a:latin typeface="Söhne"/>
            </a:endParaRPr>
          </a:p>
          <a:p>
            <a:r>
              <a:rPr lang="vi-VN" b="0" i="0" dirty="0">
                <a:effectLst/>
                <a:latin typeface="Söhne"/>
              </a:rPr>
              <a:t>Điều kiện thời tiết có ảnh hưởng lớn đến việc vận hành xe buýt và an toàn của hành khách. Khi thời tiết xấu như mưa lớn, tuyết rơi, sương mù hay gió mạnh, lái xe buýt cần có những biện pháp phù hợp để đảm bảo an toàn. </a:t>
            </a:r>
            <a:endParaRPr lang="en-US" b="0" i="0" dirty="0">
              <a:effectLst/>
              <a:latin typeface="Söhne"/>
            </a:endParaRPr>
          </a:p>
          <a:p>
            <a:r>
              <a:rPr lang="vi-VN" b="0" i="0" dirty="0">
                <a:effectLst/>
                <a:latin typeface="Söhne"/>
              </a:rPr>
              <a:t>Điều kiện thời tiết xấu có thể làm giảm tầm nhìn, làm trơn trượt đường, gây nguy hiểm cho xe chạy trên đường.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3074" name="Picture 2" descr="Ôn tập học kì II - Tiếng Anh 5 (Phần 2)">
            <a:extLst>
              <a:ext uri="{FF2B5EF4-FFF2-40B4-BE49-F238E27FC236}">
                <a16:creationId xmlns:a16="http://schemas.microsoft.com/office/drawing/2014/main" id="{2CA59095-15B3-5714-BA33-D7D2BA582B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56" y="5296109"/>
            <a:ext cx="2548558" cy="1561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buýt</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buýt</a:t>
            </a:r>
            <a:endParaRPr lang="en-US" sz="2400" b="1" i="0" dirty="0">
              <a:effectLst/>
              <a:latin typeface="Söhne"/>
            </a:endParaRPr>
          </a:p>
          <a:p>
            <a:r>
              <a:rPr lang="vi-VN" b="0" i="0" dirty="0">
                <a:effectLst/>
                <a:latin typeface="Söhne"/>
              </a:rPr>
              <a:t>Môi trường làm việc của tài xế và phụ xe buýt ảnh hưởng trực tiếp đến chất lượng dịch vụ và hiệu quả hoạt động của xe buýt. </a:t>
            </a:r>
            <a:endParaRPr lang="en-US" b="0" i="0" dirty="0">
              <a:effectLst/>
              <a:latin typeface="Söhne"/>
            </a:endParaRPr>
          </a:p>
          <a:p>
            <a:r>
              <a:rPr lang="vi-VN" b="0" i="0" dirty="0">
                <a:effectLst/>
                <a:latin typeface="Söhne"/>
              </a:rPr>
              <a:t>Một môi trường làm việc tốt sẽ góp phần tạo nên sự an toàn, thoải mái cho nhân viên, từ đó nâng cao chất lượng phục vụ hành khách và đảm bảo an toàn giao thông.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2" descr="Ôn tập học kì II - Tiếng Anh 5 (Phần 2)">
            <a:extLst>
              <a:ext uri="{FF2B5EF4-FFF2-40B4-BE49-F238E27FC236}">
                <a16:creationId xmlns:a16="http://schemas.microsoft.com/office/drawing/2014/main" id="{0F760237-8C15-6DB7-04A9-7BCC7A1CC2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56" y="5296109"/>
            <a:ext cx="2548558" cy="1561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buýt</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xe buýt ảnh hưởng như thế nào đến việc vận hành xe buýt</a:t>
            </a:r>
            <a:endParaRPr lang="en-US" sz="2400" b="1" i="0" dirty="0">
              <a:effectLst/>
              <a:latin typeface="Söhne"/>
            </a:endParaRPr>
          </a:p>
          <a:p>
            <a:r>
              <a:rPr lang="vi-VN" b="0" i="0" dirty="0">
                <a:effectLst/>
                <a:latin typeface="Söhne"/>
              </a:rPr>
              <a:t>An toàn cho hành khách và người tham gia giao thông: Xe buýt được bảo dưỡng định kỳ, thay thế phụ tùng đúng hạn sẽ hạn chế nguy cơ hỏng hóc, sự cố trên đường, giảm thiểu tai nạn giao thông.</a:t>
            </a:r>
          </a:p>
          <a:p>
            <a:r>
              <a:rPr lang="vi-VN" b="0" i="0" dirty="0">
                <a:effectLst/>
                <a:latin typeface="Söhne"/>
              </a:rPr>
              <a:t>Hiệu quả vận hành: Xe buýt hoạt động trơn tru, ít hao nhiên liệu, tiết kiệm chi phí sửa chữa, bảo dưỡng.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2" descr="Ôn tập học kì II - Tiếng Anh 5 (Phần 2)">
            <a:extLst>
              <a:ext uri="{FF2B5EF4-FFF2-40B4-BE49-F238E27FC236}">
                <a16:creationId xmlns:a16="http://schemas.microsoft.com/office/drawing/2014/main" id="{8BC7719E-A420-561B-CC32-A7B749A8C2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56" y="5296109"/>
            <a:ext cx="2548558" cy="1561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sz="3200" dirty="0">
                <a:solidFill>
                  <a:schemeClr val="accent4"/>
                </a:solidFill>
                <a:latin typeface="UTM Aptima" panose="02040603050506020204" pitchFamily="18" charset="0"/>
              </a:rPr>
              <a:t>Các yếu tố ảnh hưởng đến an toàn lao động khi vận hành xe buýt</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buýt</a:t>
            </a:r>
            <a:endParaRPr lang="en-US" sz="2400" b="1" i="0" dirty="0">
              <a:effectLst/>
              <a:latin typeface="Söhne"/>
            </a:endParaRPr>
          </a:p>
          <a:p>
            <a:r>
              <a:rPr lang="vi-VN" b="0" i="0" dirty="0">
                <a:effectLst/>
                <a:latin typeface="Söhne"/>
              </a:rPr>
              <a:t>Về kiến thức an toàn: Người lao động cần có đầy đủ kiến thức về luật giao thông đường bộ, các quy định về an toàn vận hành xe buýt, cách xử lý các tình huống khẩn cấp, kỹ năng phòng ngừa tai nạn và sơ cấp cứu. </a:t>
            </a:r>
            <a:endParaRPr lang="en-US" b="0" i="0" dirty="0">
              <a:effectLst/>
              <a:latin typeface="Söhne"/>
            </a:endParaRPr>
          </a:p>
          <a:p>
            <a:r>
              <a:rPr lang="vi-VN" b="0" i="0" dirty="0">
                <a:effectLst/>
                <a:latin typeface="Söhne"/>
              </a:rPr>
              <a:t>Kiến thức này giúp họ đảm bảo tuân thủ luật lệ, vận hành xe đúng cách, ứng phó hiệu quả với các sự cố và bảo vệ an toàn cho bản thân và mọi người xung quanh.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2" descr="Ôn tập học kì II - Tiếng Anh 5 (Phần 2)">
            <a:extLst>
              <a:ext uri="{FF2B5EF4-FFF2-40B4-BE49-F238E27FC236}">
                <a16:creationId xmlns:a16="http://schemas.microsoft.com/office/drawing/2014/main" id="{97726CE0-E2D3-EB8F-5804-D693F29662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56" y="5296109"/>
            <a:ext cx="2548558" cy="1561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31790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buýt</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buýt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Bảo đảm an toàn cho bản thân, hành khách và người tham gia giao thông: Xe buýt chở nhiều người, di chuyển trên các tuyến đường thường xuyên đông đúc, do vậy, việc lái xe an toàn là vô cùng quan trọng.</a:t>
            </a:r>
          </a:p>
          <a:p>
            <a:pPr algn="l"/>
            <a:r>
              <a:rPr lang="vi-VN" b="0" i="0" dirty="0">
                <a:effectLst/>
                <a:latin typeface="Open Sans" panose="020B0606030504020204" pitchFamily="34" charset="0"/>
              </a:rPr>
              <a:t>Nâng cao ý thức trách nhiệm: Khi được đào tạo bài bản về an toàn lao động, người vận hành xe buýt sẽ có ý thức trách nhiệm cao hơn trong việc đảm bảo an toàn cho bản thân và cho những người xung quanh.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4F41E6BF-D2D4-61C9-7D5B-4E16014D2963}"/>
              </a:ext>
            </a:extLst>
          </p:cNvPr>
          <p:cNvPicPr>
            <a:picLocks noChangeAspect="1"/>
          </p:cNvPicPr>
          <p:nvPr/>
        </p:nvPicPr>
        <p:blipFill>
          <a:blip r:embed="rId3"/>
          <a:stretch>
            <a:fillRect/>
          </a:stretch>
        </p:blipFill>
        <p:spPr>
          <a:xfrm>
            <a:off x="6231655" y="1048047"/>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6957863"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buýt</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buýt</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9563584-2245-B888-6112-A01083654FBD}"/>
              </a:ext>
            </a:extLst>
          </p:cNvPr>
          <p:cNvPicPr>
            <a:picLocks noChangeAspect="1"/>
          </p:cNvPicPr>
          <p:nvPr/>
        </p:nvPicPr>
        <p:blipFill>
          <a:blip r:embed="rId3"/>
          <a:stretch>
            <a:fillRect/>
          </a:stretch>
        </p:blipFill>
        <p:spPr>
          <a:xfrm>
            <a:off x="6231655" y="1048047"/>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buýt</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buýt</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Bảo vệ sức khỏe và tính mạng con người: Tai nạn xe buýt có thể gây ra những hậu quả nghiêm trọng, ảnh hưởng đến sức khỏe và tính mạng của người lái xe, hành khách và người dân xung quanh.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thực hiện tốt các biện pháp ATLĐ giúp giảm thiểu tối đa nguy cơ xảy ra tai nạn, góp phần bảo vệ sức khỏe và tính mạng con người.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11327FCB-02E8-6CB4-5CCC-C68BDF1C3259}"/>
              </a:ext>
            </a:extLst>
          </p:cNvPr>
          <p:cNvPicPr>
            <a:picLocks noChangeAspect="1"/>
          </p:cNvPicPr>
          <p:nvPr/>
        </p:nvPicPr>
        <p:blipFill>
          <a:blip r:embed="rId3"/>
          <a:stretch>
            <a:fillRect/>
          </a:stretch>
        </p:blipFill>
        <p:spPr>
          <a:xfrm>
            <a:off x="189756" y="4797152"/>
            <a:ext cx="2619896" cy="2619896"/>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buýt</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buýt</a:t>
            </a:r>
          </a:p>
          <a:p>
            <a:pPr algn="l">
              <a:lnSpc>
                <a:spcPct val="120000"/>
              </a:lnSpc>
            </a:pPr>
            <a:r>
              <a:rPr lang="vi-VN" b="0" i="0" dirty="0">
                <a:effectLst/>
                <a:latin typeface="Open Sans" panose="020B0606030504020204" pitchFamily="34" charset="0"/>
              </a:rPr>
              <a:t>Khi vận hành xe buýt, việc tuân thủ các biện pháp an toàn là rất quan trọng để đảm bảo sự an toàn của bạn và hành khách. Đầu tiên, hãy luôn kiểm tra tình trạng của xe trước khi khởi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Kiểm tra ánh sáng, hệ thống phanh, và hệ thống treo để đảm bảo chúng hoạt động bình thường. Hãy đảm bảo rằng bạn đã nắm rõ tất cả các quy trình khẩn cấp, bao gồm sử dụng còi và ánh sáng cảnh báo khi cần thiết.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7B82C59-16A4-EAFC-7066-66F6465951E1}"/>
              </a:ext>
            </a:extLst>
          </p:cNvPr>
          <p:cNvPicPr>
            <a:picLocks noChangeAspect="1"/>
          </p:cNvPicPr>
          <p:nvPr/>
        </p:nvPicPr>
        <p:blipFill>
          <a:blip r:embed="rId3"/>
          <a:stretch>
            <a:fillRect/>
          </a:stretch>
        </p:blipFill>
        <p:spPr>
          <a:xfrm>
            <a:off x="189756" y="4797152"/>
            <a:ext cx="2619896" cy="2619896"/>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173</TotalTime>
  <Words>3501</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BUÝT</vt:lpstr>
      <vt:lpstr>Một số vụ tai nạn lao động khi vận hành xe buýt</vt:lpstr>
      <vt:lpstr>Tóm tắt bài học</vt:lpstr>
      <vt:lpstr>Giới thiệu</vt:lpstr>
      <vt:lpstr>Giới thiệu</vt:lpstr>
      <vt:lpstr>Thành Phần Và Chức Năng Của xe buýt</vt:lpstr>
      <vt:lpstr>Thành Phần Và Chức Năng Của xe buýt</vt:lpstr>
      <vt:lpstr>Thành Phần Và Chức Năng Của xe buýt</vt:lpstr>
      <vt:lpstr>Thành Phần Và Chức Năng Của xe buýt</vt:lpstr>
      <vt:lpstr>Kiểm tra và bảo trì an toàn trước khi vận hành xe buýt</vt:lpstr>
      <vt:lpstr>Kiểm tra và bảo trì an toàn trước khi vận hành xe buýt</vt:lpstr>
      <vt:lpstr>Quy trình vận hành an toàn xe buýt</vt:lpstr>
      <vt:lpstr>Quy trình vận hành an toàn xe buýt</vt:lpstr>
      <vt:lpstr>Đánh giá rủi ro và quản lý mối nguy khi vận hành xe buýt</vt:lpstr>
      <vt:lpstr>Đánh giá rủi ro và quản lý mối nguy khi vận hành xe buýt</vt:lpstr>
      <vt:lpstr>Đánh giá rủi ro và quản lý mối nguy khi vận hành xe buýt</vt:lpstr>
      <vt:lpstr>Đánh giá rủi ro và quản lý mối nguy khi vận hành xe buýt</vt:lpstr>
      <vt:lpstr>Đánh giá rủi ro và quản lý mối nguy khi vận hành xe buýt</vt:lpstr>
      <vt:lpstr>Đánh giá rủi ro và quản lý mối nguy khi vận hành xe buýt</vt:lpstr>
      <vt:lpstr>Đánh giá rủi ro và quản lý mối nguy khi vận hành xe buýt</vt:lpstr>
      <vt:lpstr>Các yếu tố ảnh hưởng đến an toàn lao động khi vận hành xe buýt</vt:lpstr>
      <vt:lpstr>Các yếu tố ảnh hưởng đến an toàn lao động khi vận hành xe buýt</vt:lpstr>
      <vt:lpstr>Các yếu tố ảnh hưởng đến an toàn lao động khi vận hành xe buýt</vt:lpstr>
      <vt:lpstr>Các yếu tố ảnh hưởng đến an toàn lao động khi vận hành xe buýt</vt:lpstr>
      <vt:lpstr>Đào tạo an toàn lao động về kỹ năng vận hành xe buýt an toàn</vt:lpstr>
      <vt:lpstr>Đào tạo an toàn lao động về kỹ năng vận hành xe buýt an toàn</vt:lpstr>
      <vt:lpstr>Ý nghĩa của an toàn lao động trong việc vận hành xe buýt</vt:lpstr>
      <vt:lpstr>Ý nghĩa của an toàn lao động trong việc vận hành xe buýt</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Nhan Van</cp:lastModifiedBy>
  <cp:revision>27</cp:revision>
  <dcterms:created xsi:type="dcterms:W3CDTF">2024-03-23T04:43:33Z</dcterms:created>
  <dcterms:modified xsi:type="dcterms:W3CDTF">2024-05-09T18:21:01Z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