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468" y="-75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BỒN CHỞ XĂNG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B4C88DA8-5536-187F-F87C-AD529F6DD7DA}"/>
              </a:ext>
            </a:extLst>
          </p:cNvPr>
          <p:cNvPicPr>
            <a:picLocks noChangeAspect="1"/>
          </p:cNvPicPr>
          <p:nvPr/>
        </p:nvPicPr>
        <p:blipFill>
          <a:blip r:embed="rId4"/>
          <a:stretch>
            <a:fillRect/>
          </a:stretch>
        </p:blipFill>
        <p:spPr>
          <a:xfrm>
            <a:off x="3712664" y="3068960"/>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597823"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bồn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chở</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xăng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xe bồn chở xăng, còn được gọi là “gasoline tanker truck”, đòi hỏi sự cẩn trọng và kiến thức kỹ thuật cao từ các lái xe</a:t>
            </a:r>
            <a:r>
              <a:rPr lang="en-US" sz="2000" dirty="0">
                <a:ea typeface="+mn-lt"/>
                <a:cs typeface="+mn-lt"/>
              </a:rPr>
              <a:t>:</a:t>
            </a:r>
            <a:endParaRPr lang="en-US" dirty="0"/>
          </a:p>
          <a:p>
            <a:pPr marL="730885" lvl="1" indent="-304165"/>
            <a:r>
              <a:rPr lang="en-US" i="0" dirty="0" err="1">
                <a:solidFill>
                  <a:srgbClr val="0D0D0D"/>
                </a:solidFill>
                <a:effectLst/>
                <a:latin typeface="Söhne"/>
              </a:rPr>
              <a:t>Rò</a:t>
            </a:r>
            <a:r>
              <a:rPr lang="en-US" i="0" dirty="0">
                <a:solidFill>
                  <a:srgbClr val="0D0D0D"/>
                </a:solidFill>
                <a:effectLst/>
                <a:latin typeface="Söhne"/>
              </a:rPr>
              <a:t> </a:t>
            </a:r>
            <a:r>
              <a:rPr lang="en-US" i="0" dirty="0" err="1">
                <a:solidFill>
                  <a:srgbClr val="0D0D0D"/>
                </a:solidFill>
                <a:effectLst/>
                <a:latin typeface="Söhne"/>
              </a:rPr>
              <a:t>rỉ</a:t>
            </a:r>
            <a:r>
              <a:rPr lang="en-US" i="0" dirty="0">
                <a:solidFill>
                  <a:srgbClr val="0D0D0D"/>
                </a:solidFill>
                <a:effectLst/>
                <a:latin typeface="Söhne"/>
              </a:rPr>
              <a:t> </a:t>
            </a:r>
            <a:r>
              <a:rPr lang="en-US" i="0" dirty="0" err="1">
                <a:solidFill>
                  <a:srgbClr val="0D0D0D"/>
                </a:solidFill>
                <a:effectLst/>
                <a:latin typeface="Söhne"/>
              </a:rPr>
              <a:t>xăng</a:t>
            </a:r>
            <a:endParaRPr lang="en-US" i="0" dirty="0">
              <a:solidFill>
                <a:srgbClr val="0D0D0D"/>
              </a:solidFill>
              <a:effectLst/>
              <a:latin typeface="Söhne"/>
            </a:endParaRPr>
          </a:p>
          <a:p>
            <a:pPr marL="730885" lvl="1" indent="-304165"/>
            <a:r>
              <a:rPr lang="en-US" dirty="0"/>
              <a:t>Va </a:t>
            </a:r>
            <a:r>
              <a:rPr lang="en-US" dirty="0" err="1"/>
              <a:t>chạm</a:t>
            </a:r>
            <a:r>
              <a:rPr lang="en-US" dirty="0"/>
              <a:t> </a:t>
            </a:r>
            <a:r>
              <a:rPr lang="en-US" dirty="0" err="1"/>
              <a:t>và</a:t>
            </a:r>
            <a:r>
              <a:rPr lang="en-US" dirty="0"/>
              <a:t> </a:t>
            </a:r>
            <a:r>
              <a:rPr lang="en-US" dirty="0" err="1"/>
              <a:t>lật</a:t>
            </a:r>
            <a:r>
              <a:rPr lang="en-US" dirty="0"/>
              <a:t> </a:t>
            </a:r>
            <a:r>
              <a:rPr lang="en-US" dirty="0" err="1"/>
              <a:t>xe</a:t>
            </a:r>
            <a:endParaRPr lang="en-US" dirty="0">
              <a:solidFill>
                <a:srgbClr val="0D0D0D"/>
              </a:solidFill>
              <a:latin typeface="Söhne"/>
            </a:endParaRPr>
          </a:p>
          <a:p>
            <a:pPr marL="730885" lvl="1" indent="-304165"/>
            <a:r>
              <a:rPr lang="en-US" dirty="0" err="1"/>
              <a:t>Cháy</a:t>
            </a:r>
            <a:r>
              <a:rPr lang="en-US" dirty="0"/>
              <a:t> </a:t>
            </a:r>
            <a:r>
              <a:rPr lang="en-US" dirty="0" err="1"/>
              <a:t>nổ</a:t>
            </a:r>
            <a:endParaRPr lang="en-US" dirty="0">
              <a:solidFill>
                <a:srgbClr val="0D0D0D"/>
              </a:solidFill>
              <a:latin typeface="Söhne"/>
            </a:endParaRPr>
          </a:p>
          <a:p>
            <a:pPr marL="730885" lvl="1" indent="-304165"/>
            <a:r>
              <a:rPr lang="vi-VN" dirty="0"/>
              <a:t>Ô nhiễm môi trường</a:t>
            </a:r>
            <a:endParaRPr lang="en-US" dirty="0">
              <a:solidFill>
                <a:srgbClr val="0D0D0D"/>
              </a:solidFill>
              <a:latin typeface="Söhne"/>
            </a:endParaRPr>
          </a:p>
          <a:p>
            <a:pPr marL="730885" lvl="1" indent="-304165"/>
            <a:r>
              <a:rPr lang="vi-VN" dirty="0"/>
              <a:t>Tình trạng thấp hơn của đường bộ</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bồn</a:t>
            </a:r>
            <a:r>
              <a:rPr lang="en-US" dirty="0"/>
              <a:t> </a:t>
            </a:r>
            <a:r>
              <a:rPr lang="en-US" dirty="0" err="1"/>
              <a:t>chở</a:t>
            </a:r>
            <a:r>
              <a:rPr lang="en-US" dirty="0"/>
              <a:t> </a:t>
            </a:r>
            <a:r>
              <a:rPr lang="en-US" dirty="0" err="1"/>
              <a:t>xăng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bồn</a:t>
            </a:r>
            <a:r>
              <a:rPr lang="en-US" dirty="0"/>
              <a:t> </a:t>
            </a:r>
            <a:r>
              <a:rPr lang="en-US" dirty="0" err="1"/>
              <a:t>chở</a:t>
            </a:r>
            <a:r>
              <a:rPr lang="en-US" dirty="0"/>
              <a:t> </a:t>
            </a:r>
            <a:r>
              <a:rPr lang="en-US" dirty="0" err="1"/>
              <a:t>xăng</a:t>
            </a:r>
            <a:endParaRPr lang="vi-VN" dirty="0"/>
          </a:p>
          <a:p>
            <a:pPr marL="304165" indent="-304165">
              <a:buClr>
                <a:schemeClr val="tx1"/>
              </a:buClr>
            </a:pPr>
            <a:r>
              <a:rPr lang="en-US" dirty="0">
                <a:latin typeface="UTM Avo" panose="02040603050506020204" pitchFamily="18" charset="0"/>
              </a:rPr>
              <a:t>4</a:t>
            </a:r>
            <a:r>
              <a:rPr lang="vi-VN" dirty="0"/>
              <a:t>. Quy trình vận hành an toàn xe bồn chở xăng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bồn chở xăng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bồn chở xăng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bồn</a:t>
            </a:r>
            <a:r>
              <a:rPr lang="en-US" dirty="0"/>
              <a:t> </a:t>
            </a:r>
            <a:r>
              <a:rPr lang="en-US" dirty="0" err="1"/>
              <a:t>chở</a:t>
            </a:r>
            <a:r>
              <a:rPr lang="en-US" dirty="0"/>
              <a:t> </a:t>
            </a:r>
            <a:r>
              <a:rPr lang="en-US" dirty="0" err="1"/>
              <a:t>xăng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bồn</a:t>
            </a:r>
            <a:r>
              <a:rPr lang="en-US" dirty="0"/>
              <a:t> </a:t>
            </a:r>
            <a:r>
              <a:rPr lang="en-US" dirty="0" err="1"/>
              <a:t>chở</a:t>
            </a:r>
            <a:r>
              <a:rPr lang="en-US" dirty="0"/>
              <a:t> </a:t>
            </a:r>
            <a:r>
              <a:rPr lang="en-US" dirty="0" err="1"/>
              <a:t>xăng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bồn</a:t>
            </a:r>
            <a:r>
              <a:rPr lang="en-US" sz="2400" b="1" i="0" dirty="0">
                <a:effectLst/>
                <a:latin typeface="Söhne"/>
              </a:rPr>
              <a:t> </a:t>
            </a:r>
            <a:r>
              <a:rPr lang="en-US" sz="2400" b="1" i="0" dirty="0" err="1">
                <a:effectLst/>
                <a:latin typeface="Söhne"/>
              </a:rPr>
              <a:t>chở</a:t>
            </a:r>
            <a:r>
              <a:rPr lang="en-US" sz="2400" b="1" i="0" dirty="0">
                <a:effectLst/>
                <a:latin typeface="Söhne"/>
              </a:rPr>
              <a:t> </a:t>
            </a:r>
            <a:r>
              <a:rPr lang="en-US" sz="2400" b="1" i="0" dirty="0" err="1">
                <a:effectLst/>
                <a:latin typeface="Söhne"/>
              </a:rPr>
              <a:t>xăng</a:t>
            </a:r>
            <a:endParaRPr lang="en-US" sz="2400" b="1" i="0" dirty="0">
              <a:effectLst/>
              <a:latin typeface="Söhne"/>
            </a:endParaRPr>
          </a:p>
          <a:p>
            <a:r>
              <a:rPr lang="vi-VN" b="0" i="0" dirty="0">
                <a:effectLst/>
                <a:latin typeface="Söhne"/>
              </a:rPr>
              <a:t>An toàn lao động khi vận hành xe bồn chở xăng là vô cùng quan trọng vì nó ảnh hưởng đến không chỉ sức khỏe và tính mạng của lái xe mà còn đến an toàn của cộng đồng xung quanh và môi trường. </a:t>
            </a:r>
            <a:endParaRPr lang="en-US" b="0" i="0" dirty="0">
              <a:effectLst/>
              <a:latin typeface="Söhne"/>
            </a:endParaRPr>
          </a:p>
          <a:p>
            <a:r>
              <a:rPr lang="vi-VN" b="0" i="0" dirty="0">
                <a:effectLst/>
                <a:latin typeface="Söhne"/>
              </a:rPr>
              <a:t>Việc vận hành xe bồn chở xăng đòi hỏi sự chú ý đặc biệt đến mọi chi tiết kỹ thuật, quy trình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EEC8DBA-E847-1FF3-6577-024A1AE72990}"/>
              </a:ext>
            </a:extLst>
          </p:cNvPr>
          <p:cNvPicPr>
            <a:picLocks noChangeAspect="1"/>
          </p:cNvPicPr>
          <p:nvPr/>
        </p:nvPicPr>
        <p:blipFill>
          <a:blip r:embed="rId3"/>
          <a:stretch>
            <a:fillRect/>
          </a:stretch>
        </p:blipFill>
        <p:spPr>
          <a:xfrm>
            <a:off x="-1178396" y="3183868"/>
            <a:ext cx="5976664" cy="597666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bồn</a:t>
            </a:r>
            <a:r>
              <a:rPr lang="en-US" sz="2400" b="1" i="0" dirty="0">
                <a:effectLst/>
                <a:latin typeface="Söhne"/>
              </a:rPr>
              <a:t> </a:t>
            </a:r>
            <a:r>
              <a:rPr lang="en-US" sz="2400" b="1" i="0" dirty="0" err="1">
                <a:effectLst/>
                <a:latin typeface="Söhne"/>
              </a:rPr>
              <a:t>chở</a:t>
            </a:r>
            <a:r>
              <a:rPr lang="en-US" sz="2400" b="1" i="0" dirty="0">
                <a:effectLst/>
                <a:latin typeface="Söhne"/>
              </a:rPr>
              <a:t> </a:t>
            </a:r>
            <a:r>
              <a:rPr lang="en-US" sz="2400" b="1" i="0" dirty="0" err="1">
                <a:effectLst/>
                <a:latin typeface="Söhne"/>
              </a:rPr>
              <a:t>xăng</a:t>
            </a:r>
            <a:endParaRPr lang="en-US" sz="2400" b="1" i="0" dirty="0">
              <a:effectLst/>
              <a:latin typeface="Söhne"/>
            </a:endParaRPr>
          </a:p>
          <a:p>
            <a:r>
              <a:rPr lang="vi-VN" b="0" i="0" dirty="0">
                <a:effectLst/>
                <a:latin typeface="Söhne"/>
              </a:rPr>
              <a:t>Đào tạo chuyên môn: Lái xe bồn chở xăng cần được đào tạo đầy đủ về các quy trình an toàn, xử lý tình huống khẩn cấp và sử dụng thiết bị bảo hộ. Đào tạo định kỳ và liên tục cũng là yếu tố không thể thiếu để cập nhật kiến thức và kỹ năng mới.</a:t>
            </a:r>
          </a:p>
          <a:p>
            <a:r>
              <a:rPr lang="vi-VN" b="0" i="0" dirty="0">
                <a:effectLst/>
                <a:latin typeface="Söhne"/>
              </a:rPr>
              <a:t>Kiểm tra định kỳ: Xe bồn chở xăng cần được kiểm tra định kỳ để đảm bảo tất cả các hệ thống hoạt động đúng cách và an toàn. Các bộ phận như hệ thống phanh, hệ thống chống trộm, và hệ thống dập cháy cần được kiểm tra kỹ lưỡng.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ADDE39D-B741-A2BE-5C76-518C5FAA3072}"/>
              </a:ext>
            </a:extLst>
          </p:cNvPr>
          <p:cNvPicPr>
            <a:picLocks noChangeAspect="1"/>
          </p:cNvPicPr>
          <p:nvPr/>
        </p:nvPicPr>
        <p:blipFill>
          <a:blip r:embed="rId3"/>
          <a:stretch>
            <a:fillRect/>
          </a:stretch>
        </p:blipFill>
        <p:spPr>
          <a:xfrm>
            <a:off x="-1178396" y="3183868"/>
            <a:ext cx="5976664" cy="597666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bồn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xăng</a:t>
            </a:r>
            <a:r>
              <a:rPr lang="en-US" sz="2000" dirty="0">
                <a:solidFill>
                  <a:schemeClr val="bg1"/>
                </a:solidFill>
              </a:rPr>
              <a:t>:</a:t>
            </a:r>
          </a:p>
          <a:p>
            <a:pPr algn="l"/>
            <a:r>
              <a:rPr lang="vi-VN" b="0" i="0" dirty="0">
                <a:effectLst/>
                <a:latin typeface="Open Sans" panose="020B0606030504020204" pitchFamily="34" charset="0"/>
              </a:rPr>
              <a:t>Bồn chứa: Là phần chính của xe, bồn chứa được thiết kế để chứa và vận chuyển xăng một cách an toàn. Bồn chứa thường được làm từ các vật liệu chịu lực và chống ăn mòn như thép không gỉ hoặc nhôm, và có thể được cách nhiệt để giữ cho xăng ở nhiệt độ ổn định.</a:t>
            </a:r>
          </a:p>
          <a:p>
            <a:pPr algn="l"/>
            <a:r>
              <a:rPr lang="vi-VN" b="0" i="0" dirty="0">
                <a:effectLst/>
                <a:latin typeface="Open Sans" panose="020B0606030504020204" pitchFamily="34" charset="0"/>
              </a:rPr>
              <a:t>Hệ thống bơm và ống dẫn: Để đảm bảo việc xăng được bơm ra và chuyển đến các điểm đích một cách hiệu quả, xe bồn chở xăng được trang bị hệ thống bơm mạnh mẽ và ống dẫn chất lỏng chất lượng cao.</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13CAF36-A772-1054-DE78-75CFF0CBFDB1}"/>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bồn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xăng</a:t>
            </a:r>
            <a:r>
              <a:rPr lang="en-US" sz="2000" dirty="0">
                <a:solidFill>
                  <a:schemeClr val="bg1"/>
                </a:solidFill>
              </a:rPr>
              <a:t>:</a:t>
            </a:r>
          </a:p>
          <a:p>
            <a:pPr algn="l"/>
            <a:r>
              <a:rPr lang="vi-VN" b="0" i="0" dirty="0">
                <a:effectLst/>
                <a:latin typeface="Open Sans" panose="020B0606030504020204" pitchFamily="34" charset="0"/>
              </a:rPr>
              <a:t>Xe bồn chở xăng được thiết kế để chứa và vận chuyển xăng một cách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một chiếc xe bồn chở xăng bao gồm một bồn chứa chất lỏng, hệ thống bơm, hệ thống phanh và treo, hệ thống an toàn, và các thiết bị điều khiển.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E93BC62-6997-2D21-838D-99139922AAEA}"/>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bồn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xăng</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xăng</a:t>
            </a:r>
            <a:r>
              <a:rPr lang="en-US" sz="2000" dirty="0">
                <a:solidFill>
                  <a:schemeClr val="bg1"/>
                </a:solidFill>
              </a:rPr>
              <a:t>:</a:t>
            </a:r>
          </a:p>
          <a:p>
            <a:pPr algn="l"/>
            <a:r>
              <a:rPr lang="vi-VN" b="0" i="0" dirty="0">
                <a:effectLst/>
                <a:latin typeface="Open Sans" panose="020B0606030504020204" pitchFamily="34" charset="0"/>
              </a:rPr>
              <a:t>Vận chuyển từ nhà máy sản xuất đến các điểm bán lẻ: Xe bồn chở xăng được sử dụng để vận chuyển xăng từ các nhà máy sản xuất hoặc các cơ sở lưu trữ đến các điểm bán lẻ như cửa hàng xăng dầu, trạm dịch vụ và các điểm đổ xăng tự động.</a:t>
            </a:r>
          </a:p>
          <a:p>
            <a:pPr algn="l"/>
            <a:r>
              <a:rPr lang="vi-VN" b="0" i="0" dirty="0">
                <a:effectLst/>
                <a:latin typeface="Open Sans" panose="020B0606030504020204" pitchFamily="34" charset="0"/>
              </a:rPr>
              <a:t>Dịch vụ cung cấp xăng đặc biệt: Trong một số trường hợp, xe bồn chở xăng cũng được sử dụng để cung cấp xăng đặc biệt cho các khách hàng công nghiệp, như trang trại, nhà máy, hoặc các cơ sở công nghiệp khác có nhu cầu lớn về nhiên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0AFB4C3-2348-FC34-0358-62EBC897F551}"/>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bồn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xăng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xăng</a:t>
            </a:r>
            <a:r>
              <a:rPr lang="en-US" sz="2000" dirty="0">
                <a:solidFill>
                  <a:schemeClr val="bg1"/>
                </a:solidFill>
              </a:rPr>
              <a:t>:</a:t>
            </a:r>
          </a:p>
          <a:p>
            <a:pPr algn="l"/>
            <a:r>
              <a:rPr lang="vi-VN" b="0" i="0" dirty="0">
                <a:effectLst/>
                <a:latin typeface="Open Sans" panose="020B0606030504020204" pitchFamily="34" charset="0"/>
              </a:rPr>
              <a:t>Nguy cơ cháy nổ: Xăng là một chất lỏng dễ bay hơi và dễ cháy, vì vậy một vụ tai nạn nhỏ cũng có thể dẫn đến cháy nổ lớn. Điều này đặc biệt đáng lo ngại khi vận hành xe bồn chở xăng gặp phải va chạm hoặc rò rỉ.</a:t>
            </a:r>
          </a:p>
          <a:p>
            <a:pPr algn="l"/>
            <a:r>
              <a:rPr lang="vi-VN" b="0" i="0" dirty="0">
                <a:effectLst/>
                <a:latin typeface="Open Sans" panose="020B0606030504020204" pitchFamily="34" charset="0"/>
              </a:rPr>
              <a:t>Rò rỉ xăng: Rò rỉ xăng có thể xảy ra do hỏng hóc trong hệ thống bồn chứa hoặc do vận tải không an toàn. Rò rỉ xăng có thể gây nguy hiểm cho môi trường và sức khỏe con người, đồng thời tăng nguy cơ cháy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8C10B4B-F4C9-40F8-9745-5DDFC94909D2}"/>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bồn chở xăng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bồn chở xăng</a:t>
            </a:r>
          </a:p>
          <a:p>
            <a:pPr algn="l">
              <a:lnSpc>
                <a:spcPct val="120000"/>
              </a:lnSpc>
            </a:pP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phanh</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rằng</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phanh</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 </a:t>
            </a:r>
            <a:r>
              <a:rPr lang="en-US" b="0" i="0" dirty="0" err="1">
                <a:effectLst/>
                <a:latin typeface="Open Sans" panose="020B0606030504020204" pitchFamily="34" charset="0"/>
              </a:rPr>
              <a:t>bằng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r>
              <a:rPr lang="en-US" b="0" i="0" dirty="0" err="1">
                <a:effectLst/>
                <a:latin typeface="Open Sans" panose="020B0606030504020204" pitchFamily="34" charset="0"/>
              </a:rPr>
              <a:t>phanh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t>
            </a:r>
            <a:r>
              <a:rPr lang="en-US" b="0" i="0" dirty="0" err="1">
                <a:effectLst/>
                <a:latin typeface="Open Sans" panose="020B0606030504020204" pitchFamily="34" charset="0"/>
              </a:rPr>
              <a:t>trạng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bố</a:t>
            </a:r>
            <a:r>
              <a:rPr lang="en-US" b="0" i="0" dirty="0">
                <a:effectLst/>
                <a:latin typeface="Open Sans" panose="020B0606030504020204" pitchFamily="34" charset="0"/>
              </a:rPr>
              <a:t> </a:t>
            </a:r>
            <a:r>
              <a:rPr lang="en-US" b="0" i="0" dirty="0" err="1">
                <a:effectLst/>
                <a:latin typeface="Open Sans" panose="020B0606030504020204" pitchFamily="34" charset="0"/>
              </a:rPr>
              <a:t>thắng</a:t>
            </a:r>
            <a:r>
              <a:rPr lang="en-US" b="0" i="0" dirty="0">
                <a:effectLst/>
                <a:latin typeface="Open Sans" panose="020B0606030504020204" pitchFamily="34" charset="0"/>
              </a:rPr>
              <a:t>, </a:t>
            </a:r>
            <a:r>
              <a:rPr lang="en-US" b="0" i="0" dirty="0" err="1">
                <a:effectLst/>
                <a:latin typeface="Open Sans" panose="020B0606030504020204" pitchFamily="34" charset="0"/>
              </a:rPr>
              <a:t>bố</a:t>
            </a:r>
            <a:r>
              <a:rPr lang="en-US" b="0" i="0" dirty="0">
                <a:effectLst/>
                <a:latin typeface="Open Sans" panose="020B0606030504020204" pitchFamily="34" charset="0"/>
              </a:rPr>
              <a:t> </a:t>
            </a:r>
            <a:r>
              <a:rPr lang="en-US" b="0" i="0" dirty="0" err="1">
                <a:effectLst/>
                <a:latin typeface="Open Sans" panose="020B0606030504020204" pitchFamily="34" charset="0"/>
              </a:rPr>
              <a:t>cứng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ống</a:t>
            </a:r>
            <a:r>
              <a:rPr lang="en-US" b="0" i="0" dirty="0">
                <a:effectLst/>
                <a:latin typeface="Open Sans" panose="020B0606030504020204" pitchFamily="34" charset="0"/>
              </a:rPr>
              <a:t> </a:t>
            </a:r>
            <a:r>
              <a:rPr lang="en-US" b="0" i="0" dirty="0" err="1">
                <a:effectLst/>
                <a:latin typeface="Open Sans" panose="020B0606030504020204" pitchFamily="34" charset="0"/>
              </a:rPr>
              <a:t>dẫn</a:t>
            </a:r>
            <a:r>
              <a:rPr lang="en-US" b="0" i="0" dirty="0">
                <a:effectLst/>
                <a:latin typeface="Open Sans" panose="020B0606030504020204" pitchFamily="34" charset="0"/>
              </a:rPr>
              <a:t>.</a:t>
            </a:r>
          </a:p>
          <a:p>
            <a:pPr algn="l">
              <a:lnSpc>
                <a:spcPct val="120000"/>
              </a:lnSpc>
            </a:pP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treo</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treo</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rằng</a:t>
            </a:r>
            <a:r>
              <a:rPr lang="en-US" b="0" i="0" dirty="0">
                <a:effectLst/>
                <a:latin typeface="Open Sans" panose="020B0606030504020204" pitchFamily="34" charset="0"/>
              </a:rPr>
              <a:t> </a:t>
            </a:r>
            <a:r>
              <a:rPr lang="en-US" b="0" i="0" dirty="0" err="1">
                <a:effectLst/>
                <a:latin typeface="Open Sans" panose="020B0606030504020204" pitchFamily="34" charset="0"/>
              </a:rPr>
              <a:t>nó</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hỏng</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mòn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khả</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giữ</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a:t>
            </a:r>
            <a:r>
              <a:rPr lang="en-US" b="0" i="0" dirty="0" err="1">
                <a:effectLst/>
                <a:latin typeface="Open Sans" panose="020B0606030504020204" pitchFamily="34" charset="0"/>
              </a:rPr>
              <a:t>ổn</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trên</a:t>
            </a:r>
            <a:r>
              <a:rPr lang="en-US" b="0" i="0" dirty="0">
                <a:effectLst/>
                <a:latin typeface="Open Sans" panose="020B0606030504020204" pitchFamily="34" charset="0"/>
              </a:rPr>
              <a:t> </a:t>
            </a:r>
            <a:r>
              <a:rPr lang="en-US" b="0" i="0" dirty="0" err="1">
                <a:effectLst/>
                <a:latin typeface="Open Sans" panose="020B0606030504020204" pitchFamily="34" charset="0"/>
              </a:rPr>
              <a:t>mọi</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địa</a:t>
            </a:r>
            <a:r>
              <a:rPr lang="en-US" b="0" i="0" dirty="0">
                <a:effectLst/>
                <a:latin typeface="Open Sans" panose="020B0606030504020204" pitchFamily="34" charset="0"/>
              </a:rPr>
              <a:t> </a:t>
            </a:r>
            <a:r>
              <a:rPr lang="en-US" b="0" i="0" dirty="0" err="1">
                <a:effectLst/>
                <a:latin typeface="Open Sans" panose="020B0606030504020204" pitchFamily="34" charset="0"/>
              </a:rPr>
              <a:t>hình</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F3C7A906-19E8-BF3B-6ABB-1F5CD0FE3A28}"/>
              </a:ext>
            </a:extLst>
          </p:cNvPr>
          <p:cNvPicPr>
            <a:picLocks noChangeAspect="1"/>
          </p:cNvPicPr>
          <p:nvPr/>
        </p:nvPicPr>
        <p:blipFill>
          <a:blip r:embed="rId3"/>
          <a:stretch>
            <a:fillRect/>
          </a:stretch>
        </p:blipFill>
        <p:spPr>
          <a:xfrm>
            <a:off x="-1034380" y="3717032"/>
            <a:ext cx="4617889" cy="461788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bồn chở xăng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bồn chở xăng định kỳ</a:t>
            </a:r>
          </a:p>
          <a:p>
            <a:pPr algn="l">
              <a:lnSpc>
                <a:spcPct val="120000"/>
              </a:lnSpc>
            </a:pP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phanh</a:t>
            </a:r>
            <a:r>
              <a:rPr lang="en-US" b="0" i="0" dirty="0">
                <a:effectLst/>
                <a:latin typeface="Open Sans" panose="020B0606030504020204" pitchFamily="34" charset="0"/>
              </a:rPr>
              <a:t>: </a:t>
            </a:r>
            <a:r>
              <a:rPr lang="en-US" b="0" i="0" dirty="0" err="1">
                <a:effectLst/>
                <a:latin typeface="Open Sans" panose="020B0606030504020204" pitchFamily="34" charset="0"/>
              </a:rPr>
              <a:t>Thực</a:t>
            </a:r>
            <a:r>
              <a:rPr lang="en-US" b="0" i="0" dirty="0">
                <a:effectLst/>
                <a:latin typeface="Open Sans" panose="020B0606030504020204" pitchFamily="34" charset="0"/>
              </a:rPr>
              <a:t> </a:t>
            </a:r>
            <a:r>
              <a:rPr lang="en-US" b="0" i="0" dirty="0" err="1">
                <a:effectLst/>
                <a:latin typeface="Open Sans" panose="020B0606030504020204" pitchFamily="34" charset="0"/>
              </a:rPr>
              <a:t>hiện</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phanh</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kỳ</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áp</a:t>
            </a:r>
            <a:r>
              <a:rPr lang="en-US" b="0" i="0" dirty="0">
                <a:effectLst/>
                <a:latin typeface="Open Sans" panose="020B0606030504020204" pitchFamily="34" charset="0"/>
              </a:rPr>
              <a:t> </a:t>
            </a:r>
            <a:r>
              <a:rPr lang="en-US" b="0" i="0" dirty="0" err="1">
                <a:effectLst/>
                <a:latin typeface="Open Sans" panose="020B0606030504020204" pitchFamily="34" charset="0"/>
              </a:rPr>
              <a:t>suất</a:t>
            </a:r>
            <a:r>
              <a:rPr lang="en-US" b="0" i="0" dirty="0">
                <a:effectLst/>
                <a:latin typeface="Open Sans" panose="020B0606030504020204" pitchFamily="34" charset="0"/>
              </a:rPr>
              <a:t> </a:t>
            </a:r>
            <a:r>
              <a:rPr lang="en-US" b="0" i="0" dirty="0" err="1">
                <a:effectLst/>
                <a:latin typeface="Open Sans" panose="020B0606030504020204" pitchFamily="34" charset="0"/>
              </a:rPr>
              <a:t>phanh</a:t>
            </a:r>
            <a:r>
              <a:rPr lang="en-US" b="0" i="0" dirty="0">
                <a:effectLst/>
                <a:latin typeface="Open Sans" panose="020B0606030504020204" pitchFamily="34" charset="0"/>
              </a:rPr>
              <a:t> </a:t>
            </a:r>
            <a:r>
              <a:rPr lang="en-US" b="0" i="0" dirty="0" err="1">
                <a:effectLst/>
                <a:latin typeface="Open Sans" panose="020B0606030504020204" pitchFamily="34" charset="0"/>
              </a:rPr>
              <a:t>ổn</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tính</a:t>
            </a:r>
            <a:r>
              <a:rPr lang="en-US" b="0" i="0" dirty="0">
                <a:effectLst/>
                <a:latin typeface="Open Sans" panose="020B0606030504020204" pitchFamily="34" charset="0"/>
              </a:rPr>
              <a:t> </a:t>
            </a:r>
            <a:r>
              <a:rPr lang="en-US" b="0" i="0" dirty="0" err="1">
                <a:effectLst/>
                <a:latin typeface="Open Sans" panose="020B0606030504020204" pitchFamily="34" charset="0"/>
              </a:rPr>
              <a:t>trạng</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bố</a:t>
            </a:r>
            <a:r>
              <a:rPr lang="en-US" b="0" i="0" dirty="0">
                <a:effectLst/>
                <a:latin typeface="Open Sans" panose="020B0606030504020204" pitchFamily="34" charset="0"/>
              </a:rPr>
              <a:t> </a:t>
            </a:r>
            <a:r>
              <a:rPr lang="en-US" b="0" i="0" dirty="0" err="1">
                <a:effectLst/>
                <a:latin typeface="Open Sans" panose="020B0606030504020204" pitchFamily="34" charset="0"/>
              </a:rPr>
              <a:t>thắng</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bố</a:t>
            </a:r>
            <a:r>
              <a:rPr lang="en-US" b="0" i="0" dirty="0">
                <a:effectLst/>
                <a:latin typeface="Open Sans" panose="020B0606030504020204" pitchFamily="34" charset="0"/>
              </a:rPr>
              <a:t> </a:t>
            </a:r>
            <a:r>
              <a:rPr lang="en-US" b="0" i="0" dirty="0" err="1">
                <a:effectLst/>
                <a:latin typeface="Open Sans" panose="020B0606030504020204" pitchFamily="34" charset="0"/>
              </a:rPr>
              <a:t>cứng</a:t>
            </a:r>
            <a:r>
              <a:rPr lang="en-US" b="0" i="0" dirty="0">
                <a:effectLst/>
                <a:latin typeface="Open Sans" panose="020B0606030504020204" pitchFamily="34" charset="0"/>
              </a:rPr>
              <a:t>.</a:t>
            </a:r>
          </a:p>
          <a:p>
            <a:pPr algn="l">
              <a:lnSpc>
                <a:spcPct val="120000"/>
              </a:lnSpc>
            </a:pP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treo</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treo</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rằng</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bất</a:t>
            </a:r>
            <a:r>
              <a:rPr lang="en-US" b="0" i="0" dirty="0">
                <a:effectLst/>
                <a:latin typeface="Open Sans" panose="020B0606030504020204" pitchFamily="34" charset="0"/>
              </a:rPr>
              <a:t> </a:t>
            </a:r>
            <a:r>
              <a:rPr lang="en-US" b="0" i="0" dirty="0" err="1">
                <a:effectLst/>
                <a:latin typeface="Open Sans" panose="020B0606030504020204" pitchFamily="34" charset="0"/>
              </a:rPr>
              <a:t>kỳ</a:t>
            </a:r>
            <a:r>
              <a:rPr lang="en-US" b="0" i="0" dirty="0">
                <a:effectLst/>
                <a:latin typeface="Open Sans" panose="020B0606030504020204" pitchFamily="34" charset="0"/>
              </a:rPr>
              <a:t> </a:t>
            </a:r>
            <a:r>
              <a:rPr lang="en-US" b="0" i="0" dirty="0" err="1">
                <a:effectLst/>
                <a:latin typeface="Open Sans" panose="020B0606030504020204" pitchFamily="34" charset="0"/>
              </a:rPr>
              <a:t>dấu</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nào</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mòn</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hỏng</a:t>
            </a:r>
            <a:r>
              <a:rPr lang="en-US" b="0" i="0" dirty="0">
                <a:effectLst/>
                <a:latin typeface="Open Sans" panose="020B0606030504020204" pitchFamily="34" charset="0"/>
              </a:rPr>
              <a:t> </a:t>
            </a:r>
            <a:r>
              <a:rPr lang="en-US" b="0" i="0" dirty="0" err="1">
                <a:effectLst/>
                <a:latin typeface="Open Sans" panose="020B0606030504020204" pitchFamily="34" charset="0"/>
              </a:rPr>
              <a:t>hóc</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rằng</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khả</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a:t>
            </a:r>
            <a:r>
              <a:rPr lang="en-US" b="0" i="0" dirty="0" err="1">
                <a:effectLst/>
                <a:latin typeface="Open Sans" panose="020B0606030504020204" pitchFamily="34" charset="0"/>
              </a:rPr>
              <a:t>giữ</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a:t>
            </a:r>
            <a:r>
              <a:rPr lang="en-US" b="0" i="0" dirty="0" err="1">
                <a:effectLst/>
                <a:latin typeface="Open Sans" panose="020B0606030504020204" pitchFamily="34" charset="0"/>
              </a:rPr>
              <a:t>ổn</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trên</a:t>
            </a:r>
            <a:r>
              <a:rPr lang="en-US" b="0" i="0" dirty="0">
                <a:effectLst/>
                <a:latin typeface="Open Sans" panose="020B0606030504020204" pitchFamily="34" charset="0"/>
              </a:rPr>
              <a:t> </a:t>
            </a:r>
            <a:r>
              <a:rPr lang="en-US" b="0" i="0" dirty="0" err="1">
                <a:effectLst/>
                <a:latin typeface="Open Sans" panose="020B0606030504020204" pitchFamily="34" charset="0"/>
              </a:rPr>
              <a:t>mọi</a:t>
            </a:r>
            <a:r>
              <a:rPr lang="en-US" b="0" i="0" dirty="0">
                <a:effectLst/>
                <a:latin typeface="Open Sans" panose="020B0606030504020204" pitchFamily="34" charset="0"/>
              </a:rPr>
              <a:t> </a:t>
            </a:r>
            <a:r>
              <a:rPr lang="en-US" b="0" i="0" dirty="0" err="1">
                <a:effectLst/>
                <a:latin typeface="Open Sans" panose="020B0606030504020204" pitchFamily="34" charset="0"/>
              </a:rPr>
              <a:t>loại</a:t>
            </a:r>
            <a:r>
              <a:rPr lang="en-US" b="0" i="0" dirty="0">
                <a:effectLst/>
                <a:latin typeface="Open Sans" panose="020B0606030504020204" pitchFamily="34" charset="0"/>
              </a:rPr>
              <a:t> </a:t>
            </a:r>
            <a:r>
              <a:rPr lang="en-US" b="0" i="0" dirty="0" err="1">
                <a:effectLst/>
                <a:latin typeface="Open Sans" panose="020B0606030504020204" pitchFamily="34" charset="0"/>
              </a:rPr>
              <a:t>địa</a:t>
            </a:r>
            <a:r>
              <a:rPr lang="en-US" b="0" i="0" dirty="0">
                <a:effectLst/>
                <a:latin typeface="Open Sans" panose="020B0606030504020204" pitchFamily="34" charset="0"/>
              </a:rPr>
              <a:t> </a:t>
            </a:r>
            <a:r>
              <a:rPr lang="en-US" b="0" i="0" dirty="0" err="1">
                <a:effectLst/>
                <a:latin typeface="Open Sans" panose="020B0606030504020204" pitchFamily="34" charset="0"/>
              </a:rPr>
              <a:t>hình</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BC99097-3F74-B0DA-5E00-94A296A79C7E}"/>
              </a:ext>
            </a:extLst>
          </p:cNvPr>
          <p:cNvPicPr>
            <a:picLocks noChangeAspect="1"/>
          </p:cNvPicPr>
          <p:nvPr/>
        </p:nvPicPr>
        <p:blipFill>
          <a:blip r:embed="rId3"/>
          <a:stretch>
            <a:fillRect/>
          </a:stretch>
        </p:blipFill>
        <p:spPr>
          <a:xfrm>
            <a:off x="-1034380" y="3717032"/>
            <a:ext cx="4617889" cy="461788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bồn</a:t>
            </a:r>
            <a:r>
              <a:rPr lang="en-US" sz="3200" b="1" dirty="0">
                <a:latin typeface="UTM Aptima" panose="02040603050506020204" pitchFamily="18" charset="0"/>
              </a:rPr>
              <a:t> </a:t>
            </a:r>
            <a:r>
              <a:rPr lang="en-US" sz="3200" b="1" dirty="0" err="1">
                <a:latin typeface="UTM Aptima" panose="02040603050506020204" pitchFamily="18" charset="0"/>
              </a:rPr>
              <a:t>chở</a:t>
            </a:r>
            <a:r>
              <a:rPr lang="en-US" sz="3200" b="1" dirty="0">
                <a:latin typeface="UTM Aptima" panose="02040603050506020204" pitchFamily="18" charset="0"/>
              </a:rPr>
              <a:t> </a:t>
            </a:r>
            <a:r>
              <a:rPr lang="en-US" sz="3200" b="1" dirty="0" err="1">
                <a:latin typeface="UTM Aptima" panose="02040603050506020204" pitchFamily="18" charset="0"/>
              </a:rPr>
              <a:t>xăng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bồn chở xăng an toàn</a:t>
            </a:r>
            <a:r>
              <a:rPr lang="en-US" sz="2400" dirty="0"/>
              <a:t>:</a:t>
            </a:r>
          </a:p>
          <a:p>
            <a:pPr algn="l"/>
            <a:r>
              <a:rPr lang="vi-VN" b="0" i="0" dirty="0">
                <a:solidFill>
                  <a:srgbClr val="4C4F5A"/>
                </a:solidFill>
                <a:effectLst/>
                <a:latin typeface="Open Sans" panose="020B0606030504020204" pitchFamily="34" charset="0"/>
              </a:rPr>
              <a:t>Kiểm tra trước khi khởi hành: Trước khi bắt đầu hành trình, hãy kiểm tra kỹ lưỡng tất cả các hệ thống và thiết bị trên xe, bao gồm hệ thống phanh, treo, bồn chứa xăng và hệ thống an toàn. Đảm bảo rằng mọi thứ đều hoạt động đúng cách và không có vấn đề gì xảy ra.</a:t>
            </a:r>
          </a:p>
          <a:p>
            <a:pPr algn="l"/>
            <a:r>
              <a:rPr lang="vi-VN" b="0" i="0" dirty="0">
                <a:solidFill>
                  <a:srgbClr val="4C4F5A"/>
                </a:solidFill>
                <a:effectLst/>
                <a:latin typeface="Open Sans" panose="020B0606030504020204" pitchFamily="34" charset="0"/>
              </a:rPr>
              <a:t>Xử lý xăng một cách an toàn: Khi bơm xăng hoặc xử lý xăng, hãy tuân thủ mọi quy trình an toàn và đảm bảo rằng không có nguy cơ cháy nổ. Sử dụng thiết bị bảo hộ cá nhân như mặt nạ và găng tay và tránh tiếp xúc trực tiếp với xăng.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bồn</a:t>
            </a:r>
            <a:r>
              <a:rPr lang="en-US" sz="3200" b="1" dirty="0">
                <a:latin typeface="UTM Aptima" panose="02040603050506020204" pitchFamily="18" charset="0"/>
              </a:rPr>
              <a:t> </a:t>
            </a:r>
            <a:r>
              <a:rPr lang="en-US" sz="3200" b="1" dirty="0" err="1">
                <a:latin typeface="UTM Aptima" panose="02040603050506020204" pitchFamily="18" charset="0"/>
              </a:rPr>
              <a:t>chở</a:t>
            </a:r>
            <a:r>
              <a:rPr lang="en-US" sz="3200" b="1" dirty="0">
                <a:latin typeface="UTM Aptima" panose="02040603050506020204" pitchFamily="18" charset="0"/>
              </a:rPr>
              <a:t> </a:t>
            </a:r>
            <a:r>
              <a:rPr lang="en-US" sz="3200" b="1" dirty="0" err="1">
                <a:latin typeface="UTM Aptima" panose="02040603050506020204" pitchFamily="18" charset="0"/>
              </a:rPr>
              <a:t>xăng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bồn chở xăng</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Dừng xe an toàn:</a:t>
            </a:r>
            <a:r>
              <a:rPr lang="vi-VN" b="0" i="0" dirty="0">
                <a:solidFill>
                  <a:srgbClr val="4C4F5A"/>
                </a:solidFill>
                <a:effectLst/>
                <a:highlight>
                  <a:srgbClr val="FFFFFF"/>
                </a:highlight>
                <a:latin typeface="Open Sans" panose="020B0606030504020204" pitchFamily="34" charset="0"/>
              </a:rPr>
              <a:t> Ngay khi phát hiện sự cố, lái xe cần dừng xe một cách an toàn, đảm bảo rằng nó không gây nguy hiểm cho bản thân hay người khác xung quanh.</a:t>
            </a:r>
          </a:p>
          <a:p>
            <a:pPr algn="l">
              <a:buFont typeface="Arial" panose="020B0604020202020204" pitchFamily="34" charset="0"/>
              <a:buChar char="•"/>
            </a:pPr>
            <a:r>
              <a:rPr lang="vi-VN" b="1" i="0" dirty="0">
                <a:solidFill>
                  <a:srgbClr val="555555"/>
                </a:solidFill>
                <a:effectLst/>
                <a:highlight>
                  <a:srgbClr val="FFFFFF"/>
                </a:highlight>
                <a:latin typeface="Open Sans" panose="020B0606030504020204" pitchFamily="34" charset="0"/>
              </a:rPr>
              <a:t>Bảo vệ môi trường:</a:t>
            </a:r>
            <a:r>
              <a:rPr lang="vi-VN" b="0" i="0" dirty="0">
                <a:solidFill>
                  <a:srgbClr val="555555"/>
                </a:solidFill>
                <a:effectLst/>
                <a:highlight>
                  <a:srgbClr val="FFFFFF"/>
                </a:highlight>
                <a:latin typeface="Open Sans" panose="020B0606030504020204" pitchFamily="34" charset="0"/>
              </a:rPr>
              <a:t> Trong trường hợp rò rỉ xăng, hãy cố gắng ngăn chặn sự lan rộng của xăng để bảo vệ môi trường. Sử dụng các vật liệu hấp thụ như cát hoặc hạt sorbent để hấp thụ xăng và ngăn chặn sự lan truyền.</a:t>
            </a:r>
            <a:endParaRPr lang="vi-VN" b="0" i="0" dirty="0">
              <a:solidFill>
                <a:srgbClr val="4C4F5A"/>
              </a:solidFill>
              <a:effectLst/>
              <a:highlight>
                <a:srgbClr val="FFFFFF"/>
              </a:highlight>
              <a:latin typeface="Open Sans" panose="020B0606030504020204" pitchFamily="34" charset="0"/>
            </a:endParaRPr>
          </a:p>
          <a:p>
            <a:pPr algn="l">
              <a:buFont typeface="Arial" panose="020B0604020202020204" pitchFamily="34" charset="0"/>
              <a:buChar char="•"/>
            </a:pPr>
            <a:r>
              <a:rPr lang="vi-VN" b="1" i="0" dirty="0">
                <a:solidFill>
                  <a:srgbClr val="555555"/>
                </a:solidFill>
                <a:effectLst/>
                <a:highlight>
                  <a:srgbClr val="FFFFFF"/>
                </a:highlight>
                <a:latin typeface="Open Sans" panose="020B0606030504020204" pitchFamily="34" charset="0"/>
              </a:rPr>
              <a:t>Liên hệ cơ quan chức năng:</a:t>
            </a:r>
            <a:r>
              <a:rPr lang="vi-VN" b="0" i="0" dirty="0">
                <a:solidFill>
                  <a:srgbClr val="555555"/>
                </a:solidFill>
                <a:effectLst/>
                <a:highlight>
                  <a:srgbClr val="FFFFFF"/>
                </a:highlight>
                <a:latin typeface="Open Sans" panose="020B0606030504020204" pitchFamily="34" charset="0"/>
              </a:rPr>
              <a:t> Thông báo ngay lập tức với cơ quan chức năng và nhận sự hỗ trợ từ họ trong việc xử lý sự cố và giải quyết vấn đề.</a:t>
            </a:r>
            <a:endParaRPr lang="vi-VN" b="0" i="0" dirty="0">
              <a:solidFill>
                <a:srgbClr val="4C4F5A"/>
              </a:solidFill>
              <a:effectLst/>
              <a:highlight>
                <a:srgbClr val="FFFFFF"/>
              </a:highligh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bồn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bồn</a:t>
            </a:r>
            <a:r>
              <a:rPr lang="en-US" b="1" i="0" dirty="0">
                <a:effectLst/>
                <a:latin typeface="Söhne"/>
              </a:rPr>
              <a:t> </a:t>
            </a:r>
            <a:r>
              <a:rPr lang="en-US" b="1" i="0" dirty="0" err="1">
                <a:effectLst/>
                <a:latin typeface="Söhne"/>
              </a:rPr>
              <a:t>chở</a:t>
            </a:r>
            <a:r>
              <a:rPr lang="en-US" b="1" i="0" dirty="0">
                <a:effectLst/>
                <a:latin typeface="Söhne"/>
              </a:rPr>
              <a:t> </a:t>
            </a:r>
            <a:r>
              <a:rPr lang="en-US" b="1" i="0" dirty="0" err="1">
                <a:effectLst/>
                <a:latin typeface="Söhne"/>
              </a:rPr>
              <a:t>xăng</a:t>
            </a:r>
            <a:r>
              <a:rPr lang="en-US" sz="2000" dirty="0">
                <a:latin typeface="Söhne"/>
              </a:rPr>
              <a:t>:</a:t>
            </a:r>
          </a:p>
          <a:p>
            <a:pPr algn="l"/>
            <a:r>
              <a:rPr lang="vi-VN" b="0" i="0" dirty="0">
                <a:effectLst/>
                <a:latin typeface="Söhne"/>
              </a:rPr>
              <a:t>Nguy cơ cháy nổ: Xăng là một chất lỏng dễ bay hơi và dễ cháy, vì vậy một va chạm nhỏ hoặc rò rỉ nhỏ cũng có thể gây ra nguy cơ cháy nổ lớn.</a:t>
            </a:r>
          </a:p>
          <a:p>
            <a:pPr algn="l"/>
            <a:r>
              <a:rPr lang="vi-VN" b="0" i="0" dirty="0">
                <a:effectLst/>
                <a:latin typeface="Söhne"/>
              </a:rPr>
              <a:t>Rủi ro rò rỉ: Rò rỉ xăng từ xe bồn chở xăng có thể xảy ra do hỏng hóc hoặc hỏng cốt lõi của bồn chứa, gây nguy hiểm cho môi trường và sức khỏe con người.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87A61D-54C2-B879-7C57-77BD849CFF39}"/>
              </a:ext>
            </a:extLst>
          </p:cNvPr>
          <p:cNvPicPr>
            <a:picLocks noChangeAspect="1"/>
          </p:cNvPicPr>
          <p:nvPr/>
        </p:nvPicPr>
        <p:blipFill>
          <a:blip r:embed="rId4"/>
          <a:stretch>
            <a:fillRect/>
          </a:stretch>
        </p:blipFill>
        <p:spPr>
          <a:xfrm>
            <a:off x="-1322412" y="3025263"/>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bồn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bồn chở xăng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bồn chở xăng để việc vận hành an toàn</a:t>
            </a:r>
            <a:endParaRPr lang="en-US" b="0" i="0" dirty="0">
              <a:effectLst/>
              <a:latin typeface="Söhne"/>
            </a:endParaRPr>
          </a:p>
          <a:p>
            <a:pPr lvl="1"/>
            <a:r>
              <a:rPr lang="en-US" b="0" i="0" dirty="0" err="1">
                <a:effectLst/>
                <a:latin typeface="Söhne"/>
              </a:rPr>
              <a:t>Kiểm</a:t>
            </a:r>
            <a:r>
              <a:rPr lang="en-US" b="0" i="0" dirty="0">
                <a:effectLst/>
                <a:latin typeface="Söhne"/>
              </a:rPr>
              <a:t> </a:t>
            </a:r>
            <a:r>
              <a:rPr lang="en-US" b="0" i="0" dirty="0" err="1">
                <a:effectLst/>
                <a:latin typeface="Söhne"/>
              </a:rPr>
              <a:t>tra</a:t>
            </a:r>
            <a:r>
              <a:rPr lang="en-US" b="0" i="0" dirty="0">
                <a:effectLst/>
                <a:latin typeface="Söhne"/>
              </a:rPr>
              <a:t> </a:t>
            </a:r>
            <a:r>
              <a:rPr lang="en-US" b="0" i="0" dirty="0" err="1">
                <a:effectLst/>
                <a:latin typeface="Söhne"/>
              </a:rPr>
              <a:t>hệ</a:t>
            </a:r>
            <a:r>
              <a:rPr lang="en-US" b="0" i="0" dirty="0">
                <a:effectLst/>
                <a:latin typeface="Söhne"/>
              </a:rPr>
              <a:t> </a:t>
            </a:r>
            <a:r>
              <a:rPr lang="en-US" b="0" i="0" dirty="0" err="1">
                <a:effectLst/>
                <a:latin typeface="Söhne"/>
              </a:rPr>
              <a:t>thống</a:t>
            </a:r>
            <a:r>
              <a:rPr lang="en-US" b="0" i="0" dirty="0">
                <a:effectLst/>
                <a:latin typeface="Söhne"/>
              </a:rPr>
              <a:t> </a:t>
            </a:r>
            <a:r>
              <a:rPr lang="en-US" b="0" i="0" dirty="0" err="1">
                <a:effectLst/>
                <a:latin typeface="Söhne"/>
              </a:rPr>
              <a:t>phanh</a:t>
            </a:r>
            <a:r>
              <a:rPr lang="en-US" b="0" i="0" dirty="0">
                <a:effectLst/>
                <a:latin typeface="Söhne"/>
              </a:rPr>
              <a:t>: </a:t>
            </a:r>
            <a:r>
              <a:rPr lang="en-US" b="0" i="0" dirty="0" err="1">
                <a:effectLst/>
                <a:latin typeface="Söhne"/>
              </a:rPr>
              <a:t>Đảm</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rằng</a:t>
            </a:r>
            <a:r>
              <a:rPr lang="en-US" b="0" i="0" dirty="0">
                <a:effectLst/>
                <a:latin typeface="Söhne"/>
              </a:rPr>
              <a:t> </a:t>
            </a:r>
            <a:r>
              <a:rPr lang="en-US" b="0" i="0" dirty="0" err="1">
                <a:effectLst/>
                <a:latin typeface="Söhne"/>
              </a:rPr>
              <a:t>hệ</a:t>
            </a:r>
            <a:r>
              <a:rPr lang="en-US" b="0" i="0" dirty="0">
                <a:effectLst/>
                <a:latin typeface="Söhne"/>
              </a:rPr>
              <a:t> </a:t>
            </a:r>
            <a:r>
              <a:rPr lang="en-US" b="0" i="0" dirty="0" err="1">
                <a:effectLst/>
                <a:latin typeface="Söhne"/>
              </a:rPr>
              <a:t>thống</a:t>
            </a:r>
            <a:r>
              <a:rPr lang="en-US" b="0" i="0" dirty="0">
                <a:effectLst/>
                <a:latin typeface="Söhne"/>
              </a:rPr>
              <a:t> </a:t>
            </a:r>
            <a:r>
              <a:rPr lang="en-US" b="0" i="0" dirty="0" err="1">
                <a:effectLst/>
                <a:latin typeface="Söhne"/>
              </a:rPr>
              <a:t>phanh</a:t>
            </a:r>
            <a:r>
              <a:rPr lang="en-US" b="0" i="0" dirty="0">
                <a:effectLst/>
                <a:latin typeface="Söhne"/>
              </a:rPr>
              <a:t> </a:t>
            </a:r>
            <a:r>
              <a:rPr lang="en-US" b="0" i="0" dirty="0" err="1">
                <a:effectLst/>
                <a:latin typeface="Söhne"/>
              </a:rPr>
              <a:t>hoạt</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đúng</a:t>
            </a:r>
            <a:r>
              <a:rPr lang="en-US" b="0" i="0" dirty="0">
                <a:effectLst/>
                <a:latin typeface="Söhne"/>
              </a:rPr>
              <a:t> </a:t>
            </a:r>
            <a:r>
              <a:rPr lang="en-US" b="0" i="0" dirty="0" err="1">
                <a:effectLst/>
                <a:latin typeface="Söhne"/>
              </a:rPr>
              <a:t>cách</a:t>
            </a:r>
            <a:r>
              <a:rPr lang="en-US" b="0" i="0" dirty="0">
                <a:effectLst/>
                <a:latin typeface="Söhne"/>
              </a:rPr>
              <a:t> </a:t>
            </a:r>
            <a:r>
              <a:rPr lang="en-US" b="0" i="0" dirty="0" err="1">
                <a:effectLst/>
                <a:latin typeface="Söhne"/>
              </a:rPr>
              <a:t>bằng</a:t>
            </a:r>
            <a:r>
              <a:rPr lang="en-US" b="0" i="0" dirty="0">
                <a:effectLst/>
                <a:latin typeface="Söhne"/>
              </a:rPr>
              <a:t> </a:t>
            </a:r>
            <a:r>
              <a:rPr lang="en-US" b="0" i="0" dirty="0" err="1">
                <a:effectLst/>
                <a:latin typeface="Söhne"/>
              </a:rPr>
              <a:t>cách</a:t>
            </a:r>
            <a:r>
              <a:rPr lang="en-US" b="0" i="0" dirty="0">
                <a:effectLst/>
                <a:latin typeface="Söhne"/>
              </a:rPr>
              <a:t> </a:t>
            </a:r>
            <a:r>
              <a:rPr lang="en-US" b="0" i="0" dirty="0" err="1">
                <a:effectLst/>
                <a:latin typeface="Söhne"/>
              </a:rPr>
              <a:t>kiểm</a:t>
            </a:r>
            <a:r>
              <a:rPr lang="en-US" b="0" i="0" dirty="0">
                <a:effectLst/>
                <a:latin typeface="Söhne"/>
              </a:rPr>
              <a:t> </a:t>
            </a:r>
            <a:r>
              <a:rPr lang="en-US" b="0" i="0" dirty="0" err="1">
                <a:effectLst/>
                <a:latin typeface="Söhne"/>
              </a:rPr>
              <a:t>tra</a:t>
            </a:r>
            <a:r>
              <a:rPr lang="en-US" b="0" i="0" dirty="0">
                <a:effectLst/>
                <a:latin typeface="Söhne"/>
              </a:rPr>
              <a:t> </a:t>
            </a:r>
            <a:r>
              <a:rPr lang="en-US" b="0" i="0" dirty="0" err="1">
                <a:effectLst/>
                <a:latin typeface="Söhne"/>
              </a:rPr>
              <a:t>áp</a:t>
            </a:r>
            <a:r>
              <a:rPr lang="en-US" b="0" i="0" dirty="0">
                <a:effectLst/>
                <a:latin typeface="Söhne"/>
              </a:rPr>
              <a:t> </a:t>
            </a:r>
            <a:r>
              <a:rPr lang="en-US" b="0" i="0" dirty="0" err="1">
                <a:effectLst/>
                <a:latin typeface="Söhne"/>
              </a:rPr>
              <a:t>suất</a:t>
            </a:r>
            <a:r>
              <a:rPr lang="en-US" b="0" i="0" dirty="0">
                <a:effectLst/>
                <a:latin typeface="Söhne"/>
              </a:rPr>
              <a:t> </a:t>
            </a:r>
            <a:r>
              <a:rPr lang="en-US" b="0" i="0" dirty="0" err="1">
                <a:effectLst/>
                <a:latin typeface="Söhne"/>
              </a:rPr>
              <a:t>phanh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kiểm</a:t>
            </a:r>
            <a:r>
              <a:rPr lang="en-US" b="0" i="0" dirty="0">
                <a:effectLst/>
                <a:latin typeface="Söhne"/>
              </a:rPr>
              <a:t> </a:t>
            </a:r>
            <a:r>
              <a:rPr lang="en-US" b="0" i="0" dirty="0" err="1">
                <a:effectLst/>
                <a:latin typeface="Söhne"/>
              </a:rPr>
              <a:t>tra</a:t>
            </a:r>
            <a:r>
              <a:rPr lang="en-US" b="0" i="0" dirty="0">
                <a:effectLst/>
                <a:latin typeface="Söhne"/>
              </a:rPr>
              <a:t> </a:t>
            </a:r>
            <a:r>
              <a:rPr lang="en-US" b="0" i="0" dirty="0" err="1">
                <a:effectLst/>
                <a:latin typeface="Söhne"/>
              </a:rPr>
              <a:t>tính</a:t>
            </a:r>
            <a:r>
              <a:rPr lang="en-US" b="0" i="0" dirty="0">
                <a:effectLst/>
                <a:latin typeface="Söhne"/>
              </a:rPr>
              <a:t> </a:t>
            </a:r>
            <a:r>
              <a:rPr lang="en-US" b="0" i="0" dirty="0" err="1">
                <a:effectLst/>
                <a:latin typeface="Söhne"/>
              </a:rPr>
              <a:t>trạng</a:t>
            </a:r>
            <a:r>
              <a:rPr lang="en-US" b="0" i="0" dirty="0">
                <a:effectLst/>
                <a:latin typeface="Söhne"/>
              </a:rPr>
              <a:t> </a:t>
            </a:r>
            <a:r>
              <a:rPr lang="en-US" b="0" i="0" dirty="0" err="1">
                <a:effectLst/>
                <a:latin typeface="Söhne"/>
              </a:rPr>
              <a:t>của</a:t>
            </a:r>
            <a:r>
              <a:rPr lang="en-US" b="0" i="0" dirty="0">
                <a:effectLst/>
                <a:latin typeface="Söhne"/>
              </a:rPr>
              <a:t> </a:t>
            </a:r>
            <a:r>
              <a:rPr lang="en-US" b="0" i="0" dirty="0" err="1">
                <a:effectLst/>
                <a:latin typeface="Söhne"/>
              </a:rPr>
              <a:t>bố</a:t>
            </a:r>
            <a:r>
              <a:rPr lang="en-US" b="0" i="0" dirty="0">
                <a:effectLst/>
                <a:latin typeface="Söhne"/>
              </a:rPr>
              <a:t> </a:t>
            </a:r>
            <a:r>
              <a:rPr lang="en-US" b="0" i="0" dirty="0" err="1">
                <a:effectLst/>
                <a:latin typeface="Söhne"/>
              </a:rPr>
              <a:t>thắng</a:t>
            </a:r>
            <a:r>
              <a:rPr lang="en-US" b="0" i="0" dirty="0">
                <a:effectLst/>
                <a:latin typeface="Söhne"/>
              </a:rPr>
              <a:t>, </a:t>
            </a:r>
            <a:r>
              <a:rPr lang="en-US" b="0" i="0" dirty="0" err="1">
                <a:effectLst/>
                <a:latin typeface="Söhne"/>
              </a:rPr>
              <a:t>bố</a:t>
            </a:r>
            <a:r>
              <a:rPr lang="en-US" b="0" i="0" dirty="0">
                <a:effectLst/>
                <a:latin typeface="Söhne"/>
              </a:rPr>
              <a:t> </a:t>
            </a:r>
            <a:r>
              <a:rPr lang="en-US" b="0" i="0" dirty="0" err="1">
                <a:effectLst/>
                <a:latin typeface="Söhne"/>
              </a:rPr>
              <a:t>cứng</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ống</a:t>
            </a:r>
            <a:r>
              <a:rPr lang="en-US" b="0" i="0" dirty="0">
                <a:effectLst/>
                <a:latin typeface="Söhne"/>
              </a:rPr>
              <a:t> </a:t>
            </a:r>
            <a:r>
              <a:rPr lang="en-US" b="0" i="0" dirty="0" err="1">
                <a:effectLst/>
                <a:latin typeface="Söhne"/>
              </a:rPr>
              <a:t>dẫn</a:t>
            </a:r>
            <a:r>
              <a:rPr lang="en-US" b="0" i="0" dirty="0">
                <a:effectLst/>
                <a:latin typeface="Söhne"/>
              </a:rPr>
              <a:t>.</a:t>
            </a:r>
          </a:p>
          <a:p>
            <a:pPr lvl="1"/>
            <a:r>
              <a:rPr lang="en-US" b="0" i="0" dirty="0" err="1">
                <a:effectLst/>
                <a:latin typeface="Söhne"/>
              </a:rPr>
              <a:t>Kiểm</a:t>
            </a:r>
            <a:r>
              <a:rPr lang="en-US" b="0" i="0" dirty="0">
                <a:effectLst/>
                <a:latin typeface="Söhne"/>
              </a:rPr>
              <a:t> </a:t>
            </a:r>
            <a:r>
              <a:rPr lang="en-US" b="0" i="0" dirty="0" err="1">
                <a:effectLst/>
                <a:latin typeface="Söhne"/>
              </a:rPr>
              <a:t>tra</a:t>
            </a:r>
            <a:r>
              <a:rPr lang="en-US" b="0" i="0" dirty="0">
                <a:effectLst/>
                <a:latin typeface="Söhne"/>
              </a:rPr>
              <a:t> </a:t>
            </a:r>
            <a:r>
              <a:rPr lang="en-US" b="0" i="0" dirty="0" err="1">
                <a:effectLst/>
                <a:latin typeface="Söhne"/>
              </a:rPr>
              <a:t>hệ</a:t>
            </a:r>
            <a:r>
              <a:rPr lang="en-US" b="0" i="0" dirty="0">
                <a:effectLst/>
                <a:latin typeface="Söhne"/>
              </a:rPr>
              <a:t> </a:t>
            </a:r>
            <a:r>
              <a:rPr lang="en-US" b="0" i="0" dirty="0" err="1">
                <a:effectLst/>
                <a:latin typeface="Söhne"/>
              </a:rPr>
              <a:t>thống</a:t>
            </a:r>
            <a:r>
              <a:rPr lang="en-US" b="0" i="0" dirty="0">
                <a:effectLst/>
                <a:latin typeface="Söhne"/>
              </a:rPr>
              <a:t> </a:t>
            </a:r>
            <a:r>
              <a:rPr lang="en-US" b="0" i="0" dirty="0" err="1">
                <a:effectLst/>
                <a:latin typeface="Söhne"/>
              </a:rPr>
              <a:t>treo</a:t>
            </a:r>
            <a:r>
              <a:rPr lang="en-US" b="0" i="0" dirty="0">
                <a:effectLst/>
                <a:latin typeface="Söhne"/>
              </a:rPr>
              <a:t>: </a:t>
            </a:r>
            <a:r>
              <a:rPr lang="en-US" b="0" i="0" dirty="0" err="1">
                <a:effectLst/>
                <a:latin typeface="Söhne"/>
              </a:rPr>
              <a:t>Kiểm</a:t>
            </a:r>
            <a:r>
              <a:rPr lang="en-US" b="0" i="0" dirty="0">
                <a:effectLst/>
                <a:latin typeface="Söhne"/>
              </a:rPr>
              <a:t> </a:t>
            </a:r>
            <a:r>
              <a:rPr lang="en-US" b="0" i="0" dirty="0" err="1">
                <a:effectLst/>
                <a:latin typeface="Söhne"/>
              </a:rPr>
              <a:t>tra</a:t>
            </a:r>
            <a:r>
              <a:rPr lang="en-US" b="0" i="0" dirty="0">
                <a:effectLst/>
                <a:latin typeface="Söhne"/>
              </a:rPr>
              <a:t> </a:t>
            </a:r>
            <a:r>
              <a:rPr lang="en-US" b="0" i="0" dirty="0" err="1">
                <a:effectLst/>
                <a:latin typeface="Söhne"/>
              </a:rPr>
              <a:t>hệ</a:t>
            </a:r>
            <a:r>
              <a:rPr lang="en-US" b="0" i="0" dirty="0">
                <a:effectLst/>
                <a:latin typeface="Söhne"/>
              </a:rPr>
              <a:t> </a:t>
            </a:r>
            <a:r>
              <a:rPr lang="en-US" b="0" i="0" dirty="0" err="1">
                <a:effectLst/>
                <a:latin typeface="Söhne"/>
              </a:rPr>
              <a:t>thống</a:t>
            </a:r>
            <a:r>
              <a:rPr lang="en-US" b="0" i="0" dirty="0">
                <a:effectLst/>
                <a:latin typeface="Söhne"/>
              </a:rPr>
              <a:t> </a:t>
            </a:r>
            <a:r>
              <a:rPr lang="en-US" b="0" i="0" dirty="0" err="1">
                <a:effectLst/>
                <a:latin typeface="Söhne"/>
              </a:rPr>
              <a:t>treo</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đảm</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rằng</a:t>
            </a:r>
            <a:r>
              <a:rPr lang="en-US" b="0" i="0" dirty="0">
                <a:effectLst/>
                <a:latin typeface="Söhne"/>
              </a:rPr>
              <a:t> </a:t>
            </a:r>
            <a:r>
              <a:rPr lang="en-US" b="0" i="0" dirty="0" err="1">
                <a:effectLst/>
                <a:latin typeface="Söhne"/>
              </a:rPr>
              <a:t>không</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bất</a:t>
            </a:r>
            <a:r>
              <a:rPr lang="en-US" b="0" i="0" dirty="0">
                <a:effectLst/>
                <a:latin typeface="Söhne"/>
              </a:rPr>
              <a:t> </a:t>
            </a:r>
            <a:r>
              <a:rPr lang="en-US" b="0" i="0" dirty="0" err="1">
                <a:effectLst/>
                <a:latin typeface="Söhne"/>
              </a:rPr>
              <a:t>kỳ</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hiệu</a:t>
            </a:r>
            <a:r>
              <a:rPr lang="en-US" b="0" i="0" dirty="0">
                <a:effectLst/>
                <a:latin typeface="Söhne"/>
              </a:rPr>
              <a:t> </a:t>
            </a:r>
            <a:r>
              <a:rPr lang="en-US" b="0" i="0" dirty="0" err="1">
                <a:effectLst/>
                <a:latin typeface="Söhne"/>
              </a:rPr>
              <a:t>nào</a:t>
            </a:r>
            <a:r>
              <a:rPr lang="en-US" b="0" i="0" dirty="0">
                <a:effectLst/>
                <a:latin typeface="Söhne"/>
              </a:rPr>
              <a:t> </a:t>
            </a:r>
            <a:r>
              <a:rPr lang="en-US" b="0" i="0" dirty="0" err="1">
                <a:effectLst/>
                <a:latin typeface="Söhne"/>
              </a:rPr>
              <a:t>của</a:t>
            </a:r>
            <a:r>
              <a:rPr lang="en-US" b="0" i="0" dirty="0">
                <a:effectLst/>
                <a:latin typeface="Söhne"/>
              </a:rPr>
              <a:t> </a:t>
            </a:r>
            <a:r>
              <a:rPr lang="en-US" b="0" i="0" dirty="0" err="1">
                <a:effectLst/>
                <a:latin typeface="Söhne"/>
              </a:rPr>
              <a:t>mòn</a:t>
            </a:r>
            <a:r>
              <a:rPr lang="en-US" b="0" i="0" dirty="0">
                <a:effectLst/>
                <a:latin typeface="Söhne"/>
              </a:rPr>
              <a:t> </a:t>
            </a:r>
            <a:r>
              <a:rPr lang="en-US" b="0" i="0" dirty="0" err="1">
                <a:effectLst/>
                <a:latin typeface="Söhne"/>
              </a:rPr>
              <a:t>hoặc</a:t>
            </a:r>
            <a:r>
              <a:rPr lang="en-US" b="0" i="0" dirty="0">
                <a:effectLst/>
                <a:latin typeface="Söhne"/>
              </a:rPr>
              <a:t> </a:t>
            </a:r>
            <a:r>
              <a:rPr lang="en-US" b="0" i="0" dirty="0" err="1">
                <a:effectLst/>
                <a:latin typeface="Söhne"/>
              </a:rPr>
              <a:t>hỏng</a:t>
            </a:r>
            <a:r>
              <a:rPr lang="en-US" b="0" i="0" dirty="0">
                <a:effectLst/>
                <a:latin typeface="Söhne"/>
              </a:rPr>
              <a:t> </a:t>
            </a:r>
            <a:r>
              <a:rPr lang="en-US" b="0" i="0" dirty="0" err="1">
                <a:effectLst/>
                <a:latin typeface="Söhne"/>
              </a:rPr>
              <a:t>hóc</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rằng</a:t>
            </a:r>
            <a:r>
              <a:rPr lang="en-US" b="0" i="0" dirty="0">
                <a:effectLst/>
                <a:latin typeface="Söhne"/>
              </a:rPr>
              <a:t> </a:t>
            </a:r>
            <a:r>
              <a:rPr lang="en-US" b="0" i="0" dirty="0" err="1">
                <a:effectLst/>
                <a:latin typeface="Söhne"/>
              </a:rPr>
              <a:t>hệ</a:t>
            </a:r>
            <a:r>
              <a:rPr lang="en-US" b="0" i="0" dirty="0">
                <a:effectLst/>
                <a:latin typeface="Söhne"/>
              </a:rPr>
              <a:t> </a:t>
            </a:r>
            <a:r>
              <a:rPr lang="en-US" b="0" i="0" dirty="0" err="1">
                <a:effectLst/>
                <a:latin typeface="Söhne"/>
              </a:rPr>
              <a:t>thống</a:t>
            </a:r>
            <a:r>
              <a:rPr lang="en-US" b="0" i="0" dirty="0">
                <a:effectLst/>
                <a:latin typeface="Söhne"/>
              </a:rPr>
              <a:t> </a:t>
            </a:r>
            <a:r>
              <a:rPr lang="en-US" b="0" i="0" dirty="0" err="1">
                <a:effectLst/>
                <a:latin typeface="Söhne"/>
              </a:rPr>
              <a:t>có</a:t>
            </a:r>
            <a:r>
              <a:rPr lang="en-US" b="0" i="0" dirty="0">
                <a:effectLst/>
                <a:latin typeface="Söhne"/>
              </a:rPr>
              <a:t> </a:t>
            </a:r>
            <a:r>
              <a:rPr lang="en-US" b="0" i="0" dirty="0" err="1">
                <a:effectLst/>
                <a:latin typeface="Söhne"/>
              </a:rPr>
              <a:t>khả</a:t>
            </a:r>
            <a:r>
              <a:rPr lang="en-US" b="0" i="0" dirty="0">
                <a:effectLst/>
                <a:latin typeface="Söhne"/>
              </a:rPr>
              <a:t> </a:t>
            </a:r>
            <a:r>
              <a:rPr lang="en-US" b="0" i="0" dirty="0" err="1">
                <a:effectLst/>
                <a:latin typeface="Söhne"/>
              </a:rPr>
              <a:t>năng</a:t>
            </a:r>
            <a:r>
              <a:rPr lang="en-US" b="0" i="0" dirty="0">
                <a:effectLst/>
                <a:latin typeface="Söhne"/>
              </a:rPr>
              <a:t> </a:t>
            </a:r>
            <a:r>
              <a:rPr lang="en-US" b="0" i="0" dirty="0" err="1">
                <a:effectLst/>
                <a:latin typeface="Söhne"/>
              </a:rPr>
              <a:t>giữ</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ổn</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trên</a:t>
            </a:r>
            <a:r>
              <a:rPr lang="en-US" b="0" i="0" dirty="0">
                <a:effectLst/>
                <a:latin typeface="Söhne"/>
              </a:rPr>
              <a:t> </a:t>
            </a:r>
            <a:r>
              <a:rPr lang="en-US" b="0" i="0" dirty="0" err="1">
                <a:effectLst/>
                <a:latin typeface="Söhne"/>
              </a:rPr>
              <a:t>mọi</a:t>
            </a:r>
            <a:r>
              <a:rPr lang="en-US" b="0" i="0" dirty="0">
                <a:effectLst/>
                <a:latin typeface="Söhne"/>
              </a:rPr>
              <a:t> </a:t>
            </a:r>
            <a:r>
              <a:rPr lang="en-US" b="0" i="0" dirty="0" err="1">
                <a:effectLst/>
                <a:latin typeface="Söhne"/>
              </a:rPr>
              <a:t>loại</a:t>
            </a:r>
            <a:r>
              <a:rPr lang="en-US" b="0" i="0" dirty="0">
                <a:effectLst/>
                <a:latin typeface="Söhne"/>
              </a:rPr>
              <a:t> </a:t>
            </a:r>
            <a:r>
              <a:rPr lang="en-US" b="0" i="0" dirty="0" err="1">
                <a:effectLst/>
                <a:latin typeface="Söhne"/>
              </a:rPr>
              <a:t>địa</a:t>
            </a:r>
            <a:r>
              <a:rPr lang="en-US" b="0" i="0" dirty="0">
                <a:effectLst/>
                <a:latin typeface="Söhne"/>
              </a:rPr>
              <a:t> </a:t>
            </a:r>
            <a:r>
              <a:rPr lang="en-US" b="0" i="0" dirty="0" err="1">
                <a:effectLst/>
                <a:latin typeface="Söhne"/>
              </a:rPr>
              <a:t>hình</a:t>
            </a:r>
            <a:r>
              <a:rPr lang="en-US" b="0" i="0" dirty="0">
                <a:effectLst/>
                <a:latin typeface="Söhne"/>
              </a:rPr>
              <a:t>.</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9F2B057-36F7-392B-93EB-CC8BBE3EF161}"/>
              </a:ext>
            </a:extLst>
          </p:cNvPr>
          <p:cNvPicPr>
            <a:picLocks noChangeAspect="1"/>
          </p:cNvPicPr>
          <p:nvPr/>
        </p:nvPicPr>
        <p:blipFill>
          <a:blip r:embed="rId4"/>
          <a:stretch>
            <a:fillRect/>
          </a:stretch>
        </p:blipFill>
        <p:spPr>
          <a:xfrm>
            <a:off x="-1322412" y="3025263"/>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bồn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bồn chở xăng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bồn</a:t>
            </a:r>
            <a:r>
              <a:rPr lang="en-US" b="0" i="0" dirty="0">
                <a:effectLst/>
                <a:latin typeface="Söhne"/>
              </a:rPr>
              <a:t> </a:t>
            </a:r>
            <a:r>
              <a:rPr lang="en-US" b="0" i="0" dirty="0" err="1">
                <a:effectLst/>
                <a:latin typeface="Söhne"/>
              </a:rPr>
              <a:t>chở</a:t>
            </a:r>
            <a:r>
              <a:rPr lang="en-US" b="0" i="0" dirty="0">
                <a:effectLst/>
                <a:latin typeface="Söhne"/>
              </a:rPr>
              <a:t> </a:t>
            </a:r>
            <a:r>
              <a:rPr lang="en-US" b="0" i="0" dirty="0" err="1">
                <a:effectLst/>
                <a:latin typeface="Söhne"/>
              </a:rPr>
              <a:t>xăng</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rằng tất cả nhân viên liên quan đến việc vận hành xe bồn chở xăng đều được đào tạo và huấn luyện đầy đủ về các quy tắc an toàn, quy trình vận hành và biện pháp khẩn cấp.</a:t>
            </a:r>
          </a:p>
          <a:p>
            <a:pPr lvl="1"/>
            <a:r>
              <a:rPr lang="vi-VN" b="0" i="0" dirty="0">
                <a:effectLst/>
                <a:latin typeface="Söhne"/>
              </a:rPr>
              <a:t>Sử dụng thiết bị bảo hộ: Yêu cầu mọi người tham gia vận hành xe bồn chở xăng phải sử dụng đầy đủ thiết bị bảo hộ cá nhân như mũ bảo hiểm, áo phản quang, găng tay và kính bảo hộ.</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FEEAFF7-E0E9-D83A-9108-17BA286930A9}"/>
              </a:ext>
            </a:extLst>
          </p:cNvPr>
          <p:cNvPicPr>
            <a:picLocks noChangeAspect="1"/>
          </p:cNvPicPr>
          <p:nvPr/>
        </p:nvPicPr>
        <p:blipFill>
          <a:blip r:embed="rId4"/>
          <a:stretch>
            <a:fillRect/>
          </a:stretch>
        </p:blipFill>
        <p:spPr>
          <a:xfrm>
            <a:off x="-1322412" y="3025263"/>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bồn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bồn chở xăng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bồn</a:t>
            </a:r>
            <a:r>
              <a:rPr lang="en-US" b="0" i="0" dirty="0">
                <a:effectLst/>
                <a:latin typeface="Söhne"/>
              </a:rPr>
              <a:t> </a:t>
            </a:r>
            <a:r>
              <a:rPr lang="en-US" b="0" i="0" dirty="0" err="1">
                <a:effectLst/>
                <a:latin typeface="Söhne"/>
              </a:rPr>
              <a:t>chở</a:t>
            </a:r>
            <a:r>
              <a:rPr lang="en-US" b="0" i="0" dirty="0">
                <a:effectLst/>
                <a:latin typeface="Söhne"/>
              </a:rPr>
              <a:t> </a:t>
            </a:r>
            <a:r>
              <a:rPr lang="en-US" b="0" i="0" dirty="0" err="1">
                <a:effectLst/>
                <a:latin typeface="Söhne"/>
              </a:rPr>
              <a:t>xăng</a:t>
            </a:r>
            <a:endParaRPr lang="en-US" b="0" i="0" dirty="0">
              <a:effectLst/>
              <a:latin typeface="Söhne"/>
            </a:endParaRPr>
          </a:p>
          <a:p>
            <a:pPr lvl="1"/>
            <a:r>
              <a:rPr lang="vi-VN" b="0" i="0" dirty="0">
                <a:effectLst/>
                <a:latin typeface="Söhne"/>
              </a:rPr>
              <a:t>Xác định vùng an toàn: Xác định các vùng an toàn xung quanh xe bồn chở xăng như khu vực gần bồn chứa xăng, khu vực hoạt động của bơm xăng và khu vực kiểm tra và bảo dưỡng.</a:t>
            </a:r>
          </a:p>
          <a:p>
            <a:pPr lvl="1"/>
            <a:r>
              <a:rPr lang="vi-VN" b="0" i="0" dirty="0">
                <a:effectLst/>
                <a:latin typeface="Söhne"/>
              </a:rPr>
              <a:t>Đánh dấu vùng an toàn: Sử dụng biển báo, vạch kẻ đường hoặc dấu hiệu khác để đánh dấu rõ ràng các vùng an toàn và cảnh báo mọi người về nguy cơ tiềm ẩn.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780F2FC-0ED4-8568-2ACF-FC5F8D49C986}"/>
              </a:ext>
            </a:extLst>
          </p:cNvPr>
          <p:cNvPicPr>
            <a:picLocks noChangeAspect="1"/>
          </p:cNvPicPr>
          <p:nvPr/>
        </p:nvPicPr>
        <p:blipFill>
          <a:blip r:embed="rId4"/>
          <a:stretch>
            <a:fillRect/>
          </a:stretch>
        </p:blipFill>
        <p:spPr>
          <a:xfrm>
            <a:off x="-1322412" y="3025263"/>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bồn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bồn chở xăng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bồn</a:t>
            </a:r>
            <a:r>
              <a:rPr lang="en-US" b="0" i="0" dirty="0">
                <a:effectLst/>
                <a:latin typeface="Söhne"/>
              </a:rPr>
              <a:t> </a:t>
            </a:r>
            <a:r>
              <a:rPr lang="en-US" b="0" i="0" dirty="0" err="1">
                <a:effectLst/>
                <a:latin typeface="Söhne"/>
              </a:rPr>
              <a:t>chở</a:t>
            </a:r>
            <a:r>
              <a:rPr lang="en-US" b="0" i="0" dirty="0">
                <a:effectLst/>
                <a:latin typeface="Söhne"/>
              </a:rPr>
              <a:t> </a:t>
            </a:r>
            <a:r>
              <a:rPr lang="en-US" b="0" i="0" dirty="0" err="1">
                <a:effectLst/>
                <a:latin typeface="Söhne"/>
              </a:rPr>
              <a:t>xăng</a:t>
            </a:r>
            <a:endParaRPr lang="en-US" b="0" i="0" dirty="0">
              <a:effectLst/>
              <a:latin typeface="Söhne"/>
            </a:endParaRPr>
          </a:p>
          <a:p>
            <a:pPr lvl="1"/>
            <a:r>
              <a:rPr lang="vi-VN" b="0" i="0" dirty="0">
                <a:effectLst/>
                <a:latin typeface="Söhne"/>
              </a:rPr>
              <a:t>Mũ bảo hiểm: Mũ bảo hiểm giúp bảo vệ đầu khỏi các va chạm và nguy cơ tổn thương đầu trong trường hợp tai nạn xảy ra.</a:t>
            </a:r>
          </a:p>
          <a:p>
            <a:pPr lvl="1"/>
            <a:r>
              <a:rPr lang="vi-VN" b="0" i="0" dirty="0">
                <a:effectLst/>
                <a:latin typeface="Söhne"/>
              </a:rPr>
              <a:t>Găng tay: Sử dụng găng tay bảo hộ giúp bảo vệ tay khỏi hóa chất và xăng, đồng thời giúp giảm nguy cơ nhiễm trùng và tổn thương.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3DB159B-579B-A60A-45AE-7CAA33B68990}"/>
              </a:ext>
            </a:extLst>
          </p:cNvPr>
          <p:cNvPicPr>
            <a:picLocks noChangeAspect="1"/>
          </p:cNvPicPr>
          <p:nvPr/>
        </p:nvPicPr>
        <p:blipFill>
          <a:blip r:embed="rId4"/>
          <a:stretch>
            <a:fillRect/>
          </a:stretch>
        </p:blipFill>
        <p:spPr>
          <a:xfrm>
            <a:off x="-1322412" y="3025263"/>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bồn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bồn chở xăng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bồn chở xăng</a:t>
            </a:r>
            <a:endParaRPr lang="en-US" b="0" i="0" dirty="0">
              <a:effectLst/>
              <a:latin typeface="Söhne"/>
            </a:endParaRPr>
          </a:p>
          <a:p>
            <a:pPr lvl="1"/>
            <a:r>
              <a:rPr lang="vi-VN" b="0" i="0" dirty="0">
                <a:effectLst/>
                <a:latin typeface="Söhne"/>
              </a:rPr>
              <a:t>Bảo vệ người dân và môi trường: Ưu tiên sự an toàn của mọi người và môi trường bằng cách ngay lập tức báo cáo sự cố và cố gắng ngăn chặn sự lan rộng của nguy cơ và nguyên nhân gây ra sự cố.</a:t>
            </a:r>
          </a:p>
          <a:p>
            <a:pPr lvl="1"/>
            <a:r>
              <a:rPr lang="vi-VN" b="0" i="0" dirty="0">
                <a:effectLst/>
                <a:latin typeface="Söhne"/>
              </a:rPr>
              <a:t>Tắt đèn và tắt máy: Trong trường hợp có nguy cơ cháy nổ hoặc rò rỉ xăng, tắt máy và tắt hệ thống đèn để giảm thiểu nguy cơ cháy nổ.</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6E05FE9-967A-78FF-BBB9-DEAEB33A085E}"/>
              </a:ext>
            </a:extLst>
          </p:cNvPr>
          <p:cNvPicPr>
            <a:picLocks noChangeAspect="1"/>
          </p:cNvPicPr>
          <p:nvPr/>
        </p:nvPicPr>
        <p:blipFill>
          <a:blip r:embed="rId4"/>
          <a:stretch>
            <a:fillRect/>
          </a:stretch>
        </p:blipFill>
        <p:spPr>
          <a:xfrm>
            <a:off x="-1322412" y="3025263"/>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bồn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chở</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xăng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bồn chở xăng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bồn</a:t>
            </a:r>
            <a:r>
              <a:rPr lang="en-US" b="0" i="0" dirty="0">
                <a:effectLst/>
                <a:latin typeface="Söhne"/>
              </a:rPr>
              <a:t> </a:t>
            </a:r>
            <a:r>
              <a:rPr lang="en-US" b="0" i="0" dirty="0" err="1">
                <a:effectLst/>
                <a:latin typeface="Söhne"/>
              </a:rPr>
              <a:t>chở</a:t>
            </a:r>
            <a:r>
              <a:rPr lang="en-US" b="0" i="0" dirty="0">
                <a:effectLst/>
                <a:latin typeface="Söhne"/>
              </a:rPr>
              <a:t> </a:t>
            </a:r>
            <a:r>
              <a:rPr lang="en-US" b="0" i="0" dirty="0" err="1">
                <a:effectLst/>
                <a:latin typeface="Söhne"/>
              </a:rPr>
              <a:t>xăng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53F358-6A32-E4AF-438B-0DDFC1752E03}"/>
              </a:ext>
            </a:extLst>
          </p:cNvPr>
          <p:cNvPicPr>
            <a:picLocks noChangeAspect="1"/>
          </p:cNvPicPr>
          <p:nvPr/>
        </p:nvPicPr>
        <p:blipFill>
          <a:blip r:embed="rId4"/>
          <a:stretch>
            <a:fillRect/>
          </a:stretch>
        </p:blipFill>
        <p:spPr>
          <a:xfrm>
            <a:off x="-1322412" y="3025263"/>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bồn chở xăng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bồn chở xăng</a:t>
            </a:r>
            <a:endParaRPr lang="en-US" sz="2400" b="1" i="0" dirty="0">
              <a:effectLst/>
              <a:latin typeface="Söhne"/>
            </a:endParaRPr>
          </a:p>
          <a:p>
            <a:r>
              <a:rPr lang="vi-VN" b="0" i="0" dirty="0">
                <a:effectLst/>
                <a:latin typeface="Söhne"/>
              </a:rPr>
              <a:t>Mưa lớn: Mưa lớn có thể làm giảm tầm nhìn và làm tăng nguy cơ trượt, đặc biệt là trên đường phố bằng phẳng hoặc đồi dốc. Sự trượt trên đường có thể gây ra sự mất kiểm soát của xe bồn, dẫn đến tai nạn.</a:t>
            </a:r>
          </a:p>
          <a:p>
            <a:r>
              <a:rPr lang="vi-VN" b="0" i="0" dirty="0">
                <a:effectLst/>
                <a:latin typeface="Söhne"/>
              </a:rPr>
              <a:t>Tuyết lở và băng đá: Trong điều kiện tuyết lở hoặc băng đá, đường phố có thể trơn trượt và nguy hiểm. Xe bồn chở xăng cần có kỹ thuật lái chắc chắn và cẩn thận để tránh nguy cơ mất kiểm soát.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90463B7-4242-5D79-1AA5-CB00814C12D8}"/>
              </a:ext>
            </a:extLst>
          </p:cNvPr>
          <p:cNvPicPr>
            <a:picLocks noChangeAspect="1"/>
          </p:cNvPicPr>
          <p:nvPr/>
        </p:nvPicPr>
        <p:blipFill>
          <a:blip r:embed="rId3"/>
          <a:stretch>
            <a:fillRect/>
          </a:stretch>
        </p:blipFill>
        <p:spPr>
          <a:xfrm>
            <a:off x="-1322412" y="3573016"/>
            <a:ext cx="5328592" cy="5328592"/>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bồn chở xăng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bồn chở xăng</a:t>
            </a:r>
            <a:endParaRPr lang="en-US" sz="2400" b="1" i="0" dirty="0">
              <a:effectLst/>
              <a:latin typeface="Söhne"/>
            </a:endParaRPr>
          </a:p>
          <a:p>
            <a:r>
              <a:rPr lang="vi-VN" b="0" i="0" dirty="0">
                <a:effectLst/>
                <a:latin typeface="Söhne"/>
              </a:rPr>
              <a:t>Áp suất làm việc: Trong một môi trường làm việc có áp suất cao hoặc thấp, hiệu suất của hệ thống phanh và hệ thống truyền động có thể bị ảnh hưởng. Điều này có thể làm tăng nguy cơ tai nạn và yêu cầu lái xe phải cẩn thận hơn trong quá trình vận hành.</a:t>
            </a:r>
          </a:p>
          <a:p>
            <a:r>
              <a:rPr lang="vi-VN" b="0" i="0" dirty="0">
                <a:effectLst/>
                <a:latin typeface="Söhne"/>
              </a:rPr>
              <a:t>Độ ẩm: Môi trường làm việc với độ ẩm cao có thể gây ra sự mài mòn nhanh chóng và ảnh hưởng đến các bộ phận của xe. Độ ẩm cũng có thể làm giảm tầm nhìn và tạo ra điều kiện làm việc khó khăn cho lái xe.</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328CA86-C809-3373-9B0E-B19D4C7B03A2}"/>
              </a:ext>
            </a:extLst>
          </p:cNvPr>
          <p:cNvPicPr>
            <a:picLocks noChangeAspect="1"/>
          </p:cNvPicPr>
          <p:nvPr/>
        </p:nvPicPr>
        <p:blipFill>
          <a:blip r:embed="rId3"/>
          <a:stretch>
            <a:fillRect/>
          </a:stretch>
        </p:blipFill>
        <p:spPr>
          <a:xfrm>
            <a:off x="-1322412" y="3573016"/>
            <a:ext cx="5328592" cy="5328592"/>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bồn chở xăng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xe bồn chở xăng ảnh hưởng như thế nào đến việc vận hành xe bồn chở xăng</a:t>
            </a:r>
            <a:endParaRPr lang="en-US" sz="2400" b="1" i="0" dirty="0">
              <a:effectLst/>
              <a:latin typeface="Söhne"/>
            </a:endParaRPr>
          </a:p>
          <a:p>
            <a:r>
              <a:rPr lang="vi-VN" b="0" i="0" dirty="0">
                <a:effectLst/>
                <a:latin typeface="Söhne"/>
              </a:rPr>
              <a:t>Hỏng hóc cơ bản: Các vấn đề như lốp xẹp, hệ thống phanh không hoạt động hoặc hệ thống lái xe không đáp ứng có thể dẫn đến sự cố và tai nạn nghiêm trọng.</a:t>
            </a:r>
          </a:p>
          <a:p>
            <a:r>
              <a:rPr lang="vi-VN" b="0" i="0" dirty="0">
                <a:effectLst/>
                <a:latin typeface="Söhne"/>
              </a:rPr>
              <a:t>Rò rỉ hoặc rò rỉ xăng: Rò rỉ xăng có thể gây ra nguy cơ cháy nổ và ô nhiễm môi trường, đồng thời làm giảm hiệu suất vận hành của xe.</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4B47F21-C089-A063-EE29-246E27550183}"/>
              </a:ext>
            </a:extLst>
          </p:cNvPr>
          <p:cNvPicPr>
            <a:picLocks noChangeAspect="1"/>
          </p:cNvPicPr>
          <p:nvPr/>
        </p:nvPicPr>
        <p:blipFill>
          <a:blip r:embed="rId3"/>
          <a:stretch>
            <a:fillRect/>
          </a:stretch>
        </p:blipFill>
        <p:spPr>
          <a:xfrm>
            <a:off x="-1322412" y="3573016"/>
            <a:ext cx="5328592" cy="5328592"/>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bồn chở xăng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bồn chở xăng </a:t>
            </a:r>
            <a:endParaRPr lang="en-US" sz="2400" b="1" i="0" dirty="0">
              <a:effectLst/>
              <a:latin typeface="Söhne"/>
            </a:endParaRPr>
          </a:p>
          <a:p>
            <a:r>
              <a:rPr lang="vi-VN" b="0" i="0" dirty="0">
                <a:effectLst/>
                <a:latin typeface="Söhne"/>
              </a:rPr>
              <a:t>Kiến thức về an toàn: Người lái xe cần phải hiểu rõ về các nguy cơ tiềm ẩn khi vận hành xe bồn chở xăng, bao gồm nguy cơ cháy nổ, rò rỉ xăng, và tai nạn giao thông. Kiến thức này giúp họ nhận biết và phản ứng kịp thời trong các tình huống nguy hiểm.</a:t>
            </a:r>
          </a:p>
          <a:p>
            <a:r>
              <a:rPr lang="vi-VN" b="0" i="0" dirty="0">
                <a:effectLst/>
                <a:latin typeface="Söhne"/>
              </a:rPr>
              <a:t>Kỹ năng lái xe: Kỹ năng lái xe chuyên nghiệp là yếu tố quyết định để đảm bảo an toàn khi vận hành xe bồn chở xăng. Điều này bao gồm kỹ năng lái xe an toàn trong điều kiện giao thông khác nhau, kỹ năng quản lý tốc độ và khoảng cách, và kỹ năng phản ứng kịp thời trong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127F2A7-3A21-E441-F073-145763B79A7B}"/>
              </a:ext>
            </a:extLst>
          </p:cNvPr>
          <p:cNvPicPr>
            <a:picLocks noChangeAspect="1"/>
          </p:cNvPicPr>
          <p:nvPr/>
        </p:nvPicPr>
        <p:blipFill>
          <a:blip r:embed="rId3"/>
          <a:stretch>
            <a:fillRect/>
          </a:stretch>
        </p:blipFill>
        <p:spPr>
          <a:xfrm>
            <a:off x="-1322412" y="3573016"/>
            <a:ext cx="5328592" cy="5328592"/>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bồn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xăng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bồn chở xăng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Việc đào tạo an toàn lao động cho người vận hành xe bồn chở xăng là vô cùng quan trọng vì nhiều lý do. Đầu tiên, nguy cơ tai nạn và sự cố liên quan đến việc vận hành xe bồn chở xăng là rất cao do tính chất nguy hiểm của chất lỏng này.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Đào tạo an toàn lao động cung cấp cho người lái xe những kiến thức và kỹ năng cần thiết để nhận biết, đánh giá và giảm thiểu nguy cơ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3E85D73-BA00-C844-B234-19CECDA72F6C}"/>
              </a:ext>
            </a:extLst>
          </p:cNvPr>
          <p:cNvPicPr>
            <a:picLocks noChangeAspect="1"/>
          </p:cNvPicPr>
          <p:nvPr/>
        </p:nvPicPr>
        <p:blipFill>
          <a:blip r:embed="rId3"/>
          <a:stretch>
            <a:fillRect/>
          </a:stretch>
        </p:blipFill>
        <p:spPr>
          <a:xfrm>
            <a:off x="6288579" y="1265337"/>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bồn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chở</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xăng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bồn</a:t>
            </a:r>
            <a:r>
              <a:rPr lang="en-US" b="1" i="0" dirty="0">
                <a:effectLst/>
                <a:latin typeface="Open Sans" panose="020B0606030504020204" pitchFamily="34" charset="0"/>
              </a:rPr>
              <a:t> </a:t>
            </a:r>
            <a:r>
              <a:rPr lang="en-US" b="1" i="0" dirty="0" err="1">
                <a:effectLst/>
                <a:latin typeface="Open Sans" panose="020B0606030504020204" pitchFamily="34" charset="0"/>
              </a:rPr>
              <a:t>chở</a:t>
            </a:r>
            <a:r>
              <a:rPr lang="en-US" b="1" i="0" dirty="0">
                <a:effectLst/>
                <a:latin typeface="Open Sans" panose="020B0606030504020204" pitchFamily="34" charset="0"/>
              </a:rPr>
              <a:t> </a:t>
            </a:r>
            <a:r>
              <a:rPr lang="en-US" b="1" i="0" dirty="0" err="1">
                <a:effectLst/>
                <a:latin typeface="Open Sans" panose="020B0606030504020204" pitchFamily="34" charset="0"/>
              </a:rPr>
              <a:t>xăng</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05F3442-879A-1524-3D4C-57EEAA1C655B}"/>
              </a:ext>
            </a:extLst>
          </p:cNvPr>
          <p:cNvPicPr>
            <a:picLocks noChangeAspect="1"/>
          </p:cNvPicPr>
          <p:nvPr/>
        </p:nvPicPr>
        <p:blipFill>
          <a:blip r:embed="rId3"/>
          <a:stretch>
            <a:fillRect/>
          </a:stretch>
        </p:blipFill>
        <p:spPr>
          <a:xfrm>
            <a:off x="6288579" y="1265337"/>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bồn</a:t>
            </a:r>
            <a:r>
              <a:rPr lang="en-US" sz="3200" dirty="0">
                <a:latin typeface="UTM Aptima" panose="02040603050506020204" pitchFamily="18" charset="0"/>
              </a:rPr>
              <a:t> </a:t>
            </a:r>
            <a:r>
              <a:rPr lang="en-US" sz="3200" dirty="0" err="1">
                <a:latin typeface="UTM Aptima" panose="02040603050506020204" pitchFamily="18" charset="0"/>
              </a:rPr>
              <a:t>chở</a:t>
            </a:r>
            <a:r>
              <a:rPr lang="en-US" sz="3200" dirty="0">
                <a:latin typeface="UTM Aptima" panose="02040603050506020204" pitchFamily="18" charset="0"/>
              </a:rPr>
              <a:t> </a:t>
            </a:r>
            <a:r>
              <a:rPr lang="en-US" sz="3200" dirty="0" err="1">
                <a:latin typeface="UTM Aptima" panose="02040603050506020204" pitchFamily="18" charset="0"/>
              </a:rPr>
              <a:t>xăng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bồn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chở</a:t>
            </a:r>
            <a:r>
              <a:rPr lang="en-US" sz="2000" b="1" i="0" dirty="0">
                <a:effectLst/>
                <a:latin typeface="Open Sans" panose="020B0606030504020204" pitchFamily="34" charset="0"/>
              </a:rPr>
              <a:t> </a:t>
            </a:r>
            <a:r>
              <a:rPr lang="en-US" sz="2000" b="1" i="0" dirty="0" err="1">
                <a:effectLst/>
                <a:latin typeface="Open Sans" panose="020B0606030504020204" pitchFamily="34" charset="0"/>
              </a:rPr>
              <a:t>xăng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tiên, chất lỏng xăng là một nguy cơ lớn cho sự an toàn, vì nó dễ cháy và có thể gây ra các hậu quả nghiêm trọng nếu không được xử lý đúng cách.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duy trì an toàn lao động giúp đảm bảo rằng người vận hành xe biết cách phòng tránh các tình huống nguy hiểm và xử lý chúng một cách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82469E2-C43A-37B5-DBCE-393B1AE378BC}"/>
              </a:ext>
            </a:extLst>
          </p:cNvPr>
          <p:cNvPicPr>
            <a:picLocks noChangeAspect="1"/>
          </p:cNvPicPr>
          <p:nvPr/>
        </p:nvPicPr>
        <p:blipFill>
          <a:blip r:embed="rId3"/>
          <a:stretch>
            <a:fillRect/>
          </a:stretch>
        </p:blipFill>
        <p:spPr>
          <a:xfrm>
            <a:off x="-530324" y="4223295"/>
            <a:ext cx="3897809" cy="3897809"/>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bồn</a:t>
            </a:r>
            <a:r>
              <a:rPr lang="en-US" sz="3200" dirty="0">
                <a:latin typeface="UTM Aptima" panose="02040603050506020204" pitchFamily="18" charset="0"/>
              </a:rPr>
              <a:t> </a:t>
            </a:r>
            <a:r>
              <a:rPr lang="en-US" sz="3200" dirty="0" err="1">
                <a:latin typeface="UTM Aptima" panose="02040603050506020204" pitchFamily="18" charset="0"/>
              </a:rPr>
              <a:t>chở</a:t>
            </a:r>
            <a:r>
              <a:rPr lang="en-US" sz="3200" dirty="0">
                <a:latin typeface="UTM Aptima" panose="02040603050506020204" pitchFamily="18" charset="0"/>
              </a:rPr>
              <a:t> </a:t>
            </a:r>
            <a:r>
              <a:rPr lang="en-US" sz="3200" dirty="0" err="1">
                <a:latin typeface="UTM Aptima" panose="02040603050506020204" pitchFamily="18" charset="0"/>
              </a:rPr>
              <a:t>xăng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bồn chở xăng</a:t>
            </a:r>
          </a:p>
          <a:p>
            <a:pPr algn="l">
              <a:lnSpc>
                <a:spcPct val="120000"/>
              </a:lnSpc>
            </a:pPr>
            <a:r>
              <a:rPr lang="vi-VN" b="0" i="0" dirty="0">
                <a:effectLst/>
                <a:latin typeface="Open Sans" panose="020B0606030504020204" pitchFamily="34" charset="0"/>
              </a:rPr>
              <a:t>Sử dụng thiết bị bảo hộ cá nhân: Đảm bảo mọi người vận hành xe đều đeo đủ thiết bị bảo hộ cá nhân như mũ bảo hiểm, kính bảo hộ, găng tay và áo chống cháy.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Tuân thủ quy tắc giao thông: Người lái xe cần tuân thủ tất cả các quy tắc giao thông và hiểu rõ về luật lệ địa phương liên quan đến việc vận hành xe bồn chở xăng. Điều này bao gồm việc giữ khoảng cách an toàn với các phương tiện khác, giảm tốc độ trong các khu vực đông dân cư và đảm bảo tín hiệu báo hiệu được sử dụng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F11854D-0BEA-D07A-F766-705B3701D407}"/>
              </a:ext>
            </a:extLst>
          </p:cNvPr>
          <p:cNvPicPr>
            <a:picLocks noChangeAspect="1"/>
          </p:cNvPicPr>
          <p:nvPr/>
        </p:nvPicPr>
        <p:blipFill>
          <a:blip r:embed="rId3"/>
          <a:stretch>
            <a:fillRect/>
          </a:stretch>
        </p:blipFill>
        <p:spPr>
          <a:xfrm>
            <a:off x="-530324" y="4223295"/>
            <a:ext cx="3897809" cy="3897809"/>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178</TotalTime>
  <Words>3581</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BỒN CHỞ XĂNG</vt:lpstr>
      <vt:lpstr>Một số vụ tai nạn lao động khi vận hành xe bồn chở xăng</vt:lpstr>
      <vt:lpstr>Tóm tắt bài học</vt:lpstr>
      <vt:lpstr>Giới thiệu</vt:lpstr>
      <vt:lpstr>Giới thiệu</vt:lpstr>
      <vt:lpstr>Thành Phần Và Chức Năng Của xe bồn chở xăng</vt:lpstr>
      <vt:lpstr>Thành Phần Và Chức Năng Của xe bồn chở xăng</vt:lpstr>
      <vt:lpstr>Thành Phần Và Chức Năng Của xe bồn chở xăng</vt:lpstr>
      <vt:lpstr>Thành Phần Và Chức Năng Của xe bồn chở xăng</vt:lpstr>
      <vt:lpstr>Kiểm tra và bảo trì an toàn trước khi vận hành xe bồn chở xăng</vt:lpstr>
      <vt:lpstr>Kiểm tra và bảo trì an toàn trước khi vận hành xe bồn chở xăng</vt:lpstr>
      <vt:lpstr>Quy trình vận hành an toàn xe bồn chở xăng</vt:lpstr>
      <vt:lpstr>Quy trình vận hành an toàn xe bồn chở xăng</vt:lpstr>
      <vt:lpstr>Đánh giá rủi ro và quản lý mối nguy khi vận hành xe bồn chở xăng</vt:lpstr>
      <vt:lpstr>Đánh giá rủi ro và quản lý mối nguy khi vận hành xe bồn chở xăng</vt:lpstr>
      <vt:lpstr>Đánh giá rủi ro và quản lý mối nguy khi vận hành xe bồn chở xăng</vt:lpstr>
      <vt:lpstr>Đánh giá rủi ro và quản lý mối nguy khi vận hành xe bồn chở xăng</vt:lpstr>
      <vt:lpstr>Đánh giá rủi ro và quản lý mối nguy khi vận hành xe bồn chở xăng</vt:lpstr>
      <vt:lpstr>Đánh giá rủi ro và quản lý mối nguy khi vận hành xe bồn chở xăng</vt:lpstr>
      <vt:lpstr>Đánh giá rủi ro và quản lý mối nguy khi vận hành xe bồn chở xăng</vt:lpstr>
      <vt:lpstr>Các yếu tố ảnh hưởng đến an toàn lao động khi vận hành xe bồn chở xăng</vt:lpstr>
      <vt:lpstr>Các yếu tố ảnh hưởng đến an toàn lao động khi vận hành xe bồn chở xăng</vt:lpstr>
      <vt:lpstr>Các yếu tố ảnh hưởng đến an toàn lao động khi vận hành xe bồn chở xăng</vt:lpstr>
      <vt:lpstr>Các yếu tố ảnh hưởng đến an toàn lao động khi vận hành xe bồn chở xăng</vt:lpstr>
      <vt:lpstr>Đào tạo an toàn lao động về kỹ năng vận hành xe bồn chở xăng an toàn</vt:lpstr>
      <vt:lpstr>Đào tạo an toàn lao động về kỹ năng vận hành xe bồn chở xăng an toàn</vt:lpstr>
      <vt:lpstr>Ý nghĩa của an toàn lao động trong việc vận hành xe bồn chở xăng</vt:lpstr>
      <vt:lpstr>Ý nghĩa của an toàn lao động trong việc vận hành xe bồn chở xăng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2024-04-23T03:35:02Z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