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648" y="-105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30116" y="2199960"/>
            <a:ext cx="5118372"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XÚC CÓ GẮN BÚA RUNG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83A5828-3D9F-0E7E-7F68-179290CE86C3}"/>
              </a:ext>
            </a:extLst>
          </p:cNvPr>
          <p:cNvPicPr>
            <a:picLocks noChangeAspect="1"/>
          </p:cNvPicPr>
          <p:nvPr/>
        </p:nvPicPr>
        <p:blipFill>
          <a:blip r:embed="rId4"/>
          <a:stretch>
            <a:fillRect/>
          </a:stretch>
        </p:blipFill>
        <p:spPr>
          <a:xfrm>
            <a:off x="3918069" y="3284984"/>
            <a:ext cx="4142465" cy="414246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741839"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xúc</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có</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gắn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búa</a:t>
            </a:r>
            <a:r>
              <a:rPr lang="en-US" sz="3200" b="1" dirty="0">
                <a:solidFill>
                  <a:schemeClr val="accent1"/>
                </a:solidFill>
                <a:latin typeface="UTM Aptima" panose="02040603050506020204" pitchFamily="18" charset="0"/>
              </a:rPr>
              <a:t> rung</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vận</a:t>
            </a:r>
            <a:r>
              <a:rPr lang="en-US" b="0" i="0" dirty="0">
                <a:solidFill>
                  <a:srgbClr val="0D0D0D"/>
                </a:solidFill>
                <a:effectLst/>
                <a:latin typeface="Söhne"/>
              </a:rPr>
              <a:t> </a:t>
            </a:r>
            <a:r>
              <a:rPr lang="en-US" b="0" i="0" dirty="0" err="1">
                <a:solidFill>
                  <a:srgbClr val="0D0D0D"/>
                </a:solidFill>
                <a:effectLst/>
                <a:latin typeface="Söhne"/>
              </a:rPr>
              <a:t>hành</a:t>
            </a:r>
            <a:r>
              <a:rPr lang="en-US" b="0" i="0" dirty="0">
                <a:solidFill>
                  <a:srgbClr val="0D0D0D"/>
                </a:solidFill>
                <a:effectLst/>
                <a:latin typeface="Söhne"/>
              </a:rPr>
              <a:t> </a:t>
            </a:r>
            <a:r>
              <a:rPr lang="en-US" b="0" i="0" dirty="0" err="1">
                <a:solidFill>
                  <a:srgbClr val="0D0D0D"/>
                </a:solidFill>
                <a:effectLst/>
                <a:latin typeface="Söhne"/>
              </a:rPr>
              <a:t>xe</a:t>
            </a:r>
            <a:r>
              <a:rPr lang="en-US" b="0" i="0" dirty="0">
                <a:solidFill>
                  <a:srgbClr val="0D0D0D"/>
                </a:solidFill>
                <a:effectLst/>
                <a:latin typeface="Söhne"/>
              </a:rPr>
              <a:t> </a:t>
            </a:r>
            <a:r>
              <a:rPr lang="en-US" b="0" i="0" dirty="0" err="1">
                <a:solidFill>
                  <a:srgbClr val="0D0D0D"/>
                </a:solidFill>
                <a:effectLst/>
                <a:latin typeface="Söhne"/>
              </a:rPr>
              <a:t>xúc</a:t>
            </a:r>
            <a:r>
              <a:rPr lang="en-US" b="0" i="0" dirty="0">
                <a:solidFill>
                  <a:srgbClr val="0D0D0D"/>
                </a:solidFill>
                <a:effectLst/>
                <a:latin typeface="Söhne"/>
              </a:rPr>
              <a:t> </a:t>
            </a:r>
            <a:r>
              <a:rPr lang="en-US" b="0" i="0" dirty="0" err="1">
                <a:solidFill>
                  <a:srgbClr val="0D0D0D"/>
                </a:solidFill>
                <a:effectLst/>
                <a:latin typeface="Söhne"/>
              </a:rPr>
              <a:t>có</a:t>
            </a:r>
            <a:r>
              <a:rPr lang="en-US" b="0" i="0" dirty="0">
                <a:solidFill>
                  <a:srgbClr val="0D0D0D"/>
                </a:solidFill>
                <a:effectLst/>
                <a:latin typeface="Söhne"/>
              </a:rPr>
              <a:t> </a:t>
            </a:r>
            <a:r>
              <a:rPr lang="en-US" b="0" i="0" dirty="0" err="1">
                <a:solidFill>
                  <a:srgbClr val="0D0D0D"/>
                </a:solidFill>
                <a:effectLst/>
                <a:latin typeface="Söhne"/>
              </a:rPr>
              <a:t>gắn</a:t>
            </a:r>
            <a:r>
              <a:rPr lang="en-US" b="0" i="0" dirty="0">
                <a:solidFill>
                  <a:srgbClr val="0D0D0D"/>
                </a:solidFill>
                <a:effectLst/>
                <a:latin typeface="Söhne"/>
              </a:rPr>
              <a:t> </a:t>
            </a:r>
            <a:r>
              <a:rPr lang="en-US" b="0" i="0" dirty="0" err="1">
                <a:solidFill>
                  <a:srgbClr val="0D0D0D"/>
                </a:solidFill>
                <a:effectLst/>
                <a:latin typeface="Söhne"/>
              </a:rPr>
              <a:t>búa</a:t>
            </a:r>
            <a:r>
              <a:rPr lang="en-US" b="0" i="0" dirty="0">
                <a:solidFill>
                  <a:srgbClr val="0D0D0D"/>
                </a:solidFill>
                <a:effectLst/>
                <a:latin typeface="Söhne"/>
              </a:rPr>
              <a:t> rung (Excavator with hydraulic vibrating pile hammer)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đòi</a:t>
            </a:r>
            <a:r>
              <a:rPr lang="en-US" b="0" i="0" dirty="0">
                <a:solidFill>
                  <a:srgbClr val="0D0D0D"/>
                </a:solidFill>
                <a:effectLst/>
                <a:latin typeface="Söhne"/>
              </a:rPr>
              <a:t> </a:t>
            </a:r>
            <a:r>
              <a:rPr lang="en-US" b="0" i="0" dirty="0" err="1">
                <a:solidFill>
                  <a:srgbClr val="0D0D0D"/>
                </a:solidFill>
                <a:effectLst/>
                <a:latin typeface="Söhne"/>
              </a:rPr>
              <a:t>hỏi</a:t>
            </a:r>
            <a:r>
              <a:rPr lang="en-US" b="0" i="0" dirty="0">
                <a:solidFill>
                  <a:srgbClr val="0D0D0D"/>
                </a:solidFill>
                <a:effectLst/>
                <a:latin typeface="Söhne"/>
              </a:rPr>
              <a:t> </a:t>
            </a:r>
            <a:r>
              <a:rPr lang="en-US" b="0" i="0" dirty="0" err="1">
                <a:solidFill>
                  <a:srgbClr val="0D0D0D"/>
                </a:solidFill>
                <a:effectLst/>
                <a:latin typeface="Söhne"/>
              </a:rPr>
              <a:t>sự</a:t>
            </a:r>
            <a:r>
              <a:rPr lang="en-US" b="0" i="0" dirty="0">
                <a:solidFill>
                  <a:srgbClr val="0D0D0D"/>
                </a:solidFill>
                <a:effectLst/>
                <a:latin typeface="Söhne"/>
              </a:rPr>
              <a:t> </a:t>
            </a:r>
            <a:r>
              <a:rPr lang="en-US" b="0" i="0" dirty="0" err="1">
                <a:solidFill>
                  <a:srgbClr val="0D0D0D"/>
                </a:solidFill>
                <a:effectLst/>
                <a:latin typeface="Söhne"/>
              </a:rPr>
              <a:t>chú</a:t>
            </a:r>
            <a:r>
              <a:rPr lang="en-US" b="0" i="0" dirty="0">
                <a:solidFill>
                  <a:srgbClr val="0D0D0D"/>
                </a:solidFill>
                <a:effectLst/>
                <a:latin typeface="Söhne"/>
              </a:rPr>
              <a:t> ý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kỹ</a:t>
            </a:r>
            <a:r>
              <a:rPr lang="en-US" b="0" i="0" dirty="0">
                <a:solidFill>
                  <a:srgbClr val="0D0D0D"/>
                </a:solidFill>
                <a:effectLst/>
                <a:latin typeface="Söhne"/>
              </a:rPr>
              <a:t> </a:t>
            </a:r>
            <a:r>
              <a:rPr lang="en-US" b="0" i="0" dirty="0" err="1">
                <a:solidFill>
                  <a:srgbClr val="0D0D0D"/>
                </a:solidFill>
                <a:effectLst/>
                <a:latin typeface="Söhne"/>
              </a:rPr>
              <a:t>năng</a:t>
            </a:r>
            <a:r>
              <a:rPr lang="en-US" b="0" i="0" dirty="0">
                <a:solidFill>
                  <a:srgbClr val="0D0D0D"/>
                </a:solidFill>
                <a:effectLst/>
                <a:latin typeface="Söhne"/>
              </a:rPr>
              <a:t> </a:t>
            </a:r>
            <a:r>
              <a:rPr lang="en-US" b="0" i="0" dirty="0" err="1">
                <a:solidFill>
                  <a:srgbClr val="0D0D0D"/>
                </a:solidFill>
                <a:effectLst/>
                <a:latin typeface="Söhne"/>
              </a:rPr>
              <a:t>kỹ</a:t>
            </a:r>
            <a:r>
              <a:rPr lang="en-US" b="0" i="0" dirty="0">
                <a:solidFill>
                  <a:srgbClr val="0D0D0D"/>
                </a:solidFill>
                <a:effectLst/>
                <a:latin typeface="Söhne"/>
              </a:rPr>
              <a:t> </a:t>
            </a:r>
            <a:r>
              <a:rPr lang="en-US" b="0" i="0" dirty="0" err="1">
                <a:solidFill>
                  <a:srgbClr val="0D0D0D"/>
                </a:solidFill>
                <a:effectLst/>
                <a:latin typeface="Söhne"/>
              </a:rPr>
              <a:t>thuật</a:t>
            </a:r>
            <a:r>
              <a:rPr lang="en-US" b="0" i="0" dirty="0">
                <a:solidFill>
                  <a:srgbClr val="0D0D0D"/>
                </a:solidFill>
                <a:effectLst/>
                <a:latin typeface="Söhne"/>
              </a:rPr>
              <a:t> </a:t>
            </a:r>
            <a:r>
              <a:rPr lang="en-US" b="0" i="0" dirty="0" err="1">
                <a:solidFill>
                  <a:srgbClr val="0D0D0D"/>
                </a:solidFill>
                <a:effectLst/>
                <a:latin typeface="Söhne"/>
              </a:rPr>
              <a:t>cao</a:t>
            </a:r>
            <a:r>
              <a:rPr lang="en-US" sz="2000" dirty="0">
                <a:ea typeface="+mn-lt"/>
                <a:cs typeface="+mn-lt"/>
              </a:rPr>
              <a:t>:</a:t>
            </a:r>
            <a:endParaRPr lang="en-US" dirty="0"/>
          </a:p>
          <a:p>
            <a:pPr marL="730885" lvl="1" indent="-304165"/>
            <a:r>
              <a:rPr lang="vi-VN" i="0" dirty="0">
                <a:solidFill>
                  <a:srgbClr val="0D0D0D"/>
                </a:solidFill>
                <a:effectLst/>
                <a:latin typeface="Söhne"/>
              </a:rPr>
              <a:t>Va đập với cơ cấu chính của máy</a:t>
            </a:r>
            <a:endParaRPr lang="en-US" i="0" dirty="0">
              <a:solidFill>
                <a:srgbClr val="0D0D0D"/>
              </a:solidFill>
              <a:effectLst/>
              <a:latin typeface="Söhne"/>
            </a:endParaRPr>
          </a:p>
          <a:p>
            <a:pPr marL="730885" lvl="1" indent="-304165"/>
            <a:r>
              <a:rPr lang="vi-VN" dirty="0"/>
              <a:t>Rơi từ độ cao</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hệ</a:t>
            </a:r>
            <a:r>
              <a:rPr lang="en-US" dirty="0"/>
              <a:t> </a:t>
            </a:r>
            <a:r>
              <a:rPr lang="en-US" dirty="0" err="1"/>
              <a:t>thống</a:t>
            </a:r>
            <a:endParaRPr lang="en-US" dirty="0">
              <a:solidFill>
                <a:srgbClr val="0D0D0D"/>
              </a:solidFill>
              <a:latin typeface="Söhne"/>
            </a:endParaRPr>
          </a:p>
          <a:p>
            <a:pPr marL="730885" lvl="1" indent="-304165"/>
            <a:r>
              <a:rPr lang="en-US" dirty="0" err="1"/>
              <a:t>Không</a:t>
            </a:r>
            <a:r>
              <a:rPr lang="en-US" dirty="0"/>
              <a:t> </a:t>
            </a:r>
            <a:r>
              <a:rPr lang="en-US" dirty="0" err="1"/>
              <a:t>tuân</a:t>
            </a:r>
            <a:r>
              <a:rPr lang="en-US" dirty="0"/>
              <a:t> </a:t>
            </a:r>
            <a:r>
              <a:rPr lang="en-US" dirty="0" err="1"/>
              <a:t>thủ</a:t>
            </a:r>
            <a:r>
              <a:rPr lang="en-US" dirty="0"/>
              <a:t> </a:t>
            </a:r>
            <a:r>
              <a:rPr lang="en-US" dirty="0" err="1"/>
              <a:t>quy</a:t>
            </a:r>
            <a:r>
              <a:rPr lang="en-US" dirty="0"/>
              <a:t> </a:t>
            </a:r>
            <a:r>
              <a:rPr lang="en-US" dirty="0" err="1"/>
              <a:t>trình</a:t>
            </a:r>
            <a:r>
              <a:rPr lang="en-US" dirty="0"/>
              <a:t> an </a:t>
            </a:r>
            <a:r>
              <a:rPr lang="en-US" dirty="0" err="1"/>
              <a:t>toàn</a:t>
            </a:r>
            <a:endParaRPr lang="en-US" dirty="0">
              <a:solidFill>
                <a:srgbClr val="0D0D0D"/>
              </a:solidFill>
              <a:latin typeface="Söhne"/>
            </a:endParaRPr>
          </a:p>
          <a:p>
            <a:pPr marL="730885" lvl="1" indent="-304165"/>
            <a:r>
              <a:rPr lang="vi-VN" dirty="0"/>
              <a:t>Chưa được đào tạo đầy đủ</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75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xúc</a:t>
            </a:r>
            <a:r>
              <a:rPr lang="en-US" dirty="0"/>
              <a:t> </a:t>
            </a:r>
            <a:r>
              <a:rPr lang="en-US" dirty="0" err="1"/>
              <a:t>có</a:t>
            </a:r>
            <a:r>
              <a:rPr lang="en-US" dirty="0"/>
              <a:t> </a:t>
            </a:r>
            <a:r>
              <a:rPr lang="en-US" dirty="0" err="1"/>
              <a:t>gắn</a:t>
            </a:r>
            <a:r>
              <a:rPr lang="en-US" dirty="0"/>
              <a:t> </a:t>
            </a:r>
            <a:r>
              <a:rPr lang="en-US" dirty="0" err="1"/>
              <a:t>búa</a:t>
            </a:r>
            <a:r>
              <a:rPr lang="en-US" dirty="0"/>
              <a:t> rung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xúc</a:t>
            </a:r>
            <a:r>
              <a:rPr lang="en-US" dirty="0"/>
              <a:t> </a:t>
            </a:r>
            <a:r>
              <a:rPr lang="en-US" dirty="0" err="1"/>
              <a:t>có</a:t>
            </a:r>
            <a:r>
              <a:rPr lang="en-US" dirty="0"/>
              <a:t> </a:t>
            </a:r>
            <a:r>
              <a:rPr lang="en-US" dirty="0" err="1"/>
              <a:t>gắn</a:t>
            </a:r>
            <a:r>
              <a:rPr lang="en-US" dirty="0"/>
              <a:t> </a:t>
            </a:r>
            <a:r>
              <a:rPr lang="en-US" dirty="0" err="1"/>
              <a:t>búa</a:t>
            </a:r>
            <a:r>
              <a:rPr lang="en-US" dirty="0"/>
              <a:t> rung</a:t>
            </a:r>
            <a:endParaRPr lang="vi-VN" dirty="0"/>
          </a:p>
          <a:p>
            <a:pPr marL="304165" indent="-304165">
              <a:buClr>
                <a:schemeClr val="tx1"/>
              </a:buClr>
            </a:pPr>
            <a:r>
              <a:rPr lang="en-US" dirty="0">
                <a:latin typeface="UTM Avo" panose="02040603050506020204" pitchFamily="18" charset="0"/>
              </a:rPr>
              <a:t>4</a:t>
            </a:r>
            <a:r>
              <a:rPr lang="vi-VN" dirty="0"/>
              <a:t>. Quy trình vận hành an toàn xe xúc có gắn búa rung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xúc có gắn búa rung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xúc có gắn búa rung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xúc</a:t>
            </a:r>
            <a:r>
              <a:rPr lang="en-US" dirty="0"/>
              <a:t> </a:t>
            </a:r>
            <a:r>
              <a:rPr lang="en-US" dirty="0" err="1"/>
              <a:t>có</a:t>
            </a:r>
            <a:r>
              <a:rPr lang="en-US" dirty="0"/>
              <a:t> </a:t>
            </a:r>
            <a:r>
              <a:rPr lang="en-US" dirty="0" err="1"/>
              <a:t>gắn</a:t>
            </a:r>
            <a:r>
              <a:rPr lang="en-US" dirty="0"/>
              <a:t> </a:t>
            </a:r>
            <a:r>
              <a:rPr lang="en-US" dirty="0" err="1"/>
              <a:t>búa</a:t>
            </a:r>
            <a:r>
              <a:rPr lang="en-US" dirty="0"/>
              <a:t> rung</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xúc</a:t>
            </a:r>
            <a:r>
              <a:rPr lang="en-US" dirty="0"/>
              <a:t> </a:t>
            </a:r>
            <a:r>
              <a:rPr lang="en-US" dirty="0" err="1"/>
              <a:t>có</a:t>
            </a:r>
            <a:r>
              <a:rPr lang="en-US" dirty="0"/>
              <a:t> </a:t>
            </a:r>
            <a:r>
              <a:rPr lang="en-US" dirty="0" err="1"/>
              <a:t>gắn</a:t>
            </a:r>
            <a:r>
              <a:rPr lang="en-US" dirty="0"/>
              <a:t> </a:t>
            </a:r>
            <a:r>
              <a:rPr lang="en-US" dirty="0" err="1"/>
              <a:t>búa</a:t>
            </a:r>
            <a:r>
              <a:rPr lang="en-US" dirty="0"/>
              <a:t> rung</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xúc</a:t>
            </a:r>
            <a:r>
              <a:rPr lang="en-US" sz="2400" b="1" i="0" dirty="0">
                <a:effectLst/>
                <a:latin typeface="Söhne"/>
              </a:rPr>
              <a:t> </a:t>
            </a:r>
            <a:r>
              <a:rPr lang="en-US" sz="2400" b="1" i="0" dirty="0" err="1">
                <a:effectLst/>
                <a:latin typeface="Söhne"/>
              </a:rPr>
              <a:t>có</a:t>
            </a:r>
            <a:r>
              <a:rPr lang="en-US" sz="2400" b="1" i="0" dirty="0">
                <a:effectLst/>
                <a:latin typeface="Söhne"/>
              </a:rPr>
              <a:t> </a:t>
            </a:r>
            <a:r>
              <a:rPr lang="en-US" sz="2400" b="1" i="0" dirty="0" err="1">
                <a:effectLst/>
                <a:latin typeface="Söhne"/>
              </a:rPr>
              <a:t>gắn</a:t>
            </a:r>
            <a:r>
              <a:rPr lang="en-US" sz="2400" b="1" i="0" dirty="0">
                <a:effectLst/>
                <a:latin typeface="Söhne"/>
              </a:rPr>
              <a:t> </a:t>
            </a:r>
            <a:r>
              <a:rPr lang="en-US" sz="2400" b="1" i="0" dirty="0" err="1">
                <a:effectLst/>
                <a:latin typeface="Söhne"/>
              </a:rPr>
              <a:t>búa</a:t>
            </a:r>
            <a:r>
              <a:rPr lang="en-US" sz="2400" b="1" i="0" dirty="0">
                <a:effectLst/>
                <a:latin typeface="Söhne"/>
              </a:rPr>
              <a:t> rung</a:t>
            </a:r>
          </a:p>
          <a:p>
            <a:r>
              <a:rPr lang="vi-VN" b="0" i="0" dirty="0">
                <a:effectLst/>
                <a:latin typeface="Söhne"/>
              </a:rPr>
              <a:t>An toàn lao động trong quá trình vận hành xe xúc có gắn búa rung (Excavator with hydraulic vibrating pile hammer) là một yếu tố vô cùng quan trọng không chỉ đối với người vận hành mà còn đối với mọi người có mặt trong khu vực làm việc. </a:t>
            </a:r>
            <a:endParaRPr lang="en-US" b="0" i="0" dirty="0">
              <a:effectLst/>
              <a:latin typeface="Söhne"/>
            </a:endParaRPr>
          </a:p>
          <a:p>
            <a:r>
              <a:rPr lang="vi-VN" b="0" i="0" dirty="0">
                <a:effectLst/>
                <a:latin typeface="Söhne"/>
              </a:rPr>
              <a:t>Môi trường làm việc trong ngành xây dựng, đặc biệt là khi sử dụng các thiết bị nặng như xe xúc và búa rung, đầy rủi ro.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BDD4879D-21FE-809C-92F9-CE91876DCBCC}"/>
              </a:ext>
            </a:extLst>
          </p:cNvPr>
          <p:cNvPicPr>
            <a:picLocks noChangeAspect="1"/>
          </p:cNvPicPr>
          <p:nvPr/>
        </p:nvPicPr>
        <p:blipFill>
          <a:blip r:embed="rId3"/>
          <a:stretch>
            <a:fillRect/>
          </a:stretch>
        </p:blipFill>
        <p:spPr>
          <a:xfrm>
            <a:off x="-602332" y="4509120"/>
            <a:ext cx="2961705" cy="29617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xúc</a:t>
            </a:r>
            <a:r>
              <a:rPr lang="en-US" sz="2400" b="1" i="0" dirty="0">
                <a:effectLst/>
                <a:latin typeface="Söhne"/>
              </a:rPr>
              <a:t> </a:t>
            </a:r>
            <a:r>
              <a:rPr lang="en-US" sz="2400" b="1" i="0" dirty="0" err="1">
                <a:effectLst/>
                <a:latin typeface="Söhne"/>
              </a:rPr>
              <a:t>có</a:t>
            </a:r>
            <a:r>
              <a:rPr lang="en-US" sz="2400" b="1" i="0" dirty="0">
                <a:effectLst/>
                <a:latin typeface="Söhne"/>
              </a:rPr>
              <a:t> </a:t>
            </a:r>
            <a:r>
              <a:rPr lang="en-US" sz="2400" b="1" i="0" dirty="0" err="1">
                <a:effectLst/>
                <a:latin typeface="Söhne"/>
              </a:rPr>
              <a:t>gắn</a:t>
            </a:r>
            <a:r>
              <a:rPr lang="en-US" sz="2400" b="1" i="0" dirty="0">
                <a:effectLst/>
                <a:latin typeface="Söhne"/>
              </a:rPr>
              <a:t> </a:t>
            </a:r>
            <a:r>
              <a:rPr lang="en-US" sz="2400" b="1" i="0" dirty="0" err="1">
                <a:effectLst/>
                <a:latin typeface="Söhne"/>
              </a:rPr>
              <a:t>búa</a:t>
            </a:r>
            <a:r>
              <a:rPr lang="en-US" sz="2400" b="1" i="0" dirty="0">
                <a:effectLst/>
                <a:latin typeface="Söhne"/>
              </a:rPr>
              <a:t> rung</a:t>
            </a:r>
          </a:p>
          <a:p>
            <a:r>
              <a:rPr lang="vi-VN" b="0" i="0" dirty="0">
                <a:effectLst/>
                <a:latin typeface="Söhne"/>
              </a:rPr>
              <a:t>Trong quá trình vận hành xe xúc có gắn búa rung, việc tuân thủ các giao thức và quy định an toàn là vô cùng quan trọng để đảm bảo sự an toàn cho tất cả những người tham gia trong công việc.</a:t>
            </a:r>
          </a:p>
          <a:p>
            <a:r>
              <a:rPr lang="vi-VN" b="0" i="0" dirty="0">
                <a:effectLst/>
                <a:latin typeface="Söhne"/>
              </a:rPr>
              <a:t>Một trong những quy định quan trọng nhất là việc đảm bảo rằng tất cả các nhân viên tham gia vận hành và làm việc xung quanh máy phải được đào tạo đầy đủ về việc sử dụng thiết bị, quy trình an toàn và cách xử lý tình huống nguy hiểm.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4918183-C2B0-6524-08AB-AE8AA69C4417}"/>
              </a:ext>
            </a:extLst>
          </p:cNvPr>
          <p:cNvPicPr>
            <a:picLocks noChangeAspect="1"/>
          </p:cNvPicPr>
          <p:nvPr/>
        </p:nvPicPr>
        <p:blipFill>
          <a:blip r:embed="rId3"/>
          <a:stretch>
            <a:fillRect/>
          </a:stretch>
        </p:blipFill>
        <p:spPr>
          <a:xfrm>
            <a:off x="-602332" y="4509120"/>
            <a:ext cx="2961705" cy="29617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búa</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búa</a:t>
            </a:r>
            <a:r>
              <a:rPr lang="en-US" b="1" i="0" dirty="0">
                <a:effectLst/>
                <a:latin typeface="Open Sans" panose="020B0606030504020204" pitchFamily="34" charset="0"/>
              </a:rPr>
              <a:t> rung</a:t>
            </a:r>
            <a:r>
              <a:rPr lang="en-US" sz="2000" dirty="0">
                <a:solidFill>
                  <a:schemeClr val="bg1"/>
                </a:solidFill>
              </a:rPr>
              <a:t>:</a:t>
            </a:r>
          </a:p>
          <a:p>
            <a:pPr algn="l"/>
            <a:r>
              <a:rPr lang="vi-VN" b="0" i="0" dirty="0">
                <a:effectLst/>
                <a:latin typeface="Open Sans" panose="020B0606030504020204" pitchFamily="34" charset="0"/>
              </a:rPr>
              <a:t>Thân xe xúc: Đây là phần chính của xe xúc, chứa các hệ thống điều khiển và động cơ cần thiết cho việc vận hành. Thân xe xúc thường được thiết kế vững chắc để chịu được áp lực và tác động của việc vận hành búa rung.</a:t>
            </a:r>
          </a:p>
          <a:p>
            <a:pPr algn="l"/>
            <a:r>
              <a:rPr lang="vi-VN" b="0" i="0" dirty="0">
                <a:effectLst/>
                <a:latin typeface="Open Sans" panose="020B0606030504020204" pitchFamily="34" charset="0"/>
              </a:rPr>
              <a:t>Búa rung: Đây là thiết bị chính được gắn trên xe xúc, sử dụng để đóng cọc hoặc nền móng trong các công trình xây dựng. Búa rung được điều khiển bằng thủy lực và tạo ra các rung động để đẩy cọc xuống đất.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5EE3787-4C5C-F71B-D237-C44237A44A98}"/>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búa</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búa</a:t>
            </a:r>
            <a:r>
              <a:rPr lang="en-US" b="1" i="0" dirty="0">
                <a:effectLst/>
                <a:latin typeface="Open Sans" panose="020B0606030504020204" pitchFamily="34" charset="0"/>
              </a:rPr>
              <a:t> rung</a:t>
            </a:r>
            <a:r>
              <a:rPr lang="en-US" sz="2000" dirty="0">
                <a:solidFill>
                  <a:schemeClr val="bg1"/>
                </a:solidFill>
              </a:rPr>
              <a:t>:</a:t>
            </a:r>
          </a:p>
          <a:p>
            <a:pPr algn="l"/>
            <a:r>
              <a:rPr lang="vi-VN" b="0" i="0" dirty="0">
                <a:effectLst/>
                <a:latin typeface="Open Sans" panose="020B0606030504020204" pitchFamily="34" charset="0"/>
              </a:rPr>
              <a:t>Thân xe xúc: Là phần chính của xe xúc, thân xe chứa đựng các hệ thống điều khiển và động cơ. Thân xe xúc được thiết kế để chịu được áp lực và tác động của việc vận hành búa rung cũng như các công việc đào khác.</a:t>
            </a:r>
          </a:p>
          <a:p>
            <a:pPr algn="l"/>
            <a:r>
              <a:rPr lang="vi-VN" b="0" i="0" dirty="0">
                <a:effectLst/>
                <a:latin typeface="Open Sans" panose="020B0606030504020204" pitchFamily="34" charset="0"/>
              </a:rPr>
              <a:t>Búa rung: Đây là phần chính của xe xúc có gắn búa rung, được gắn vào cần cẩu hoặc cần xoay. Búa rung sử dụng nguyên lý thủy lực để tạo ra các rung động mạnh mẽ, giúp đẩy cọc xuống đất một cách nhanh chóng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089E68C-3D54-8081-15A2-0F7A7D6B35AB}"/>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búa</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búa</a:t>
            </a:r>
            <a:r>
              <a:rPr lang="en-US" b="1" i="0" dirty="0">
                <a:effectLst/>
                <a:latin typeface="Open Sans" panose="020B0606030504020204" pitchFamily="34" charset="0"/>
              </a:rPr>
              <a:t> rung</a:t>
            </a:r>
            <a:r>
              <a:rPr lang="en-US" sz="2000" dirty="0">
                <a:solidFill>
                  <a:schemeClr val="bg1"/>
                </a:solidFill>
              </a:rPr>
              <a:t>:</a:t>
            </a:r>
          </a:p>
          <a:p>
            <a:pPr algn="l"/>
            <a:r>
              <a:rPr lang="vi-VN" b="0" i="0" dirty="0">
                <a:effectLst/>
                <a:latin typeface="Open Sans" panose="020B0606030504020204" pitchFamily="34" charset="0"/>
              </a:rPr>
              <a:t>Đóng cọc: Ứng dụng chính của xe xúc có gắn búa rung là trong quá trình đóng cọc. Búa rung tạo ra các rung động mạnh mẽ, giúp đẩy cọc xuống đất một cách nhanh chóng và hiệu quả, từ đó tạo ra nền móng vững chắc cho các công trình xây dựng.</a:t>
            </a:r>
          </a:p>
          <a:p>
            <a:pPr algn="l"/>
            <a:r>
              <a:rPr lang="vi-VN" b="0" i="0" dirty="0">
                <a:effectLst/>
                <a:latin typeface="Open Sans" panose="020B0606030504020204" pitchFamily="34" charset="0"/>
              </a:rPr>
              <a:t>Cắt đất và đào bới: Xe xúc có gắn búa rung cũng có thể được sử dụng để cắt đất và đào bới trong các công việc chuẩn bị mặt bằng cho các dự án xây dựng. Các búa rung có thể được thay thế bằng các công cụ khác như lưỡi gầu để thích nghi với các nhu cầu cụ thể của công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E7C517B-0E1B-9C68-2F5E-D540DA0E8140}"/>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búa</a:t>
            </a:r>
            <a:r>
              <a:rPr lang="en-US" sz="3200" b="1" dirty="0">
                <a:solidFill>
                  <a:schemeClr val="bg1"/>
                </a:solidFill>
                <a:latin typeface="UTM Aptima" panose="02040603050506020204" pitchFamily="18" charset="0"/>
              </a:rPr>
              <a:t> rung</a:t>
            </a: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búa</a:t>
            </a:r>
            <a:r>
              <a:rPr lang="en-US" b="1" i="0" dirty="0">
                <a:effectLst/>
                <a:latin typeface="Open Sans" panose="020B0606030504020204" pitchFamily="34" charset="0"/>
              </a:rPr>
              <a:t> rung</a:t>
            </a:r>
            <a:r>
              <a:rPr lang="en-US" sz="2000" dirty="0">
                <a:solidFill>
                  <a:schemeClr val="bg1"/>
                </a:solidFill>
              </a:rPr>
              <a:t>:</a:t>
            </a:r>
          </a:p>
          <a:p>
            <a:pPr algn="l"/>
            <a:r>
              <a:rPr lang="vi-VN" b="0" i="0" dirty="0">
                <a:effectLst/>
                <a:latin typeface="Open Sans" panose="020B0606030504020204" pitchFamily="34" charset="0"/>
              </a:rPr>
              <a:t>Nguy cơ tai nạn lao động: Việc điều khiển xe xúc và búa rung đòi hỏi kỹ năng và kinh nghiệm, và một sự mất cảnh giác nhỏ cũng có thể dẫn đến tai nạn nghiêm trọng. Các tai nạn có thể bao gồm va chạm, rơi từ độ cao hoặc bị nghiền nát bởi các phần của máy.</a:t>
            </a:r>
          </a:p>
          <a:p>
            <a:pPr algn="l"/>
            <a:r>
              <a:rPr lang="vi-VN" b="0" i="0" dirty="0">
                <a:effectLst/>
                <a:latin typeface="Open Sans" panose="020B0606030504020204" pitchFamily="34" charset="0"/>
              </a:rPr>
              <a:t>Nguy cơ gây hại cho môi trường: Việc sử dụng búa rung và hoạt động đào bới có thể gây ra sự phá hủy môi trường, như làm đổ sụt đất hoặc gây ra tiếng ồn và rung động có thể làm ảnh hưởng đến động vật và thực vật sống trong khu vực.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80C3700-4D15-4758-11F7-E6262CD0F3BA}"/>
              </a:ext>
            </a:extLst>
          </p:cNvPr>
          <p:cNvPicPr>
            <a:picLocks noChangeAspect="1"/>
          </p:cNvPicPr>
          <p:nvPr/>
        </p:nvPicPr>
        <p:blipFill>
          <a:blip r:embed="rId3"/>
          <a:stretch>
            <a:fillRect/>
          </a:stretch>
        </p:blipFill>
        <p:spPr>
          <a:xfrm>
            <a:off x="638244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xúc có gắn búa rung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xúc có gắn búa rung</a:t>
            </a:r>
          </a:p>
          <a:p>
            <a:pPr algn="l">
              <a:lnSpc>
                <a:spcPct val="120000"/>
              </a:lnSpc>
            </a:pPr>
            <a:r>
              <a:rPr lang="vi-VN" b="0" i="0" dirty="0">
                <a:effectLst/>
                <a:latin typeface="Open Sans" panose="020B0606030504020204" pitchFamily="34" charset="0"/>
              </a:rPr>
              <a:t>Kiểm tra tổng quan: Kiểm tra tổng quan trên toàn bộ xe xúc, bao gồm các phần chính như động cơ, hệ thống thủy lực, cơ cấu lái và phanh. Đảm bảo rằng không có dấu hiệu của hỏng hóc hoặc sự cố nào đe dọa sự an toàn của xe.</a:t>
            </a:r>
          </a:p>
          <a:p>
            <a:pPr algn="l">
              <a:lnSpc>
                <a:spcPct val="120000"/>
              </a:lnSpc>
            </a:pPr>
            <a:r>
              <a:rPr lang="vi-VN" b="0" i="0" dirty="0">
                <a:effectLst/>
                <a:latin typeface="Open Sans" panose="020B0606030504020204" pitchFamily="34" charset="0"/>
              </a:rPr>
              <a:t>Kiểm tra hệ thống thủy lực: Kiểm tra áp suất và mức dầu của hệ thống thủy lực, đảm bảo rằng chúng đều trong mức độ an toàn và hoạt động bình thường. Kiểm tra kỹ lưỡng các ống dẫn dầu và xi-lanh thủy lực để phát hiện vết nứt hoặc rò rỉ.</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14EA340-0DEB-3038-7588-466FC0946FE7}"/>
              </a:ext>
            </a:extLst>
          </p:cNvPr>
          <p:cNvPicPr>
            <a:picLocks noChangeAspect="1"/>
          </p:cNvPicPr>
          <p:nvPr/>
        </p:nvPicPr>
        <p:blipFill>
          <a:blip r:embed="rId3"/>
          <a:stretch>
            <a:fillRect/>
          </a:stretch>
        </p:blipFill>
        <p:spPr>
          <a:xfrm>
            <a:off x="-607021" y="3964386"/>
            <a:ext cx="3897809" cy="389780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xúc có gắn búa rung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xúc có gắn búa rung định kỳ</a:t>
            </a:r>
          </a:p>
          <a:p>
            <a:pPr algn="l">
              <a:lnSpc>
                <a:spcPct val="120000"/>
              </a:lnSpc>
            </a:pPr>
            <a:r>
              <a:rPr lang="vi-VN" b="0" i="0" dirty="0">
                <a:effectLst/>
                <a:latin typeface="Open Sans" panose="020B0606030504020204" pitchFamily="34" charset="0"/>
              </a:rPr>
              <a:t>Kiểm tra dầu thủy lực: Thực hiện kiểm tra mức dầu và chất lượng dầu trong hệ thống thủy lực. Nếu cần, thay dầu và lọc dầu định kỳ để đảm bảo hệ thống hoạt động một cách ổn định và hiệu quả.</a:t>
            </a:r>
          </a:p>
          <a:p>
            <a:pPr algn="l">
              <a:lnSpc>
                <a:spcPct val="120000"/>
              </a:lnSpc>
            </a:pPr>
            <a:r>
              <a:rPr lang="vi-VN" b="0" i="0" dirty="0">
                <a:effectLst/>
                <a:latin typeface="Open Sans" panose="020B0606030504020204" pitchFamily="34" charset="0"/>
              </a:rPr>
              <a:t>Kiểm tra hệ thống làm mát: Đảm bảo rằng hệ thống làm mát của động cơ và hệ thống thủy lực hoạt động bình thường. Kiểm tra và làm sạch các tản nhiệt và làm sạch hoặc thay thế lọc gió định kỳ để tránh quá nhiệt và hỏng hóc.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CB7DFFD-EA58-F758-8ECC-1A9E451CAB56}"/>
              </a:ext>
            </a:extLst>
          </p:cNvPr>
          <p:cNvPicPr>
            <a:picLocks noChangeAspect="1"/>
          </p:cNvPicPr>
          <p:nvPr/>
        </p:nvPicPr>
        <p:blipFill>
          <a:blip r:embed="rId3"/>
          <a:stretch>
            <a:fillRect/>
          </a:stretch>
        </p:blipFill>
        <p:spPr>
          <a:xfrm>
            <a:off x="-607021" y="3964386"/>
            <a:ext cx="3897809" cy="389780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xúc</a:t>
            </a:r>
            <a:r>
              <a:rPr lang="en-US" sz="3200" b="1" dirty="0">
                <a:latin typeface="UTM Aptima" panose="02040603050506020204" pitchFamily="18" charset="0"/>
              </a:rPr>
              <a:t> </a:t>
            </a:r>
            <a:r>
              <a:rPr lang="en-US" sz="3200" b="1" dirty="0" err="1">
                <a:latin typeface="UTM Aptima" panose="02040603050506020204" pitchFamily="18" charset="0"/>
              </a:rPr>
              <a:t>có</a:t>
            </a:r>
            <a:r>
              <a:rPr lang="en-US" sz="3200" b="1" dirty="0">
                <a:latin typeface="UTM Aptima" panose="02040603050506020204" pitchFamily="18" charset="0"/>
              </a:rPr>
              <a:t> </a:t>
            </a:r>
            <a:r>
              <a:rPr lang="en-US" sz="3200" b="1" dirty="0" err="1">
                <a:latin typeface="UTM Aptima" panose="02040603050506020204" pitchFamily="18" charset="0"/>
              </a:rPr>
              <a:t>gắn</a:t>
            </a:r>
            <a:r>
              <a:rPr lang="en-US" sz="3200" b="1" dirty="0">
                <a:latin typeface="UTM Aptima" panose="02040603050506020204" pitchFamily="18" charset="0"/>
              </a:rPr>
              <a:t> </a:t>
            </a:r>
            <a:r>
              <a:rPr lang="en-US" sz="3200" b="1" dirty="0" err="1">
                <a:latin typeface="UTM Aptima" panose="02040603050506020204" pitchFamily="18" charset="0"/>
              </a:rPr>
              <a:t>búa</a:t>
            </a:r>
            <a:r>
              <a:rPr lang="en-US" sz="3200" b="1" dirty="0">
                <a:latin typeface="UTM Aptima" panose="02040603050506020204" pitchFamily="18" charset="0"/>
              </a:rPr>
              <a:t> rung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xúc có gắn búa rung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khởi động:</a:t>
            </a:r>
            <a:r>
              <a:rPr lang="vi-VN" b="0" i="0" dirty="0">
                <a:solidFill>
                  <a:srgbClr val="4C4F5A"/>
                </a:solidFill>
                <a:effectLst/>
                <a:highlight>
                  <a:srgbClr val="FFFFFF"/>
                </a:highlight>
                <a:latin typeface="Open Sans" panose="020B0606030504020204" pitchFamily="34" charset="0"/>
              </a:rPr>
              <a:t> Trước khi bắt đầu vận hành, hãy kiểm tra tổng quan xe xúc và búa rung để đảm bảo rằng không có vấn đề nào đáng lo ngại. Đảm bảo rằng tất cả các hệ thống hoạt động bình thường và trang bị bảo hộ cá nhân được sử dụng đúng cách.</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Xác định môi trường làm việc:</a:t>
            </a:r>
            <a:r>
              <a:rPr lang="vi-VN" b="0" i="0" dirty="0">
                <a:solidFill>
                  <a:srgbClr val="4C4F5A"/>
                </a:solidFill>
                <a:effectLst/>
                <a:highlight>
                  <a:srgbClr val="FFFFFF"/>
                </a:highlight>
                <a:latin typeface="Open Sans" panose="020B0606030504020204" pitchFamily="34" charset="0"/>
              </a:rPr>
              <a:t> Đánh giá môi trường làm việc xung quanh, bao gồm điều kiện thời tiết, điều kiện địa hình và các nguy cơ tiềm ẩn. Đảm bảo rằng khu vực làm việc được phân chia rõ ràng và cảnh báo nguy hiểm nếu cần.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xúc</a:t>
            </a:r>
            <a:r>
              <a:rPr lang="en-US" sz="3200" b="1" dirty="0">
                <a:latin typeface="UTM Aptima" panose="02040603050506020204" pitchFamily="18" charset="0"/>
              </a:rPr>
              <a:t> </a:t>
            </a:r>
            <a:r>
              <a:rPr lang="en-US" sz="3200" b="1" dirty="0" err="1">
                <a:latin typeface="UTM Aptima" panose="02040603050506020204" pitchFamily="18" charset="0"/>
              </a:rPr>
              <a:t>có</a:t>
            </a:r>
            <a:r>
              <a:rPr lang="en-US" sz="3200" b="1" dirty="0">
                <a:latin typeface="UTM Aptima" panose="02040603050506020204" pitchFamily="18" charset="0"/>
              </a:rPr>
              <a:t> </a:t>
            </a:r>
            <a:r>
              <a:rPr lang="en-US" sz="3200" b="1" dirty="0" err="1">
                <a:latin typeface="UTM Aptima" panose="02040603050506020204" pitchFamily="18" charset="0"/>
              </a:rPr>
              <a:t>gắn</a:t>
            </a:r>
            <a:r>
              <a:rPr lang="en-US" sz="3200" b="1" dirty="0">
                <a:latin typeface="UTM Aptima" panose="02040603050506020204" pitchFamily="18" charset="0"/>
              </a:rPr>
              <a:t> </a:t>
            </a:r>
            <a:r>
              <a:rPr lang="en-US" sz="3200" b="1" dirty="0" err="1">
                <a:latin typeface="UTM Aptima" panose="02040603050506020204" pitchFamily="18" charset="0"/>
              </a:rPr>
              <a:t>búa</a:t>
            </a:r>
            <a:r>
              <a:rPr lang="en-US" sz="3200" b="1" dirty="0">
                <a:latin typeface="UTM Aptima" panose="02040603050506020204" pitchFamily="18" charset="0"/>
              </a:rPr>
              <a:t> rung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xúc có gắn búa rung</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Dừng máy và đánh giá tình hình:</a:t>
            </a:r>
            <a:r>
              <a:rPr lang="vi-VN" b="0" i="0" dirty="0">
                <a:solidFill>
                  <a:srgbClr val="4C4F5A"/>
                </a:solidFill>
                <a:effectLst/>
                <a:highlight>
                  <a:srgbClr val="FFFFFF"/>
                </a:highlight>
                <a:latin typeface="Open Sans" panose="020B0606030504020204" pitchFamily="34" charset="0"/>
              </a:rPr>
              <a:t> Ngay khi phát hiện sự cố, tài xế cần dừng máy ngay lập tức và đánh giá tình hình xung quanh. Đảm bảo rằng không có ai bị thương và xác định nguyên nhân gây ra sự cố.</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Liên lạc với quản lý:</a:t>
            </a:r>
            <a:r>
              <a:rPr lang="vi-VN" b="0" i="0" dirty="0">
                <a:solidFill>
                  <a:srgbClr val="4C4F5A"/>
                </a:solidFill>
                <a:effectLst/>
                <a:highlight>
                  <a:srgbClr val="FFFFFF"/>
                </a:highlight>
                <a:latin typeface="Open Sans" panose="020B0606030504020204" pitchFamily="34" charset="0"/>
              </a:rPr>
              <a:t> Thông báo sự cố cho quản lý hoặc người có thẩm quyền để nhận được hướng dẫn và hỗ trợ trong việc xử lý tình huống. Báo cáo chi tiết về sự cố và các biện pháp đã được thực hiện.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búa</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xúc</a:t>
            </a:r>
            <a:r>
              <a:rPr lang="en-US" b="1" i="0" dirty="0">
                <a:effectLst/>
                <a:latin typeface="Söhne"/>
              </a:rPr>
              <a:t> </a:t>
            </a:r>
            <a:r>
              <a:rPr lang="en-US" b="1" i="0" dirty="0" err="1">
                <a:effectLst/>
                <a:latin typeface="Söhne"/>
              </a:rPr>
              <a:t>có</a:t>
            </a:r>
            <a:r>
              <a:rPr lang="en-US" b="1" i="0" dirty="0">
                <a:effectLst/>
                <a:latin typeface="Söhne"/>
              </a:rPr>
              <a:t> </a:t>
            </a:r>
            <a:r>
              <a:rPr lang="en-US" b="1" i="0" dirty="0" err="1">
                <a:effectLst/>
                <a:latin typeface="Söhne"/>
              </a:rPr>
              <a:t>gắn</a:t>
            </a:r>
            <a:r>
              <a:rPr lang="en-US" b="1" i="0" dirty="0">
                <a:effectLst/>
                <a:latin typeface="Söhne"/>
              </a:rPr>
              <a:t> </a:t>
            </a:r>
            <a:r>
              <a:rPr lang="en-US" b="1" i="0" dirty="0" err="1">
                <a:effectLst/>
                <a:latin typeface="Söhne"/>
              </a:rPr>
              <a:t>búa</a:t>
            </a:r>
            <a:r>
              <a:rPr lang="en-US" b="1" i="0" dirty="0">
                <a:effectLst/>
                <a:latin typeface="Söhne"/>
              </a:rPr>
              <a:t> rung</a:t>
            </a:r>
            <a:r>
              <a:rPr lang="en-US" sz="2000" dirty="0">
                <a:latin typeface="Söhne"/>
              </a:rPr>
              <a:t>:</a:t>
            </a:r>
          </a:p>
          <a:p>
            <a:pPr algn="l"/>
            <a:r>
              <a:rPr lang="vi-VN" b="0" i="0" dirty="0">
                <a:effectLst/>
                <a:latin typeface="Söhne"/>
              </a:rPr>
              <a:t>Nguy cơ va chạm: Xe xúc có thể gặp phải nguy cơ va chạm với các vật thể khác trong môi trường làm việc như xe cẩu, vật liệu xây dựng hoặc người lao động. </a:t>
            </a:r>
          </a:p>
          <a:p>
            <a:pPr algn="l"/>
            <a:r>
              <a:rPr lang="vi-VN" b="0" i="0" dirty="0">
                <a:effectLst/>
                <a:latin typeface="Söhne"/>
              </a:rPr>
              <a:t>Rủi ro hỏng hóc máy móc: Xe xúc và búa rung là các thiết bị phức tạp, và việc sử dụng chúng trong điều kiện khắc nghiệt có thể dẫn đến hỏng hóc hoặc sự cố hoạt động. Rủi ro này có thể gây ra sự gián đoạn trong công việc và đe dọa an toàn của nhân viên.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7E98BACB-63C9-E151-4FEE-1406AEA902E9}"/>
              </a:ext>
            </a:extLst>
          </p:cNvPr>
          <p:cNvPicPr>
            <a:picLocks noChangeAspect="1"/>
          </p:cNvPicPr>
          <p:nvPr/>
        </p:nvPicPr>
        <p:blipFill>
          <a:blip r:embed="rId4"/>
          <a:stretch>
            <a:fillRect/>
          </a:stretch>
        </p:blipFill>
        <p:spPr>
          <a:xfrm>
            <a:off x="-530324" y="4236682"/>
            <a:ext cx="3471019" cy="3471019"/>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búa</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có gắn búa rung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xúc có gắn búa rung để việc vận hành an toàn</a:t>
            </a:r>
            <a:endParaRPr lang="en-US" b="0" i="0" dirty="0">
              <a:effectLst/>
              <a:latin typeface="Söhne"/>
            </a:endParaRPr>
          </a:p>
          <a:p>
            <a:pPr lvl="1"/>
            <a:r>
              <a:rPr lang="vi-VN" b="0" i="0" dirty="0">
                <a:effectLst/>
                <a:latin typeface="Söhne"/>
              </a:rPr>
              <a:t>Kiểm tra hệ thống thủy lực: Kiểm tra áp suất và mức dầu trong hệ thống thủy lực. Thay thế dầu và lọc dầu định kỳ để đảm bảo hoạt động mượt mà và an toàn của hệ thống.</a:t>
            </a:r>
          </a:p>
          <a:p>
            <a:pPr lvl="1"/>
            <a:r>
              <a:rPr lang="vi-VN" b="0" i="0" dirty="0">
                <a:effectLst/>
                <a:latin typeface="Söhne"/>
              </a:rPr>
              <a:t>Kiểm tra hệ thống làm mát: Đảm bảo rằng hệ thống làm mát của động cơ và hệ thống thủy lực hoạt động bình thường. Thay thế lọc dầu và làm sạch các tản nhiệt để tránh quá nhiệt và hỏng hóc.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C3CB185-4FCD-C96C-3606-9E832714D885}"/>
              </a:ext>
            </a:extLst>
          </p:cNvPr>
          <p:cNvPicPr>
            <a:picLocks noChangeAspect="1"/>
          </p:cNvPicPr>
          <p:nvPr/>
        </p:nvPicPr>
        <p:blipFill>
          <a:blip r:embed="rId4"/>
          <a:stretch>
            <a:fillRect/>
          </a:stretch>
        </p:blipFill>
        <p:spPr>
          <a:xfrm>
            <a:off x="-530324" y="4236682"/>
            <a:ext cx="3471019" cy="3471019"/>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búa</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có gắn búa rung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gắn</a:t>
            </a:r>
            <a:r>
              <a:rPr lang="en-US" b="0" i="0" dirty="0">
                <a:effectLst/>
                <a:latin typeface="Söhne"/>
              </a:rPr>
              <a:t> </a:t>
            </a:r>
            <a:r>
              <a:rPr lang="en-US" b="0" i="0" dirty="0" err="1">
                <a:effectLst/>
                <a:latin typeface="Söhne"/>
              </a:rPr>
              <a:t>búa</a:t>
            </a:r>
            <a:r>
              <a:rPr lang="en-US" b="0" i="0" dirty="0">
                <a:effectLst/>
                <a:latin typeface="Söhne"/>
              </a:rPr>
              <a:t> rung an </a:t>
            </a:r>
            <a:r>
              <a:rPr lang="en-US" b="0" i="0" dirty="0" err="1">
                <a:effectLst/>
                <a:latin typeface="Söhne"/>
              </a:rPr>
              <a:t>toàn</a:t>
            </a:r>
            <a:endParaRPr lang="en-US" b="0" i="0" dirty="0">
              <a:effectLst/>
              <a:latin typeface="Söhne"/>
            </a:endParaRPr>
          </a:p>
          <a:p>
            <a:pPr lvl="1"/>
            <a:r>
              <a:rPr lang="vi-VN" b="0" i="0" dirty="0">
                <a:effectLst/>
                <a:latin typeface="Söhne"/>
              </a:rPr>
              <a:t>Đào tạo và cấp phép: Tất cả nhân viên tham gia vận hành xe xúc cần được đào tạo đầy đủ về quy trình an toàn và sử dụng thiết bị. Việc cấp phép chỉ cho những người đã qua đào tạo đủ kiến thức và kỹ năng cần thiết.</a:t>
            </a:r>
          </a:p>
          <a:p>
            <a:pPr lvl="1"/>
            <a:r>
              <a:rPr lang="vi-VN" b="0" i="0" dirty="0">
                <a:effectLst/>
                <a:latin typeface="Söhne"/>
              </a:rPr>
              <a:t>Sử dụng trang bị bảo hộ: Mọi người tham gia vận hành và làm việc xung quanh xe xúc cần được trang bị đầy đủ trang bị bảo hộ cá nhân như mũ bảo hiểm, kính bảo hộ, găng tay và giày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9A24EF-C422-58A3-58BE-7520B5E1F6D4}"/>
              </a:ext>
            </a:extLst>
          </p:cNvPr>
          <p:cNvPicPr>
            <a:picLocks noChangeAspect="1"/>
          </p:cNvPicPr>
          <p:nvPr/>
        </p:nvPicPr>
        <p:blipFill>
          <a:blip r:embed="rId4"/>
          <a:stretch>
            <a:fillRect/>
          </a:stretch>
        </p:blipFill>
        <p:spPr>
          <a:xfrm>
            <a:off x="-530324" y="4236682"/>
            <a:ext cx="3471019" cy="3471019"/>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búa</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có gắn búa rung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gắn</a:t>
            </a:r>
            <a:r>
              <a:rPr lang="en-US" b="0" i="0" dirty="0">
                <a:effectLst/>
                <a:latin typeface="Söhne"/>
              </a:rPr>
              <a:t> </a:t>
            </a:r>
            <a:r>
              <a:rPr lang="en-US" b="0" i="0" dirty="0" err="1">
                <a:effectLst/>
                <a:latin typeface="Söhne"/>
              </a:rPr>
              <a:t>búa</a:t>
            </a:r>
            <a:r>
              <a:rPr lang="en-US" b="0" i="0" dirty="0">
                <a:effectLst/>
                <a:latin typeface="Söhne"/>
              </a:rPr>
              <a:t> rung</a:t>
            </a:r>
          </a:p>
          <a:p>
            <a:pPr lvl="1"/>
            <a:r>
              <a:rPr lang="vi-VN" b="0" i="0" dirty="0">
                <a:effectLst/>
                <a:latin typeface="Söhne"/>
              </a:rPr>
              <a:t>Xác định khu vực nguy hiểm: Đánh giá và xác định các khu vực có nguy cơ cao như gần búa rung hoặc nơi có nguy cơ va chạm với xe xúc. Các khu vực này cần được xác định và cô lập để tránh tai nạn.</a:t>
            </a:r>
          </a:p>
          <a:p>
            <a:pPr lvl="1"/>
            <a:r>
              <a:rPr lang="vi-VN" b="0" i="0" dirty="0">
                <a:effectLst/>
                <a:latin typeface="Söhne"/>
              </a:rPr>
              <a:t>Phân chia khu vực làm việc: Phân chia khu vực làm việc thành các phần rõ ràng, bao gồm khu vực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9675433-A259-A785-C801-941585B5F2FD}"/>
              </a:ext>
            </a:extLst>
          </p:cNvPr>
          <p:cNvPicPr>
            <a:picLocks noChangeAspect="1"/>
          </p:cNvPicPr>
          <p:nvPr/>
        </p:nvPicPr>
        <p:blipFill>
          <a:blip r:embed="rId4"/>
          <a:stretch>
            <a:fillRect/>
          </a:stretch>
        </p:blipFill>
        <p:spPr>
          <a:xfrm>
            <a:off x="-530324" y="4236682"/>
            <a:ext cx="3471019" cy="3471019"/>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búa</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có gắn búa rung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gắn</a:t>
            </a:r>
            <a:r>
              <a:rPr lang="en-US" b="0" i="0" dirty="0">
                <a:effectLst/>
                <a:latin typeface="Söhne"/>
              </a:rPr>
              <a:t> </a:t>
            </a:r>
            <a:r>
              <a:rPr lang="en-US" b="0" i="0" dirty="0" err="1">
                <a:effectLst/>
                <a:latin typeface="Söhne"/>
              </a:rPr>
              <a:t>búa</a:t>
            </a:r>
            <a:r>
              <a:rPr lang="en-US" b="0" i="0" dirty="0">
                <a:effectLst/>
                <a:latin typeface="Söhne"/>
              </a:rPr>
              <a:t> rung</a:t>
            </a:r>
          </a:p>
          <a:p>
            <a:pPr lvl="1"/>
            <a:r>
              <a:rPr lang="vi-VN" b="0" i="0" dirty="0">
                <a:effectLst/>
                <a:latin typeface="Söhne"/>
              </a:rPr>
              <a:t>Mũ bảo hiểm: Mũ bảo hiểm là thiết bị bảo hộ cá nhân cần thiết để bảo vệ đầu khỏi các vật thể rơi từ trên cao hoặc va chạm. Trong môi trường làm việc có nguy cơ va chạm hoặc rơi vật liệu, việc đeo mũ bảo hiểm là bắt buộc.</a:t>
            </a:r>
          </a:p>
          <a:p>
            <a:pPr lvl="1"/>
            <a:r>
              <a:rPr lang="vi-VN" b="0" i="0" dirty="0">
                <a:effectLst/>
                <a:latin typeface="Söhne"/>
              </a:rPr>
              <a:t>Kính bảo hộ: Kính bảo hộ giúp bảo vệ mắt khỏi các vật thể rơi, bụi và các tác động khác. Đặc biệt quan trọng khi vận hành xe xúc trong môi trường dusty hoặc có nguy cơ bị bắn vật liệu.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C76F90B-F49D-4FB7-F456-D7AEC7488BDC}"/>
              </a:ext>
            </a:extLst>
          </p:cNvPr>
          <p:cNvPicPr>
            <a:picLocks noChangeAspect="1"/>
          </p:cNvPicPr>
          <p:nvPr/>
        </p:nvPicPr>
        <p:blipFill>
          <a:blip r:embed="rId4"/>
          <a:stretch>
            <a:fillRect/>
          </a:stretch>
        </p:blipFill>
        <p:spPr>
          <a:xfrm>
            <a:off x="-530324" y="4236682"/>
            <a:ext cx="3471019" cy="3471019"/>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búa</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có gắn búa rung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xúc có gắn búa rung</a:t>
            </a:r>
            <a:endParaRPr lang="en-US" b="0" i="0" dirty="0">
              <a:effectLst/>
              <a:latin typeface="Söhne"/>
            </a:endParaRPr>
          </a:p>
          <a:p>
            <a:pPr lvl="1"/>
            <a:r>
              <a:rPr lang="vi-VN" b="0" i="0" dirty="0">
                <a:effectLst/>
                <a:latin typeface="Söhne"/>
              </a:rPr>
              <a:t>Dừng máy ngay lập tức: Người vận hành cần ngưng hoạt động của xe xúc và búa rung ngay khi phát hiện sự cố để ngăn chặn tình huống trầm trọng hơn xảy ra.</a:t>
            </a:r>
          </a:p>
          <a:p>
            <a:pPr lvl="1"/>
            <a:r>
              <a:rPr lang="vi-VN" b="0" i="0" dirty="0">
                <a:effectLst/>
                <a:latin typeface="Söhne"/>
              </a:rPr>
              <a:t>Bảo vệ khu vực: Người vận hành cần bảo vệ khu vực xung quanh bằng cách cảnh báo và hướng dẫn nhân viên khác xa khỏi khu vực nguy hiểm.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DEAC5A1-082C-95BE-F9B1-143D1F3CC94B}"/>
              </a:ext>
            </a:extLst>
          </p:cNvPr>
          <p:cNvPicPr>
            <a:picLocks noChangeAspect="1"/>
          </p:cNvPicPr>
          <p:nvPr/>
        </p:nvPicPr>
        <p:blipFill>
          <a:blip r:embed="rId4"/>
          <a:stretch>
            <a:fillRect/>
          </a:stretch>
        </p:blipFill>
        <p:spPr>
          <a:xfrm>
            <a:off x="-530324" y="4236682"/>
            <a:ext cx="3471019" cy="3471019"/>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có</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gắn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búa</a:t>
            </a:r>
            <a:r>
              <a:rPr lang="en-US" sz="3200" dirty="0">
                <a:solidFill>
                  <a:schemeClr val="accent4"/>
                </a:solidFill>
                <a:latin typeface="UTM Aptima" panose="02040603050506020204" pitchFamily="18" charset="0"/>
              </a:rPr>
              <a:t> rung</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có gắn búa rung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gắn</a:t>
            </a:r>
            <a:r>
              <a:rPr lang="en-US" b="0" i="0" dirty="0">
                <a:effectLst/>
                <a:latin typeface="Söhne"/>
              </a:rPr>
              <a:t> </a:t>
            </a:r>
            <a:r>
              <a:rPr lang="en-US" b="0" i="0" dirty="0" err="1">
                <a:effectLst/>
                <a:latin typeface="Söhne"/>
              </a:rPr>
              <a:t>búa</a:t>
            </a:r>
            <a:r>
              <a:rPr lang="en-US" b="0" i="0" dirty="0">
                <a:effectLst/>
                <a:latin typeface="Söhne"/>
              </a:rPr>
              <a:t> rung</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9873FA6-E330-7521-6181-1DBD1A670650}"/>
              </a:ext>
            </a:extLst>
          </p:cNvPr>
          <p:cNvPicPr>
            <a:picLocks noChangeAspect="1"/>
          </p:cNvPicPr>
          <p:nvPr/>
        </p:nvPicPr>
        <p:blipFill>
          <a:blip r:embed="rId4"/>
          <a:stretch>
            <a:fillRect/>
          </a:stretch>
        </p:blipFill>
        <p:spPr>
          <a:xfrm>
            <a:off x="-530324" y="4236682"/>
            <a:ext cx="3471019" cy="3471019"/>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có gắn búa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xúc có gắn búa rung</a:t>
            </a:r>
            <a:endParaRPr lang="en-US" sz="2400" b="1" i="0" dirty="0">
              <a:effectLst/>
              <a:latin typeface="Söhne"/>
            </a:endParaRPr>
          </a:p>
          <a:p>
            <a:r>
              <a:rPr lang="vi-VN" b="0" i="0" dirty="0">
                <a:effectLst/>
                <a:latin typeface="Söhne"/>
              </a:rPr>
              <a:t>Mưa và tuyết: Trong điều kiện mưa hoặc tuyết, đất trở nên trơn trượt và không ổn định hơn, làm tăng nguy cơ mất kiểm soát của xe xúc và búa rung. Điều này có thể làm giảm hiệu suất và độ an toàn trong quá trình vận hành.</a:t>
            </a:r>
          </a:p>
          <a:p>
            <a:r>
              <a:rPr lang="vi-VN" b="0" i="0" dirty="0">
                <a:effectLst/>
                <a:latin typeface="Söhne"/>
              </a:rPr>
              <a:t>Nhiệt độ cao: Nhiệt độ cao có thể gây ra căng thẳng cho các bộ phận của xe xúc và búa rung, đặc biệt là trong điều kiện làm việc liên tục. Nó cũng có thể làm tăng nguy cơ quá nhiệt và hỏng hóc của các thành phần cơ khí.</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0A46680-7330-EEA4-DA1F-A7D6F61E42B0}"/>
              </a:ext>
            </a:extLst>
          </p:cNvPr>
          <p:cNvPicPr>
            <a:picLocks noChangeAspect="1"/>
          </p:cNvPicPr>
          <p:nvPr/>
        </p:nvPicPr>
        <p:blipFill>
          <a:blip r:embed="rId3"/>
          <a:stretch>
            <a:fillRect/>
          </a:stretch>
        </p:blipFill>
        <p:spPr>
          <a:xfrm>
            <a:off x="-1466428" y="3212976"/>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có gắn búa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xúc có gắn búa rung</a:t>
            </a:r>
            <a:endParaRPr lang="en-US" sz="2400" b="1" i="0" dirty="0">
              <a:effectLst/>
              <a:latin typeface="Söhne"/>
            </a:endParaRPr>
          </a:p>
          <a:p>
            <a:r>
              <a:rPr lang="vi-VN" b="0" i="0" dirty="0">
                <a:effectLst/>
                <a:latin typeface="Söhne"/>
              </a:rPr>
              <a:t>Độ ẩm và bùn đất: Trong môi trường làm việc có độ ẩm cao hoặc đất đai bùn lầy, xe xúc có thể gặp khó khăn khi di chuyển và đào bới. Điều này có thể làm giảm hiệu suất và tăng nguy cơ mắc kẹt.</a:t>
            </a:r>
          </a:p>
          <a:p>
            <a:r>
              <a:rPr lang="vi-VN" b="0" i="0" dirty="0">
                <a:effectLst/>
                <a:latin typeface="Söhne"/>
              </a:rPr>
              <a:t>Nhiệt độ và thời tiết: Nhiệt độ cao có thể làm tăng nguy cơ quá nhiệt của động cơ và hệ thống thủy lực, trong khi nhiệt độ thấp có thể làm giảm hiệu suất của các thiết bị cơ khí. Thời tiết khắc nghiệt như mưa lớn, tuyết và gió mạnh cũng có thể làm giảm tầm nhìn và ổn định của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F6DE6EF-6C2A-DF93-4BDE-6668036D2658}"/>
              </a:ext>
            </a:extLst>
          </p:cNvPr>
          <p:cNvPicPr>
            <a:picLocks noChangeAspect="1"/>
          </p:cNvPicPr>
          <p:nvPr/>
        </p:nvPicPr>
        <p:blipFill>
          <a:blip r:embed="rId3"/>
          <a:stretch>
            <a:fillRect/>
          </a:stretch>
        </p:blipFill>
        <p:spPr>
          <a:xfrm>
            <a:off x="-1466428" y="3212976"/>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có gắn búa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xe xúc có gắn búa rung ảnh hưởng như thế nào đến việc vận hành xe xúc có gắn búa rung</a:t>
            </a:r>
            <a:endParaRPr lang="en-US" sz="2400" b="1" i="0" dirty="0">
              <a:effectLst/>
              <a:latin typeface="Söhne"/>
            </a:endParaRPr>
          </a:p>
          <a:p>
            <a:r>
              <a:rPr lang="vi-VN" b="0" i="0" dirty="0">
                <a:effectLst/>
                <a:latin typeface="Söhne"/>
              </a:rPr>
              <a:t>Hệ thống thủy lực: Hệ thống thủy lực cần phải hoạt động một cách mạnh mẽ và ổn định để điều khiển các chức năng của xe xúc và búa rung. Sự cố hoặc rò rỉ trong hệ thống thủy lực có thể làm giảm hiệu suất và gây ra nguy cơ hỏng hóc.</a:t>
            </a:r>
          </a:p>
          <a:p>
            <a:r>
              <a:rPr lang="vi-VN" b="0" i="0" dirty="0">
                <a:effectLst/>
                <a:latin typeface="Söhne"/>
              </a:rPr>
              <a:t>Động cơ và hệ thống điều khiển: Động cơ mạnh mẽ và hệ thống điều khiển chính xác là quan trọng để đảm bảo xe xúc có đủ sức mạnh và khả năng kiểm soát để vận hành một cách an toàn và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5B4930E-7695-9713-5A64-E4FF96538950}"/>
              </a:ext>
            </a:extLst>
          </p:cNvPr>
          <p:cNvPicPr>
            <a:picLocks noChangeAspect="1"/>
          </p:cNvPicPr>
          <p:nvPr/>
        </p:nvPicPr>
        <p:blipFill>
          <a:blip r:embed="rId3"/>
          <a:stretch>
            <a:fillRect/>
          </a:stretch>
        </p:blipFill>
        <p:spPr>
          <a:xfrm>
            <a:off x="-1466428" y="3212976"/>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có gắn búa rung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xúc có gắn búa rung</a:t>
            </a:r>
            <a:endParaRPr lang="en-US" sz="2400" b="1" i="0" dirty="0">
              <a:effectLst/>
              <a:latin typeface="Söhne"/>
            </a:endParaRPr>
          </a:p>
          <a:p>
            <a:r>
              <a:rPr lang="vi-VN" b="0" i="0" dirty="0">
                <a:effectLst/>
                <a:latin typeface="Söhne"/>
              </a:rPr>
              <a:t>Hiểu biết về thiết bị: Người lao động cần phải hiểu rõ về cách hoạt động của xe xúc và búa rung, bao gồm cách sử dụng các bộ phận điều khiển và an toàn. Kiến thức chi tiết về tính năng và giới hạn của thiết bị giúp họ có thể vận hành một cách an toàn và hiệu quả.</a:t>
            </a:r>
          </a:p>
          <a:p>
            <a:r>
              <a:rPr lang="vi-VN" b="0" i="0" dirty="0">
                <a:effectLst/>
                <a:latin typeface="Söhne"/>
              </a:rPr>
              <a:t>Kiến thức về an toàn: Việc hiểu biết về các nguy cơ và biện pháp an toàn khi làm việc gần xe xúc và búa rung là rất quan trọng. Điều này bao gồm cả việc biết cách phòng ngừa tai nạn và biết cách ứng phó khi có sự cố xảy ra.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86A4307-9BCF-80AF-36CE-A74FF363D4AD}"/>
              </a:ext>
            </a:extLst>
          </p:cNvPr>
          <p:cNvPicPr>
            <a:picLocks noChangeAspect="1"/>
          </p:cNvPicPr>
          <p:nvPr/>
        </p:nvPicPr>
        <p:blipFill>
          <a:blip r:embed="rId3"/>
          <a:stretch>
            <a:fillRect/>
          </a:stretch>
        </p:blipFill>
        <p:spPr>
          <a:xfrm>
            <a:off x="-1466428" y="3212976"/>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74995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búa</a:t>
            </a:r>
            <a:r>
              <a:rPr lang="en-US" sz="3200" b="1" dirty="0">
                <a:solidFill>
                  <a:schemeClr val="bg1"/>
                </a:solidFill>
                <a:latin typeface="UTM Aptima" panose="02040603050506020204" pitchFamily="18" charset="0"/>
              </a:rPr>
              <a:t> rung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xúc có gắn búa rung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An toàn cá nhân: Đào tạo an toàn lao động giúp người vận hành nhận biết và hiểu rõ về các nguy cơ và mối nguy hiểm khi làm việc với xe xúc và búa rung. </a:t>
            </a:r>
          </a:p>
          <a:p>
            <a:pPr algn="l"/>
            <a:r>
              <a:rPr lang="vi-VN" b="0" i="0" dirty="0">
                <a:effectLst/>
                <a:latin typeface="Open Sans" panose="020B0606030504020204" pitchFamily="34" charset="0"/>
              </a:rPr>
              <a:t>Bảo vệ thiết bị: Người vận hành được đào tạo sẽ biết cách sử dụng xe xúc và búa rung một cách chính xác và an toàn, giúp giảm thiểu rủi ro hỏng hóc và sự cố kỹ thuật. Việc sử dụng thiết bị đúng cách cũng kéo dài tuổi thọ và tăng hiệu suất của xe.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B2BFB4C-AF66-BA62-164C-050C696E6C77}"/>
              </a:ext>
            </a:extLst>
          </p:cNvPr>
          <p:cNvPicPr>
            <a:picLocks noChangeAspect="1"/>
          </p:cNvPicPr>
          <p:nvPr/>
        </p:nvPicPr>
        <p:blipFill>
          <a:blip r:embed="rId3"/>
          <a:stretch>
            <a:fillRect/>
          </a:stretch>
        </p:blipFill>
        <p:spPr>
          <a:xfrm>
            <a:off x="7030516" y="1331391"/>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32601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có</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gắn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búa</a:t>
            </a:r>
            <a:r>
              <a:rPr lang="en-US" sz="3200" b="1" dirty="0">
                <a:solidFill>
                  <a:schemeClr val="bg1"/>
                </a:solidFill>
                <a:latin typeface="UTM Aptima" panose="02040603050506020204" pitchFamily="18" charset="0"/>
              </a:rPr>
              <a:t> rung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gắn</a:t>
            </a:r>
            <a:r>
              <a:rPr lang="en-US" b="1" i="0" dirty="0">
                <a:effectLst/>
                <a:latin typeface="Open Sans" panose="020B0606030504020204" pitchFamily="34" charset="0"/>
              </a:rPr>
              <a:t> </a:t>
            </a:r>
            <a:r>
              <a:rPr lang="en-US" b="1" i="0" dirty="0" err="1">
                <a:effectLst/>
                <a:latin typeface="Open Sans" panose="020B0606030504020204" pitchFamily="34" charset="0"/>
              </a:rPr>
              <a:t>búa</a:t>
            </a:r>
            <a:r>
              <a:rPr lang="en-US" b="1" i="0" dirty="0">
                <a:effectLst/>
                <a:latin typeface="Open Sans" panose="020B0606030504020204" pitchFamily="34" charset="0"/>
              </a:rPr>
              <a:t> rung ở </a:t>
            </a:r>
            <a:r>
              <a:rPr lang="en-US" b="1" i="0" dirty="0" err="1">
                <a:effectLst/>
                <a:latin typeface="Open Sans" panose="020B0606030504020204" pitchFamily="34" charset="0"/>
              </a:rPr>
              <a:t>đâu</a:t>
            </a:r>
            <a:r>
              <a:rPr lang="en-US" b="1" i="0" dirty="0">
                <a:effectLst/>
                <a:latin typeface="Open Sans" panose="020B0606030504020204" pitchFamily="34" charset="0"/>
              </a:rPr>
              <a:t>?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67BA347-2B31-D074-B43E-ACFF0947F2D1}"/>
              </a:ext>
            </a:extLst>
          </p:cNvPr>
          <p:cNvPicPr>
            <a:picLocks noChangeAspect="1"/>
          </p:cNvPicPr>
          <p:nvPr/>
        </p:nvPicPr>
        <p:blipFill>
          <a:blip r:embed="rId3"/>
          <a:stretch>
            <a:fillRect/>
          </a:stretch>
        </p:blipFill>
        <p:spPr>
          <a:xfrm>
            <a:off x="7030516" y="1331391"/>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xúc</a:t>
            </a:r>
            <a:r>
              <a:rPr lang="en-US" sz="3200" dirty="0">
                <a:latin typeface="UTM Aptima" panose="02040603050506020204" pitchFamily="18" charset="0"/>
              </a:rPr>
              <a:t> </a:t>
            </a:r>
            <a:r>
              <a:rPr lang="en-US" sz="3200" dirty="0" err="1">
                <a:latin typeface="UTM Aptima" panose="02040603050506020204" pitchFamily="18" charset="0"/>
              </a:rPr>
              <a:t>có</a:t>
            </a:r>
            <a:r>
              <a:rPr lang="en-US" sz="3200" dirty="0">
                <a:latin typeface="UTM Aptima" panose="02040603050506020204" pitchFamily="18" charset="0"/>
              </a:rPr>
              <a:t> </a:t>
            </a:r>
            <a:r>
              <a:rPr lang="en-US" sz="3200" dirty="0" err="1">
                <a:latin typeface="UTM Aptima" panose="02040603050506020204" pitchFamily="18" charset="0"/>
              </a:rPr>
              <a:t>gắn</a:t>
            </a:r>
            <a:r>
              <a:rPr lang="en-US" sz="3200" dirty="0">
                <a:latin typeface="UTM Aptima" panose="02040603050506020204" pitchFamily="18" charset="0"/>
              </a:rPr>
              <a:t> </a:t>
            </a:r>
            <a:r>
              <a:rPr lang="en-US" sz="3200" dirty="0" err="1">
                <a:latin typeface="UTM Aptima" panose="02040603050506020204" pitchFamily="18" charset="0"/>
              </a:rPr>
              <a:t>búa</a:t>
            </a:r>
            <a:r>
              <a:rPr lang="en-US" sz="3200" dirty="0">
                <a:latin typeface="UTM Aptima" panose="02040603050506020204" pitchFamily="18" charset="0"/>
              </a:rPr>
              <a:t> rung</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xúc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gắn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búa</a:t>
            </a:r>
            <a:r>
              <a:rPr lang="en-US" sz="2000" b="1" i="0" dirty="0">
                <a:effectLst/>
                <a:latin typeface="Open Sans" panose="020B0606030504020204" pitchFamily="34" charset="0"/>
              </a:rPr>
              <a:t> rung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người lao động: An toàn lao động là yếu tố hàng đầu để bảo vệ người lao động khỏi nguy cơ tai nạn và thương tích trong quá trình làm việc. Việc duy trì môi trường làm việc an toàn giúp giảm thiểu nguy cơ tai nạn và bảo vệ sức khỏe của người lao động.</a:t>
            </a:r>
          </a:p>
          <a:p>
            <a:pPr algn="l">
              <a:lnSpc>
                <a:spcPct val="120000"/>
              </a:lnSpc>
            </a:pPr>
            <a:r>
              <a:rPr lang="vi-VN" b="0" i="0" dirty="0">
                <a:effectLst/>
                <a:latin typeface="Open Sans" panose="020B0606030504020204" pitchFamily="34" charset="0"/>
              </a:rPr>
              <a:t>Bảo vệ tài sản và thiết bị: Một môi trường làm việc an toàn cũng bảo vệ tài sản và thiết bị của doanh nghiệp khỏi hỏng hóc và tổn thất không mong muốn. Việc đảm bảo an toàn trong vận hành xe xúc giúp kéo dài tuổi thọ và tăng hiệu suất của thiết bị.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5D78E3D-8EB1-4E22-F84B-AC2327730772}"/>
              </a:ext>
            </a:extLst>
          </p:cNvPr>
          <p:cNvPicPr>
            <a:picLocks noChangeAspect="1"/>
          </p:cNvPicPr>
          <p:nvPr/>
        </p:nvPicPr>
        <p:blipFill>
          <a:blip r:embed="rId3"/>
          <a:stretch>
            <a:fillRect/>
          </a:stretch>
        </p:blipFill>
        <p:spPr>
          <a:xfrm>
            <a:off x="-746348" y="3717032"/>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xúc</a:t>
            </a:r>
            <a:r>
              <a:rPr lang="en-US" sz="3200" dirty="0">
                <a:latin typeface="UTM Aptima" panose="02040603050506020204" pitchFamily="18" charset="0"/>
              </a:rPr>
              <a:t> </a:t>
            </a:r>
            <a:r>
              <a:rPr lang="en-US" sz="3200" dirty="0" err="1">
                <a:latin typeface="UTM Aptima" panose="02040603050506020204" pitchFamily="18" charset="0"/>
              </a:rPr>
              <a:t>có</a:t>
            </a:r>
            <a:r>
              <a:rPr lang="en-US" sz="3200" dirty="0">
                <a:latin typeface="UTM Aptima" panose="02040603050506020204" pitchFamily="18" charset="0"/>
              </a:rPr>
              <a:t> </a:t>
            </a:r>
            <a:r>
              <a:rPr lang="en-US" sz="3200" dirty="0" err="1">
                <a:latin typeface="UTM Aptima" panose="02040603050506020204" pitchFamily="18" charset="0"/>
              </a:rPr>
              <a:t>gắn</a:t>
            </a:r>
            <a:r>
              <a:rPr lang="en-US" sz="3200" dirty="0">
                <a:latin typeface="UTM Aptima" panose="02040603050506020204" pitchFamily="18" charset="0"/>
              </a:rPr>
              <a:t> </a:t>
            </a:r>
            <a:r>
              <a:rPr lang="en-US" sz="3200" dirty="0" err="1">
                <a:latin typeface="UTM Aptima" panose="02040603050506020204" pitchFamily="18" charset="0"/>
              </a:rPr>
              <a:t>búa</a:t>
            </a:r>
            <a:r>
              <a:rPr lang="en-US" sz="3200" dirty="0">
                <a:latin typeface="UTM Aptima" panose="02040603050506020204" pitchFamily="18" charset="0"/>
              </a:rPr>
              <a:t> rung</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xúc có gắn búa rung</a:t>
            </a:r>
          </a:p>
          <a:p>
            <a:pPr algn="l">
              <a:lnSpc>
                <a:spcPct val="120000"/>
              </a:lnSpc>
            </a:pPr>
            <a:r>
              <a:rPr lang="vi-VN" b="0" i="0" dirty="0">
                <a:effectLst/>
                <a:latin typeface="Open Sans" panose="020B0606030504020204" pitchFamily="34" charset="0"/>
              </a:rPr>
              <a:t>Kiểm tra thiết bị: Trước khi sử dụng, người vận hành cần phải kiểm tra xe xúc và búa rung để đảm bảo rằng chúng đang hoạt động một cách bình thường và an toàn. Các bộ phận chính như hệ thống thủy lực, động cơ, và hệ thống treo cần được kiểm tra kỹ lưỡng.</a:t>
            </a:r>
          </a:p>
          <a:p>
            <a:pPr algn="l">
              <a:lnSpc>
                <a:spcPct val="120000"/>
              </a:lnSpc>
            </a:pPr>
            <a:r>
              <a:rPr lang="vi-VN" b="0" i="0" dirty="0">
                <a:effectLst/>
                <a:latin typeface="Open Sans" panose="020B0606030504020204" pitchFamily="34" charset="0"/>
              </a:rPr>
              <a:t>Sử dụng thiết bị bảo hộ: Trang bị bảo hộ cá nhân như mũ bảo hiểm, kính bảo hộ, găng tay và giày bảo hộ là cực kỳ quan trọng để bảo vệ người vận hành khỏi nguy cơ tai nạn và thương tích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51BDE1F-D178-C08C-48F9-46252E7AF42C}"/>
              </a:ext>
            </a:extLst>
          </p:cNvPr>
          <p:cNvPicPr>
            <a:picLocks noChangeAspect="1"/>
          </p:cNvPicPr>
          <p:nvPr/>
        </p:nvPicPr>
        <p:blipFill>
          <a:blip r:embed="rId3"/>
          <a:stretch>
            <a:fillRect/>
          </a:stretch>
        </p:blipFill>
        <p:spPr>
          <a:xfrm>
            <a:off x="-746348" y="3717032"/>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176</TotalTime>
  <Words>3937</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XÚC CÓ GẮN BÚA RUNG</vt:lpstr>
      <vt:lpstr>Một số vụ tai nạn lao động khi vận hành xe xúc có gắn búa rung</vt:lpstr>
      <vt:lpstr>Tóm tắt bài học</vt:lpstr>
      <vt:lpstr>Giới thiệu</vt:lpstr>
      <vt:lpstr>Giới thiệu</vt:lpstr>
      <vt:lpstr>Thành Phần Và Chức Năng Của xe xúc có gắn búa rung</vt:lpstr>
      <vt:lpstr>Thành Phần Và Chức Năng Của xe xúc có gắn búa rung</vt:lpstr>
      <vt:lpstr>Thành Phần Và Chức Năng Của xe xúc có gắn búa rung</vt:lpstr>
      <vt:lpstr>Thành Phần Và Chức Năng Của xe xúc có gắn búa rung</vt:lpstr>
      <vt:lpstr>Kiểm tra và bảo trì an toàn trước khi vận hành xe xúc có gắn búa rung</vt:lpstr>
      <vt:lpstr>Kiểm tra và bảo trì an toàn trước khi vận hành xe xúc có gắn búa rung</vt:lpstr>
      <vt:lpstr>Quy trình vận hành an toàn xe xúc có gắn búa rung</vt:lpstr>
      <vt:lpstr>Quy trình vận hành an toàn xe xúc có gắn búa rung</vt:lpstr>
      <vt:lpstr>Đánh giá rủi ro và quản lý mối nguy khi vận hành xe xúc có gắn búa rung</vt:lpstr>
      <vt:lpstr>Đánh giá rủi ro và quản lý mối nguy khi vận hành xe xúc có gắn búa rung</vt:lpstr>
      <vt:lpstr>Đánh giá rủi ro và quản lý mối nguy khi vận hành xe xúc có gắn búa rung</vt:lpstr>
      <vt:lpstr>Đánh giá rủi ro và quản lý mối nguy khi vận hành xe xúc có gắn búa rung</vt:lpstr>
      <vt:lpstr>Đánh giá rủi ro và quản lý mối nguy khi vận hành xe xúc có gắn búa rung</vt:lpstr>
      <vt:lpstr>Đánh giá rủi ro và quản lý mối nguy khi vận hành xe xúc có gắn búa rung</vt:lpstr>
      <vt:lpstr>Đánh giá rủi ro và quản lý mối nguy khi vận hành xe xúc có gắn búa rung</vt:lpstr>
      <vt:lpstr>Các yếu tố ảnh hưởng đến an toàn lao động khi vận hành xe xúc có gắn búa rung</vt:lpstr>
      <vt:lpstr>Các yếu tố ảnh hưởng đến an toàn lao động khi vận hành xe xúc có gắn búa rung</vt:lpstr>
      <vt:lpstr>Các yếu tố ảnh hưởng đến an toàn lao động khi vận hành xe xúc có gắn búa rung</vt:lpstr>
      <vt:lpstr>Các yếu tố ảnh hưởng đến an toàn lao động khi vận hành xe xúc có gắn búa rung</vt:lpstr>
      <vt:lpstr>Đào tạo an toàn lao động về kỹ năng vận hành xe xúc có gắn búa rung an toàn</vt:lpstr>
      <vt:lpstr>Đào tạo an toàn lao động về kỹ năng vận hành xe xúc có gắn búa rung an toàn</vt:lpstr>
      <vt:lpstr>Ý nghĩa của an toàn lao động trong việc vận hành xe xúc có gắn búa rung</vt:lpstr>
      <vt:lpstr>Ý nghĩa của an toàn lao động trong việc vận hành xe xúc có gắn búa rung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2024-04-23T03:08:50Z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