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8029"/>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XÚC LẬT BÁNH LỐP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7139DEA3-1710-3576-0DE1-7BE8B31DEB1C}"/>
              </a:ext>
            </a:extLst>
          </p:cNvPr>
          <p:cNvPicPr>
            <a:picLocks noChangeAspect="1"/>
          </p:cNvPicPr>
          <p:nvPr/>
        </p:nvPicPr>
        <p:blipFill>
          <a:blip r:embed="rId4"/>
          <a:stretch>
            <a:fillRect/>
          </a:stretch>
        </p:blipFill>
        <p:spPr>
          <a:xfrm>
            <a:off x="4263229" y="3717032"/>
            <a:ext cx="3461072" cy="34610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237783"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xúc</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lật</a:t>
            </a:r>
            <a:r>
              <a:rPr lang="en-US" sz="3200" b="1" dirty="0">
                <a:solidFill>
                  <a:schemeClr val="accent1"/>
                </a:solidFill>
                <a:latin typeface="UTM Aptima" panose="02040603050506020204" pitchFamily="18" charset="0"/>
              </a:rPr>
              <a:t> bánh </a:t>
            </a:r>
            <a:r>
              <a:rPr lang="en-US" sz="3200" b="1" dirty="0" err="1">
                <a:solidFill>
                  <a:schemeClr val="accent1"/>
                </a:solidFill>
                <a:latin typeface="UTM Aptima" panose="02040603050506020204" pitchFamily="18" charset="0"/>
              </a:rPr>
              <a:t>lốp</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xe xúc lật bánh lốp (wheel loader) đòi hỏi sự chú ý và kỹ năng kỹ thuật cao từ phía người lái</a:t>
            </a:r>
            <a:r>
              <a:rPr lang="en-US" sz="2000" dirty="0">
                <a:ea typeface="+mn-lt"/>
                <a:cs typeface="+mn-lt"/>
              </a:rPr>
              <a:t>:</a:t>
            </a:r>
            <a:endParaRPr lang="en-US" dirty="0"/>
          </a:p>
          <a:p>
            <a:pPr marL="730885" lvl="1" indent="-304165"/>
            <a:r>
              <a:rPr lang="en-US" i="0" dirty="0" err="1">
                <a:solidFill>
                  <a:srgbClr val="0D0D0D"/>
                </a:solidFill>
                <a:effectLst/>
                <a:latin typeface="Söhne"/>
              </a:rPr>
              <a:t>Lật</a:t>
            </a:r>
            <a:r>
              <a:rPr lang="en-US" i="0" dirty="0">
                <a:solidFill>
                  <a:srgbClr val="0D0D0D"/>
                </a:solidFill>
                <a:effectLst/>
                <a:latin typeface="Söhne"/>
              </a:rPr>
              <a:t> </a:t>
            </a:r>
            <a:r>
              <a:rPr lang="en-US" i="0" dirty="0" err="1">
                <a:solidFill>
                  <a:srgbClr val="0D0D0D"/>
                </a:solidFill>
                <a:effectLst/>
                <a:latin typeface="Söhne"/>
              </a:rPr>
              <a:t>xe</a:t>
            </a:r>
            <a:r>
              <a:rPr lang="en-US" i="0" dirty="0">
                <a:solidFill>
                  <a:srgbClr val="0D0D0D"/>
                </a:solidFill>
                <a:effectLst/>
                <a:latin typeface="Söhne"/>
              </a:rPr>
              <a:t> do </a:t>
            </a:r>
            <a:r>
              <a:rPr lang="en-US" i="0" dirty="0" err="1">
                <a:solidFill>
                  <a:srgbClr val="0D0D0D"/>
                </a:solidFill>
                <a:effectLst/>
                <a:latin typeface="Söhne"/>
              </a:rPr>
              <a:t>đổ</a:t>
            </a:r>
            <a:r>
              <a:rPr lang="en-US" i="0" dirty="0">
                <a:solidFill>
                  <a:srgbClr val="0D0D0D"/>
                </a:solidFill>
                <a:effectLst/>
                <a:latin typeface="Söhne"/>
              </a:rPr>
              <a:t> </a:t>
            </a:r>
            <a:r>
              <a:rPr lang="en-US" i="0" dirty="0" err="1">
                <a:solidFill>
                  <a:srgbClr val="0D0D0D"/>
                </a:solidFill>
                <a:effectLst/>
                <a:latin typeface="Söhne"/>
              </a:rPr>
              <a:t>đất</a:t>
            </a:r>
            <a:r>
              <a:rPr lang="en-US" i="0" dirty="0">
                <a:solidFill>
                  <a:srgbClr val="0D0D0D"/>
                </a:solidFill>
                <a:effectLst/>
                <a:latin typeface="Söhne"/>
              </a:rPr>
              <a:t> </a:t>
            </a:r>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đều</a:t>
            </a:r>
            <a:endParaRPr lang="en-US" i="0" dirty="0">
              <a:solidFill>
                <a:srgbClr val="0D0D0D"/>
              </a:solidFill>
              <a:effectLst/>
              <a:latin typeface="Söhne"/>
            </a:endParaRPr>
          </a:p>
          <a:p>
            <a:pPr marL="730885" lvl="1" indent="-304165"/>
            <a:r>
              <a:rPr lang="en-US" dirty="0"/>
              <a:t>Va </a:t>
            </a:r>
            <a:r>
              <a:rPr lang="en-US" dirty="0" err="1"/>
              <a:t>chạm</a:t>
            </a:r>
            <a:r>
              <a:rPr lang="en-US" dirty="0"/>
              <a:t> </a:t>
            </a:r>
            <a:r>
              <a:rPr lang="en-US" dirty="0" err="1"/>
              <a:t>với</a:t>
            </a:r>
            <a:r>
              <a:rPr lang="en-US" dirty="0"/>
              <a:t> </a:t>
            </a:r>
            <a:r>
              <a:rPr lang="en-US" dirty="0" err="1"/>
              <a:t>vật</a:t>
            </a:r>
            <a:r>
              <a:rPr lang="en-US" dirty="0"/>
              <a:t> </a:t>
            </a:r>
            <a:r>
              <a:rPr lang="en-US" dirty="0" err="1"/>
              <a:t>cản</a:t>
            </a:r>
            <a:r>
              <a:rPr lang="en-US" dirty="0"/>
              <a:t> </a:t>
            </a:r>
            <a:r>
              <a:rPr lang="en-US" dirty="0" err="1"/>
              <a:t>không</a:t>
            </a:r>
            <a:r>
              <a:rPr lang="en-US" dirty="0"/>
              <a:t> </a:t>
            </a:r>
            <a:r>
              <a:rPr lang="en-US" dirty="0" err="1"/>
              <a:t>mong</a:t>
            </a:r>
            <a:r>
              <a:rPr lang="en-US" dirty="0"/>
              <a:t> </a:t>
            </a:r>
            <a:r>
              <a:rPr lang="en-US" dirty="0" err="1"/>
              <a:t>muốn</a:t>
            </a:r>
            <a:endParaRPr lang="en-US" dirty="0">
              <a:solidFill>
                <a:srgbClr val="0D0D0D"/>
              </a:solidFill>
              <a:latin typeface="Söhne"/>
            </a:endParaRPr>
          </a:p>
          <a:p>
            <a:pPr marL="730885" lvl="1" indent="-304165"/>
            <a:r>
              <a:rPr lang="vi-VN" dirty="0"/>
              <a:t>Lạc mất kiểm soát khi đường trơn trượt</a:t>
            </a:r>
            <a:endParaRPr lang="en-US" dirty="0">
              <a:solidFill>
                <a:srgbClr val="0D0D0D"/>
              </a:solidFill>
              <a:latin typeface="Söhne"/>
            </a:endParaRPr>
          </a:p>
          <a:p>
            <a:pPr marL="730885" lvl="1" indent="-304165"/>
            <a:r>
              <a:rPr lang="en-US" dirty="0"/>
              <a:t>Sai </a:t>
            </a:r>
            <a:r>
              <a:rPr lang="en-US" dirty="0" err="1"/>
              <a:t>sót</a:t>
            </a:r>
            <a:r>
              <a:rPr lang="en-US" dirty="0"/>
              <a:t> </a:t>
            </a:r>
            <a:r>
              <a:rPr lang="en-US" dirty="0" err="1"/>
              <a:t>trong</a:t>
            </a:r>
            <a:r>
              <a:rPr lang="en-US" dirty="0"/>
              <a:t> </a:t>
            </a:r>
            <a:r>
              <a:rPr lang="en-US" dirty="0" err="1"/>
              <a:t>quá</a:t>
            </a:r>
            <a:r>
              <a:rPr lang="en-US" dirty="0"/>
              <a:t> </a:t>
            </a:r>
            <a:r>
              <a:rPr lang="en-US" dirty="0" err="1"/>
              <a:t>trình</a:t>
            </a:r>
            <a:r>
              <a:rPr lang="en-US" dirty="0"/>
              <a:t> </a:t>
            </a:r>
            <a:r>
              <a:rPr lang="en-US" dirty="0" err="1"/>
              <a:t>nâng</a:t>
            </a:r>
            <a:r>
              <a:rPr lang="en-US" dirty="0"/>
              <a:t> </a:t>
            </a:r>
            <a:r>
              <a:rPr lang="en-US" dirty="0" err="1"/>
              <a:t>hàng</a:t>
            </a:r>
            <a:endParaRPr lang="en-US" dirty="0">
              <a:solidFill>
                <a:srgbClr val="0D0D0D"/>
              </a:solidFill>
              <a:latin typeface="Söhne"/>
            </a:endParaRPr>
          </a:p>
          <a:p>
            <a:pPr marL="730885" lvl="1" indent="-304165"/>
            <a:r>
              <a:rPr lang="en-US" dirty="0" err="1"/>
              <a:t>Thiếu</a:t>
            </a:r>
            <a:r>
              <a:rPr lang="en-US" dirty="0"/>
              <a:t> </a:t>
            </a:r>
            <a:r>
              <a:rPr lang="en-US" dirty="0" err="1"/>
              <a:t>hiểu</a:t>
            </a:r>
            <a:r>
              <a:rPr lang="en-US" dirty="0"/>
              <a:t> </a:t>
            </a:r>
            <a:r>
              <a:rPr lang="en-US" dirty="0" err="1"/>
              <a:t>biết</a:t>
            </a:r>
            <a:r>
              <a:rPr lang="en-US" dirty="0"/>
              <a:t> </a:t>
            </a:r>
            <a:r>
              <a:rPr lang="en-US" dirty="0" err="1"/>
              <a:t>về</a:t>
            </a:r>
            <a:r>
              <a:rPr lang="en-US" dirty="0"/>
              <a:t> </a:t>
            </a:r>
            <a:r>
              <a:rPr lang="en-US" dirty="0" err="1"/>
              <a:t>hoạt</a:t>
            </a:r>
            <a:r>
              <a:rPr lang="en-US" dirty="0"/>
              <a:t> </a:t>
            </a:r>
            <a:r>
              <a:rPr lang="en-US" dirty="0" err="1"/>
              <a:t>động</a:t>
            </a:r>
            <a:r>
              <a:rPr lang="en-US" dirty="0"/>
              <a:t> </a:t>
            </a:r>
            <a:r>
              <a:rPr lang="en-US" dirty="0" err="1"/>
              <a:t>và</a:t>
            </a:r>
            <a:r>
              <a:rPr lang="en-US" dirty="0"/>
              <a:t> </a:t>
            </a:r>
            <a:r>
              <a:rPr lang="en-US" dirty="0" err="1"/>
              <a:t>bảo</a:t>
            </a:r>
            <a:r>
              <a:rPr lang="en-US" dirty="0"/>
              <a:t> </a:t>
            </a:r>
            <a:r>
              <a:rPr lang="en-US" dirty="0" err="1"/>
              <a:t>trì</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xúc</a:t>
            </a:r>
            <a:r>
              <a:rPr lang="en-US" dirty="0"/>
              <a:t> </a:t>
            </a:r>
            <a:r>
              <a:rPr lang="en-US" dirty="0" err="1"/>
              <a:t>lật</a:t>
            </a:r>
            <a:r>
              <a:rPr lang="en-US" dirty="0"/>
              <a:t> bánh </a:t>
            </a:r>
            <a:r>
              <a:rPr lang="en-US" dirty="0" err="1"/>
              <a:t>lốp</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xúc</a:t>
            </a:r>
            <a:r>
              <a:rPr lang="en-US" dirty="0"/>
              <a:t> </a:t>
            </a:r>
            <a:r>
              <a:rPr lang="en-US" dirty="0" err="1"/>
              <a:t>lật</a:t>
            </a:r>
            <a:r>
              <a:rPr lang="en-US" dirty="0"/>
              <a:t> bánh </a:t>
            </a:r>
            <a:r>
              <a:rPr lang="en-US" dirty="0" err="1"/>
              <a:t>lốp</a:t>
            </a:r>
            <a:endParaRPr lang="vi-VN" dirty="0"/>
          </a:p>
          <a:p>
            <a:pPr marL="304165" indent="-304165">
              <a:buClr>
                <a:schemeClr val="tx1"/>
              </a:buClr>
            </a:pPr>
            <a:r>
              <a:rPr lang="en-US" dirty="0">
                <a:latin typeface="UTM Avo" panose="02040603050506020204" pitchFamily="18" charset="0"/>
              </a:rPr>
              <a:t>4</a:t>
            </a:r>
            <a:r>
              <a:rPr lang="vi-VN" dirty="0"/>
              <a:t>. Quy trình vận hành an toàn xe xúc lật bánh lốp</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xúc lật bánh lốp</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xúc lật bánh lốp</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lật</a:t>
            </a:r>
            <a:r>
              <a:rPr lang="en-US" dirty="0"/>
              <a:t> bánh </a:t>
            </a:r>
            <a:r>
              <a:rPr lang="en-US" dirty="0" err="1"/>
              <a:t>lốp</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lật</a:t>
            </a:r>
            <a:r>
              <a:rPr lang="en-US" dirty="0"/>
              <a:t> bánh </a:t>
            </a:r>
            <a:r>
              <a:rPr lang="en-US" dirty="0" err="1"/>
              <a:t>lốp</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lật</a:t>
            </a:r>
            <a:r>
              <a:rPr lang="en-US" sz="2400" b="1" i="0" dirty="0">
                <a:effectLst/>
                <a:latin typeface="Söhne"/>
              </a:rPr>
              <a:t> bánh </a:t>
            </a:r>
            <a:r>
              <a:rPr lang="en-US" sz="2400" b="1" i="0" dirty="0" err="1">
                <a:effectLst/>
                <a:latin typeface="Söhne"/>
              </a:rPr>
              <a:t>lốp</a:t>
            </a:r>
            <a:endParaRPr lang="en-US" sz="2400" b="1" i="0" dirty="0">
              <a:effectLst/>
              <a:latin typeface="Söhne"/>
            </a:endParaRPr>
          </a:p>
          <a:p>
            <a:r>
              <a:rPr lang="vi-VN" b="0" i="0" dirty="0">
                <a:effectLst/>
                <a:latin typeface="Söhne"/>
              </a:rPr>
              <a:t>An toàn lao động trong quá trình vận hành xe xúc lật bánh lốp (wheel loader) không chỉ là một yếu tố quan trọng mà còn là trách nhiệm hàng đầu của mọi người tham gia công việc này. </a:t>
            </a:r>
            <a:endParaRPr lang="en-US" b="0" i="0" dirty="0">
              <a:effectLst/>
              <a:latin typeface="Söhne"/>
            </a:endParaRPr>
          </a:p>
          <a:p>
            <a:r>
              <a:rPr lang="vi-VN" b="0" i="0" dirty="0">
                <a:effectLst/>
                <a:latin typeface="Söhne"/>
              </a:rPr>
              <a:t>Việc duy trì môi trường làm việc an toàn không chỉ bảo vệ tính mạng và sức khỏe của nhân viên mà còn giúp tăng cường hiệu suất và giảm thiểu thiệt hại về tài sản.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62B68EF2-B61F-D3C6-43A7-40BB35D14403}"/>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lật</a:t>
            </a:r>
            <a:r>
              <a:rPr lang="en-US" sz="2400" b="1" i="0" dirty="0">
                <a:effectLst/>
                <a:latin typeface="Söhne"/>
              </a:rPr>
              <a:t> bánh </a:t>
            </a:r>
            <a:r>
              <a:rPr lang="en-US" sz="2400" b="1" i="0" dirty="0" err="1">
                <a:effectLst/>
                <a:latin typeface="Söhne"/>
              </a:rPr>
              <a:t>lốp</a:t>
            </a:r>
            <a:endParaRPr lang="en-US" sz="2400" b="1" i="0" dirty="0">
              <a:effectLst/>
              <a:latin typeface="Söhne"/>
            </a:endParaRPr>
          </a:p>
          <a:p>
            <a:r>
              <a:rPr lang="vi-VN" b="0" i="0" dirty="0">
                <a:effectLst/>
                <a:latin typeface="Söhne"/>
              </a:rPr>
              <a:t>Trước hết, việc đảm bảo rằng người lái xe đã được đào tạo đầy đủ và có hiểu biết về các quy tắc an toàn là yếu tố quan trọng nhất. </a:t>
            </a:r>
            <a:endParaRPr lang="en-US" b="0" i="0" dirty="0">
              <a:effectLst/>
              <a:latin typeface="Söhne"/>
            </a:endParaRPr>
          </a:p>
          <a:p>
            <a:r>
              <a:rPr lang="vi-VN" b="0" i="0" dirty="0">
                <a:effectLst/>
                <a:latin typeface="Söhne"/>
              </a:rPr>
              <a:t>Đào tạo bao gồm việc hướng dẫn về kỹ thuật lái xe, sử dụng thiết bị an toàn, và các biện pháp phòng ngừa tai nạn.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5CA7F99-8DD7-E407-D1D9-9B708D3AD0D4}"/>
              </a:ext>
            </a:extLst>
          </p:cNvPr>
          <p:cNvPicPr>
            <a:picLocks noChangeAspect="1"/>
          </p:cNvPicPr>
          <p:nvPr/>
        </p:nvPicPr>
        <p:blipFill>
          <a:blip r:embed="rId3"/>
          <a:stretch>
            <a:fillRect/>
          </a:stretch>
        </p:blipFill>
        <p:spPr>
          <a:xfrm>
            <a:off x="-890364" y="3640335"/>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lật</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Khung xe: Là cấu trúc chính của xe, khung xe chịu trách nhiệm chịu lực và chuyển động của toàn bộ hệ thống. Nó cũng bao gồm các bộ phận như hệ thống treo và hệ thống truyền động.</a:t>
            </a:r>
          </a:p>
          <a:p>
            <a:pPr algn="l"/>
            <a:r>
              <a:rPr lang="vi-VN" b="0" i="0" dirty="0">
                <a:effectLst/>
                <a:latin typeface="Open Sans" panose="020B0606030504020204" pitchFamily="34" charset="0"/>
              </a:rPr>
              <a:t>Động cơ: Là nguồn năng lượng chính để vận hành xe, động cơ thường được đặt phía sau hoặc phía trước của xe. Công suất và hiệu suất của động cơ đóng vai trò quan trọng trong khả năng vận hành của xe.</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3224CDA-4A59-8F77-E8F7-6EAAF3FC5714}"/>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lật</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Xe xúc lật bánh lốp (wheel loader) là một loại máy móc được thiết kế để di chuyển và nâng các vật liệu nặng như đất, cát, và đá. Cấu trúc của xe bao gồm một khung chính mạnh mẽ, hệ thống động cơ, hệ thống truyền động, và hệ thống nâng.</a:t>
            </a:r>
          </a:p>
          <a:p>
            <a:pPr algn="l"/>
            <a:r>
              <a:rPr lang="vi-VN" b="0" i="0" dirty="0">
                <a:effectLst/>
                <a:latin typeface="Open Sans" panose="020B0606030504020204" pitchFamily="34" charset="0"/>
              </a:rPr>
              <a:t>Nguyên lý hoạt động của xe xúc lật bánh lốp dựa trên sự kết hợp giữa sức mạnh của động cơ và hệ thống thủy lực.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2CD7412-6028-7C6A-F3E5-25FDC9C92A99}"/>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lật</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Xe xúc lật bánh lốp (wheel loader) là một công cụ quan trọng và đa dụng trong ngành xây dựng, được sử dụng cho nhiều mục đích khác nhau.</a:t>
            </a:r>
          </a:p>
          <a:p>
            <a:pPr algn="l"/>
            <a:r>
              <a:rPr lang="vi-VN" b="0" i="0" dirty="0">
                <a:effectLst/>
                <a:latin typeface="Open Sans" panose="020B0606030504020204" pitchFamily="34" charset="0"/>
              </a:rPr>
              <a:t>Trong việc xây dựng hạ tầng, xe xúc lật bánh lốp thường được sử dụng để di chuyển và nâng các vật liệu như đất, cát, và đá. Cùng với càng xúc mạnh mẽ và hệ thống nâng thủy lực, xe có thể di chuyển lượng lớn vật liệu một cách nhanh chóng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B46F14C-F71E-C652-2F5D-70BED0A477A5}"/>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lật</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sz="2000" dirty="0">
                <a:solidFill>
                  <a:schemeClr val="bg1"/>
                </a:solidFill>
              </a:rPr>
              <a:t>:</a:t>
            </a:r>
          </a:p>
          <a:p>
            <a:pPr algn="l"/>
            <a:r>
              <a:rPr lang="vi-VN" b="0" i="0" dirty="0">
                <a:effectLst/>
                <a:latin typeface="Open Sans" panose="020B0606030504020204" pitchFamily="34" charset="0"/>
              </a:rPr>
              <a:t>Việc vận hành xe xúc lật bánh lốp mang theo nhiều rủi ro đáng chú ý, đặc biệt là khi không tuân thủ các quy tắc an toàn và không có sự chú ý đủ lớn từ phía người lái.</a:t>
            </a:r>
          </a:p>
          <a:p>
            <a:pPr algn="l"/>
            <a:r>
              <a:rPr lang="vi-VN" b="0" i="0" dirty="0">
                <a:effectLst/>
                <a:latin typeface="Open Sans" panose="020B0606030504020204" pitchFamily="34" charset="0"/>
              </a:rPr>
              <a:t>Một trong những rủi ro lớn nhất là nguy cơ lật xe, đặc biệt khi di chuyển trên địa hình không đồng đều hoặc quá tải xe. Việc không điều chỉnh tốc độ và hướng di chuyển phù hợp có thể dẫn đến tình trạng mất kiểm soát và lật xe, gây nguy hiểm cho người lái và những người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C55979-B09E-A25F-ABF0-6CD05E38851E}"/>
              </a:ext>
            </a:extLst>
          </p:cNvPr>
          <p:cNvPicPr>
            <a:picLocks noChangeAspect="1"/>
          </p:cNvPicPr>
          <p:nvPr/>
        </p:nvPicPr>
        <p:blipFill>
          <a:blip r:embed="rId3"/>
          <a:stretch>
            <a:fillRect/>
          </a:stretch>
        </p:blipFill>
        <p:spPr>
          <a:xfrm>
            <a:off x="6454452"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lật bánh 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xúc lật bánh lốp</a:t>
            </a:r>
          </a:p>
          <a:p>
            <a:pPr algn="l">
              <a:lnSpc>
                <a:spcPct val="120000"/>
              </a:lnSpc>
            </a:pPr>
            <a:r>
              <a:rPr lang="vi-VN" b="0" i="0" dirty="0">
                <a:effectLst/>
                <a:latin typeface="Open Sans" panose="020B0606030504020204" pitchFamily="34" charset="0"/>
              </a:rPr>
              <a:t>Trước khi bắt đầu vận hành xe xúc lật bánh lốp, việc thực hiện kiểm tra an toàn là một bước quan trọng không thể bỏ qua.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giúp đảm bảo rằng xe đang ở trạng thái hoạt động tốt và an toàn cho cả người lái và những người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3F119309-4B7D-DCC2-B5DF-E59755A1FA82}"/>
              </a:ext>
            </a:extLst>
          </p:cNvPr>
          <p:cNvPicPr>
            <a:picLocks noChangeAspect="1"/>
          </p:cNvPicPr>
          <p:nvPr/>
        </p:nvPicPr>
        <p:blipFill>
          <a:blip r:embed="rId3"/>
          <a:stretch>
            <a:fillRect/>
          </a:stretch>
        </p:blipFill>
        <p:spPr>
          <a:xfrm>
            <a:off x="-1826468" y="2931840"/>
            <a:ext cx="6552728" cy="6552728"/>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lật bánh 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xúc lật bánh lốp định kỳ</a:t>
            </a:r>
          </a:p>
          <a:p>
            <a:pPr algn="l">
              <a:lnSpc>
                <a:spcPct val="120000"/>
              </a:lnSpc>
            </a:pPr>
            <a:r>
              <a:rPr lang="vi-VN" b="0" i="0" dirty="0">
                <a:effectLst/>
                <a:latin typeface="Open Sans" panose="020B0606030504020204" pitchFamily="34" charset="0"/>
              </a:rPr>
              <a:t>Thay dầu động cơ và lọc dầu: Thay dầu động cơ theo định kỳ được quy định trong hướng dẫn sử dụng của nhà sản xuất. Đồng thời, cũng cần thay thế lọc dầu để đảm bảo sự sạch sẽ của dầu máy và bảo vệ động cơ.</a:t>
            </a:r>
          </a:p>
          <a:p>
            <a:pPr algn="l">
              <a:lnSpc>
                <a:spcPct val="120000"/>
              </a:lnSpc>
            </a:pPr>
            <a:r>
              <a:rPr lang="vi-VN" b="0" i="0" dirty="0">
                <a:effectLst/>
                <a:latin typeface="Open Sans" panose="020B0606030504020204" pitchFamily="34" charset="0"/>
              </a:rPr>
              <a:t>Kiểm tra và thay dầu hộp số: Hộp số cũng cần được kiểm tra và thay dầu theo định kỳ để đảm bảo hoạt động mượt mà và tránh hỏng hóc.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350AC03-D2DD-93FD-4D4D-6E8F2DD973B2}"/>
              </a:ext>
            </a:extLst>
          </p:cNvPr>
          <p:cNvPicPr>
            <a:picLocks noChangeAspect="1"/>
          </p:cNvPicPr>
          <p:nvPr/>
        </p:nvPicPr>
        <p:blipFill>
          <a:blip r:embed="rId3"/>
          <a:stretch>
            <a:fillRect/>
          </a:stretch>
        </p:blipFill>
        <p:spPr>
          <a:xfrm>
            <a:off x="-1826468" y="2931840"/>
            <a:ext cx="6552728" cy="6552728"/>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lật</a:t>
            </a:r>
            <a:r>
              <a:rPr lang="en-US" sz="3200" b="1" dirty="0">
                <a:latin typeface="UTM Aptima" panose="02040603050506020204" pitchFamily="18" charset="0"/>
              </a:rPr>
              <a:t> bánh </a:t>
            </a:r>
            <a:r>
              <a:rPr lang="en-US" sz="3200" b="1" dirty="0" err="1">
                <a:latin typeface="UTM Aptima" panose="02040603050506020204" pitchFamily="18" charset="0"/>
              </a:rPr>
              <a:t>lốp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xúc lật bánh lốp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an toàn trước khi khởi động</a:t>
            </a:r>
            <a:r>
              <a:rPr lang="vi-VN" b="0" i="0" dirty="0">
                <a:solidFill>
                  <a:srgbClr val="4C4F5A"/>
                </a:solidFill>
                <a:effectLst/>
                <a:highlight>
                  <a:srgbClr val="FFFFFF"/>
                </a:highlight>
                <a:latin typeface="Open Sans" panose="020B0606030504020204" pitchFamily="34" charset="0"/>
              </a:rPr>
              <a:t>: Trước khi khởi động xe, hãy kiểm tra hệ thống phanh, hệ thống lái, hệ thống nâng và các thiết bị an toàn khác để đảm bảo chúng hoạt động đúng cách.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Điều chỉnh ghế và gương chiếu hậu</a:t>
            </a:r>
            <a:r>
              <a:rPr lang="vi-VN" b="0" i="0" dirty="0">
                <a:solidFill>
                  <a:srgbClr val="4C4F5A"/>
                </a:solidFill>
                <a:effectLst/>
                <a:highlight>
                  <a:srgbClr val="FFFFFF"/>
                </a:highlight>
                <a:latin typeface="Open Sans" panose="020B0606030504020204" pitchFamily="34" charset="0"/>
              </a:rPr>
              <a:t>: Đảm bảo rằng ghế lái đã được điều chỉnh sao cho phù hợp với người lái và các gương chiếu hậu được điều chỉnh để có tầm nhìn tốt nhất.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lật</a:t>
            </a:r>
            <a:r>
              <a:rPr lang="en-US" sz="3200" b="1" dirty="0">
                <a:latin typeface="UTM Aptima" panose="02040603050506020204" pitchFamily="18" charset="0"/>
              </a:rPr>
              <a:t> bánh </a:t>
            </a:r>
            <a:r>
              <a:rPr lang="en-US" sz="3200" b="1" dirty="0" err="1">
                <a:latin typeface="UTM Aptima" panose="02040603050506020204" pitchFamily="18" charset="0"/>
              </a:rPr>
              <a:t>lốp</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xúc lật bánh lốp</a:t>
            </a:r>
            <a:r>
              <a:rPr lang="en-US" sz="2400" dirty="0"/>
              <a:t>:</a:t>
            </a:r>
          </a:p>
          <a:p>
            <a:pPr algn="l"/>
            <a:r>
              <a:rPr lang="vi-VN" b="0" i="0" dirty="0">
                <a:solidFill>
                  <a:srgbClr val="4C4F5A"/>
                </a:solidFill>
                <a:effectLst/>
                <a:latin typeface="Open Sans" panose="020B0606030504020204" pitchFamily="34" charset="0"/>
              </a:rPr>
              <a:t>Dừng lại và giữ bình tĩnh: Trong trường hợp xảy ra sự cố, người lái cần phải ngừng lại ngay lập tức và giữ bình tĩnh để đánh giá tình hình.</a:t>
            </a:r>
          </a:p>
          <a:p>
            <a:pPr algn="l"/>
            <a:r>
              <a:rPr lang="vi-VN" b="0" i="0" dirty="0">
                <a:solidFill>
                  <a:srgbClr val="4C4F5A"/>
                </a:solidFill>
                <a:effectLst/>
                <a:latin typeface="Open Sans" panose="020B0606030504020204" pitchFamily="34" charset="0"/>
              </a:rPr>
              <a:t>Bảo vệ tính mạng và an toàn: Đảm bảo rằng tất cả mọi người trong khu vực gặp sự cố được di chuyển ra khỏi vùng nguy hiểm và được bảo vệ tính mạng và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xúc</a:t>
            </a:r>
            <a:r>
              <a:rPr lang="en-US" b="1" i="0" dirty="0">
                <a:effectLst/>
                <a:latin typeface="Söhne"/>
              </a:rPr>
              <a:t> </a:t>
            </a:r>
            <a:r>
              <a:rPr lang="en-US" b="1" i="0" dirty="0" err="1">
                <a:effectLst/>
                <a:latin typeface="Söhne"/>
              </a:rPr>
              <a:t>lật</a:t>
            </a:r>
            <a:r>
              <a:rPr lang="en-US" b="1" i="0" dirty="0">
                <a:effectLst/>
                <a:latin typeface="Söhne"/>
              </a:rPr>
              <a:t> bánh </a:t>
            </a:r>
            <a:r>
              <a:rPr lang="en-US" b="1" i="0" dirty="0" err="1">
                <a:effectLst/>
                <a:latin typeface="Söhne"/>
              </a:rPr>
              <a:t>lốp</a:t>
            </a:r>
            <a:r>
              <a:rPr lang="en-US" sz="2000" dirty="0">
                <a:latin typeface="Söhne"/>
              </a:rPr>
              <a:t>:</a:t>
            </a:r>
          </a:p>
          <a:p>
            <a:pPr algn="l"/>
            <a:r>
              <a:rPr lang="vi-VN" b="0" i="0" dirty="0">
                <a:effectLst/>
                <a:latin typeface="Söhne"/>
              </a:rPr>
              <a:t>Rủi ro lật xe: Xe xúc lật bánh lốp có nguy cơ cao bị lật trong các tình huống như di chuyển trên địa hình không đồng đều, quá tải hoặc thiếu cân đối hàng hóa. Việc không tuân thủ các quy tắc an toàn và không cân nhắc đúng trọng tải có thể dẫn đến nguy cơ lật xe.</a:t>
            </a:r>
          </a:p>
          <a:p>
            <a:pPr algn="l"/>
            <a:r>
              <a:rPr lang="vi-VN" b="0" i="0" dirty="0">
                <a:effectLst/>
                <a:latin typeface="Söhne"/>
              </a:rPr>
              <a:t>Va chạm và tai nạn giao thông: Việc va chạm với các vật cản, xe cộ khác hoặc thậm chí là người đi bộ trong quá trình di chuyển cũng là một rủi ro tiềm ẩn. Sự không chú ý hoặc mất kiểm soát có thể gây ra tai nạn nghiêm trọng.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DFE8BB8E-A750-AD16-93CD-3E37BD3078B2}"/>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xúc lật bánh lốp để việc vận hành an toàn</a:t>
            </a:r>
            <a:endParaRPr lang="en-US" b="0" i="0" dirty="0">
              <a:effectLst/>
              <a:latin typeface="Söhne"/>
            </a:endParaRPr>
          </a:p>
          <a:p>
            <a:pPr lvl="1"/>
            <a:r>
              <a:rPr lang="vi-VN" b="0" i="0" dirty="0">
                <a:effectLst/>
                <a:latin typeface="Söhne"/>
              </a:rPr>
              <a:t>Kiểm tra hệ thống phanh: Đảm bảo rằng hệ thống phanh hoạt động một cách chính xác và hiệu quả. Thường xuyên kiểm tra độ dày của bốp phanh và thay thế khi cần thiết.</a:t>
            </a:r>
          </a:p>
          <a:p>
            <a:pPr lvl="1"/>
            <a:r>
              <a:rPr lang="vi-VN" b="0" i="0" dirty="0">
                <a:effectLst/>
                <a:latin typeface="Söhne"/>
              </a:rPr>
              <a:t>Kiểm tra hệ thống lái: Kiểm tra và điều chỉnh hệ thống lái để đảm bảo sự ổn định và dễ dàng điều khiển xe. Thay thế các bộ phận hỏng hoặc mòn mỗi khi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E1F96DF-70CC-F151-3A8A-C3D53B5DE680}"/>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lật</a:t>
            </a:r>
            <a:r>
              <a:rPr lang="en-US" b="0" i="0" dirty="0">
                <a:effectLst/>
                <a:latin typeface="Söhne"/>
              </a:rPr>
              <a:t> bánh </a:t>
            </a:r>
            <a:r>
              <a:rPr lang="en-US" b="0" i="0" dirty="0" err="1">
                <a:effectLst/>
                <a:latin typeface="Söhne"/>
              </a:rPr>
              <a:t>lốp</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huấn luyện: Đảm bảo rằng tất cả những người vận hành xe xúc lật bánh lốp đều được đào tạo và huấn luyện đầy đủ về quy trình an toàn và kỹ thuật vận hành.</a:t>
            </a:r>
          </a:p>
          <a:p>
            <a:pPr lvl="1"/>
            <a:r>
              <a:rPr lang="vi-VN" b="0" i="0" dirty="0">
                <a:effectLst/>
                <a:latin typeface="Söhne"/>
              </a:rPr>
              <a:t>Sử dụng thiết bị bảo hộ cá nhân: Yêu cầu mọi người vận hành phải sử dụng đầy đủ thiết bị bảo hộ cá nhân như mũ bảo hiểm, kính bảo hộ, găng tay và giày bảo hộ để bảo vệ khỏi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A698675-B977-8C0E-D34F-7DD7A51898E9}"/>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lật</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Xác định vùng an toàn: Xác định các vùng an toàn trong và xung quanh xe xúc lật bánh lốp, bao gồm cả khu vực di chuyển và khu vực làm việc.</a:t>
            </a:r>
          </a:p>
          <a:p>
            <a:pPr lvl="1"/>
            <a:r>
              <a:rPr lang="vi-VN" b="0" i="0" dirty="0">
                <a:effectLst/>
                <a:latin typeface="Söhne"/>
              </a:rPr>
              <a:t>Sử dụng biển báo và dấu hiệu: Sử dụng biển báo và dấu hiệu rõ ràng để đánh dấu các vùng an toàn và cảnh báo người lái và nhân viên khác về nguy cơ.</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DDC949E-34B8-85E1-8399-AA06D8FB0939}"/>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lật</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Mũ bảo hiểm: Mũ bảo hiểm là thiết bị bảo hộ quan trọng nhất để bảo vệ đầu và não của người lái khỏi nguy cơ va chạm hoặc rơi vật.</a:t>
            </a:r>
          </a:p>
          <a:p>
            <a:pPr lvl="1"/>
            <a:r>
              <a:rPr lang="vi-VN" b="0" i="0" dirty="0">
                <a:effectLst/>
                <a:latin typeface="Söhne"/>
              </a:rPr>
              <a:t>Kính bảo hộ: Kính bảo hộ giúp bảo vệ mắt khỏi bụi, cát, hoặc các vật thể khác có thể gây tổn thương khi vận hành xe xúc lật bánh lốp.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D8685DD-3D72-7BD3-4680-90F8DC63C193}"/>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xúc lật bánh lốp</a:t>
            </a:r>
            <a:endParaRPr lang="en-US" b="0" i="0" dirty="0">
              <a:effectLst/>
              <a:latin typeface="Söhne"/>
            </a:endParaRPr>
          </a:p>
          <a:p>
            <a:pPr lvl="1"/>
            <a:r>
              <a:rPr lang="vi-VN" b="0" i="0" dirty="0">
                <a:effectLst/>
                <a:latin typeface="Söhne"/>
              </a:rPr>
              <a:t>Dừng lại và giữ bình tĩnh: Trong trường hợp sự cố xảy ra, người lái cần dừng lại ngay lập tức và giữ bình tĩnh để đánh giá tình hình.</a:t>
            </a:r>
          </a:p>
          <a:p>
            <a:pPr lvl="1"/>
            <a:r>
              <a:rPr lang="vi-VN" b="0" i="0" dirty="0">
                <a:effectLst/>
                <a:latin typeface="Söhne"/>
              </a:rPr>
              <a:t>Bảo vệ tính mạng và an toàn: Đảm bảo rằng mọi người trong khu vực gặp sự cố được di chuyển ra khỏi vùng nguy hiểm và được bảo vệ tính mạng và an toàn.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FD39BA-9655-F9AC-446D-F6FAB1E9EB49}"/>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lật</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lốp</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lật bánh lốp</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lật</a:t>
            </a:r>
            <a:r>
              <a:rPr lang="en-US" b="0" i="0" dirty="0">
                <a:effectLst/>
                <a:latin typeface="Söhne"/>
              </a:rPr>
              <a:t> bánh </a:t>
            </a:r>
            <a:r>
              <a:rPr lang="en-US" b="0" i="0" dirty="0" err="1">
                <a:effectLst/>
                <a:latin typeface="Söhne"/>
              </a:rPr>
              <a:t>lốp</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827678-44B9-DEA7-DF79-49721CF46530}"/>
              </a:ext>
            </a:extLst>
          </p:cNvPr>
          <p:cNvPicPr>
            <a:picLocks noChangeAspect="1"/>
          </p:cNvPicPr>
          <p:nvPr/>
        </p:nvPicPr>
        <p:blipFill>
          <a:blip r:embed="rId4"/>
          <a:stretch>
            <a:fillRect/>
          </a:stretch>
        </p:blipFill>
        <p:spPr>
          <a:xfrm>
            <a:off x="-1466428" y="3340885"/>
            <a:ext cx="5904656" cy="5904656"/>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lật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xúc lật bánh lốp</a:t>
            </a:r>
            <a:endParaRPr lang="en-US" sz="2400" b="1" i="0" dirty="0">
              <a:effectLst/>
              <a:latin typeface="Söhne"/>
            </a:endParaRPr>
          </a:p>
          <a:p>
            <a:r>
              <a:rPr lang="vi-VN" b="0" i="0" dirty="0">
                <a:effectLst/>
                <a:latin typeface="Söhne"/>
              </a:rPr>
              <a:t>Mưa và tuyết: Mưa và tuyết có thể làm cho bề mặt đất trơn trượt, làm giảm độ bám của lốp và tăng nguy cơ mất kiểm soát khi vận hành. Điều này đặc biệt quan trọng trong các khu vực có địa hình dốc và không đồng đều.</a:t>
            </a:r>
          </a:p>
          <a:p>
            <a:r>
              <a:rPr lang="vi-VN" b="0" i="0" dirty="0">
                <a:effectLst/>
                <a:latin typeface="Söhne"/>
              </a:rPr>
              <a:t>Nhiệt độ cực cao hoặc cực thấp: Nhiệt độ cực cao có thể gây ra sự mệt mỏi và mất tập trung cho người lái, trong khi nhiệt độ cực thấp có thể làm giảm hiệu suất của hệ thống máy móc và làm đặc lạnh các loại dầu và chất lỏng.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F2574C6-85EA-4DB8-25AD-F636007B38D3}"/>
              </a:ext>
            </a:extLst>
          </p:cNvPr>
          <p:cNvPicPr>
            <a:picLocks noChangeAspect="1"/>
          </p:cNvPicPr>
          <p:nvPr/>
        </p:nvPicPr>
        <p:blipFill>
          <a:blip r:embed="rId3"/>
          <a:stretch>
            <a:fillRect/>
          </a:stretch>
        </p:blipFill>
        <p:spPr>
          <a:xfrm>
            <a:off x="-1178396" y="3861048"/>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lật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xúc lật bánh lốp</a:t>
            </a:r>
            <a:endParaRPr lang="en-US" sz="2400" b="1" i="0" dirty="0">
              <a:effectLst/>
              <a:latin typeface="Söhne"/>
            </a:endParaRPr>
          </a:p>
          <a:p>
            <a:r>
              <a:rPr lang="vi-VN" b="0" i="0" dirty="0">
                <a:effectLst/>
                <a:latin typeface="Söhne"/>
              </a:rPr>
              <a:t>Địa hình và bề mặt đất: Địa hình khó khăn như đất đá, đất trơn trượt hoặc đất ẩm ướt có thể làm giảm độ ổn định của xe và tăng nguy cơ lật.</a:t>
            </a:r>
          </a:p>
          <a:p>
            <a:r>
              <a:rPr lang="vi-VN" b="0" i="0" dirty="0">
                <a:effectLst/>
                <a:latin typeface="Söhne"/>
              </a:rPr>
              <a:t>Môi trường độc hại: Nếu làm việc trong môi trường có nhiều khói, bụi, hoặc hóa chất độc hại, người lái cần sử dụng thiết bị bảo hộ cá nhân để bảo vệ sức khỏe.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72A7E8C-210E-14BD-BA96-50BD38ED61B2}"/>
              </a:ext>
            </a:extLst>
          </p:cNvPr>
          <p:cNvPicPr>
            <a:picLocks noChangeAspect="1"/>
          </p:cNvPicPr>
          <p:nvPr/>
        </p:nvPicPr>
        <p:blipFill>
          <a:blip r:embed="rId3"/>
          <a:stretch>
            <a:fillRect/>
          </a:stretch>
        </p:blipFill>
        <p:spPr>
          <a:xfrm>
            <a:off x="-1178396" y="3861048"/>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lật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C. </a:t>
            </a:r>
            <a:r>
              <a:rPr lang="vi-VN" sz="2400" b="1" i="0" dirty="0">
                <a:effectLst/>
                <a:latin typeface="Söhne"/>
              </a:rPr>
              <a:t>Tình trạng kỹ thuật của xe xúc lật bánh lốp ảnh hưởng như thế nào đến việc vận hành xe xúc lật bánh lốp</a:t>
            </a:r>
            <a:endParaRPr lang="en-US" sz="2400" b="1" i="0" dirty="0">
              <a:effectLst/>
              <a:latin typeface="Söhne"/>
            </a:endParaRPr>
          </a:p>
          <a:p>
            <a:r>
              <a:rPr lang="vi-VN" b="0" i="0" dirty="0">
                <a:effectLst/>
                <a:latin typeface="Söhne"/>
              </a:rPr>
              <a:t>Tình trạng lốp xe: Lốp xe cần được kiểm tra định kỳ để đảm bảo chúng còn đủ độ bám và không bị hỏng hóc. Lốp không còn đủ độ bám có thể làm giảm khả năng kiểm soát và tăng nguy cơ lật.</a:t>
            </a:r>
          </a:p>
          <a:p>
            <a:r>
              <a:rPr lang="vi-VN" b="0" i="0" dirty="0">
                <a:effectLst/>
                <a:latin typeface="Söhne"/>
              </a:rPr>
              <a:t>Hệ thống phanh và lái: Hệ thống phanh và lái cần hoạt động một cách chính xác để người lái có thể kiểm soát xe một cách an toàn. Bất kỳ sự cố nào trong hệ thống này đều có thể gây ra nguy hiểm lớn.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0ECB8FC-2AB9-D8C2-7315-9CF508BFD270}"/>
              </a:ext>
            </a:extLst>
          </p:cNvPr>
          <p:cNvPicPr>
            <a:picLocks noChangeAspect="1"/>
          </p:cNvPicPr>
          <p:nvPr/>
        </p:nvPicPr>
        <p:blipFill>
          <a:blip r:embed="rId3"/>
          <a:stretch>
            <a:fillRect/>
          </a:stretch>
        </p:blipFill>
        <p:spPr>
          <a:xfrm>
            <a:off x="-1178396" y="3861048"/>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lật bánh lốp</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xúc lật bánh lốp</a:t>
            </a:r>
            <a:endParaRPr lang="en-US" sz="2400" b="1" i="0" dirty="0">
              <a:effectLst/>
              <a:latin typeface="Söhne"/>
            </a:endParaRPr>
          </a:p>
          <a:p>
            <a:r>
              <a:rPr lang="vi-VN" b="0" i="0" dirty="0">
                <a:effectLst/>
                <a:latin typeface="Söhne"/>
              </a:rPr>
              <a:t>Kiến thức về quy trình và quy định an toàn: Người lao động cần có kiến thức về các quy trình và quy định an toàn khi vận hành xe xúc lật bánh lốp, bao gồm cả việc sử dụng thiết bị bảo hộ cá nhân và tuân thủ các hướng dẫn về an toàn.</a:t>
            </a:r>
          </a:p>
          <a:p>
            <a:r>
              <a:rPr lang="vi-VN" b="0" i="0" dirty="0">
                <a:effectLst/>
                <a:latin typeface="Söhne"/>
              </a:rPr>
              <a:t>Kỹ năng lái xe và điều khiển: Kỹ năng lái xe và điều khiển chính xác của người lái ảnh hưởng trực tiếp đến khả năng kiểm soát và an toàn khi vận hành xe. Việc biết cách điều khiển xe trong các điều kiện khác nhau là một yếu tố quan trọng.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458A0B-FECE-345F-55F6-353136EB5EAC}"/>
              </a:ext>
            </a:extLst>
          </p:cNvPr>
          <p:cNvPicPr>
            <a:picLocks noChangeAspect="1"/>
          </p:cNvPicPr>
          <p:nvPr/>
        </p:nvPicPr>
        <p:blipFill>
          <a:blip r:embed="rId3"/>
          <a:stretch>
            <a:fillRect/>
          </a:stretch>
        </p:blipFill>
        <p:spPr>
          <a:xfrm>
            <a:off x="-1178396" y="3861048"/>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xúc lật bánh lốp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vệ tính mạng và sức khỏe: Đào tạo an toàn lao động giúp người vận hành nhận biết và đánh giá các nguy cơ tiềm ẩn trong quá trình làm việc và học cách phòng tránh chúng. </a:t>
            </a:r>
          </a:p>
          <a:p>
            <a:pPr algn="l"/>
            <a:r>
              <a:rPr lang="vi-VN" b="0" i="0" dirty="0">
                <a:effectLst/>
                <a:latin typeface="Open Sans" panose="020B0606030504020204" pitchFamily="34" charset="0"/>
              </a:rPr>
              <a:t>Giảm nguy cơ tai nạn: Đào tạo an toàn lao động cung cấp cho người vận hành kiến thức và kỹ năng cần thiết để sử dụng thiết bị bảo hộ cá nhân và thực hiện các biện pháp an toàn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B9039051-FD18-A48A-B445-8093D5D0C7B7}"/>
              </a:ext>
            </a:extLst>
          </p:cNvPr>
          <p:cNvPicPr>
            <a:picLocks noChangeAspect="1"/>
          </p:cNvPicPr>
          <p:nvPr/>
        </p:nvPicPr>
        <p:blipFill>
          <a:blip r:embed="rId3"/>
          <a:stretch>
            <a:fillRect/>
          </a:stretch>
        </p:blipFill>
        <p:spPr>
          <a:xfrm>
            <a:off x="6073187"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82195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lật</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lốp</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lật</a:t>
            </a:r>
            <a:r>
              <a:rPr lang="en-US" b="1" i="0" dirty="0">
                <a:effectLst/>
                <a:latin typeface="Open Sans" panose="020B0606030504020204" pitchFamily="34" charset="0"/>
              </a:rPr>
              <a:t> bánh </a:t>
            </a:r>
            <a:r>
              <a:rPr lang="en-US" b="1" i="0" dirty="0" err="1">
                <a:effectLst/>
                <a:latin typeface="Open Sans" panose="020B0606030504020204" pitchFamily="34" charset="0"/>
              </a:rPr>
              <a:t>lốp</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FD4897-47E1-E487-535E-D2A300FB7AC3}"/>
              </a:ext>
            </a:extLst>
          </p:cNvPr>
          <p:cNvPicPr>
            <a:picLocks noChangeAspect="1"/>
          </p:cNvPicPr>
          <p:nvPr/>
        </p:nvPicPr>
        <p:blipFill>
          <a:blip r:embed="rId3"/>
          <a:stretch>
            <a:fillRect/>
          </a:stretch>
        </p:blipFill>
        <p:spPr>
          <a:xfrm>
            <a:off x="6073187"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lật</a:t>
            </a:r>
            <a:r>
              <a:rPr lang="en-US" sz="3200" dirty="0">
                <a:latin typeface="UTM Aptima" panose="02040603050506020204" pitchFamily="18" charset="0"/>
              </a:rPr>
              <a:t> bánh </a:t>
            </a:r>
            <a:r>
              <a:rPr lang="en-US" sz="3200" dirty="0" err="1">
                <a:latin typeface="UTM Aptima" panose="02040603050506020204" pitchFamily="18" charset="0"/>
              </a:rPr>
              <a:t>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xúc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lật</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lốp</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tính mạng và sức khỏe của người lao động: An toàn lao động là yếu tố hàng đầu để đảm bảo tính mạng và sức khỏe của nhân viên. Trong môi trường vận hành xe xúc lật bánh lốp, nguy cơ tai nạn và chấn thương có thể rất cao, và việc áp dụng các biện pháp an toàn là cực kỳ quan trọng.</a:t>
            </a:r>
          </a:p>
          <a:p>
            <a:pPr algn="l">
              <a:lnSpc>
                <a:spcPct val="120000"/>
              </a:lnSpc>
            </a:pPr>
            <a:r>
              <a:rPr lang="vi-VN" b="0" i="0" dirty="0">
                <a:effectLst/>
                <a:latin typeface="Open Sans" panose="020B0606030504020204" pitchFamily="34" charset="0"/>
              </a:rPr>
              <a:t>Giảm thiểu rủi ro và thiệt hại cho tài sản: Việc duy trì an toàn lao động không chỉ bảo vệ người lao động mà còn giảm thiểu rủi ro và thiệt hại cho tài sản, bao gồm cả xe xúc lật bánh lốp và các thiết bị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DEEDEA0-E03D-CCD0-FF94-D9A411EE1632}"/>
              </a:ext>
            </a:extLst>
          </p:cNvPr>
          <p:cNvPicPr>
            <a:picLocks noChangeAspect="1"/>
          </p:cNvPicPr>
          <p:nvPr/>
        </p:nvPicPr>
        <p:blipFill>
          <a:blip r:embed="rId3"/>
          <a:stretch>
            <a:fillRect/>
          </a:stretch>
        </p:blipFill>
        <p:spPr>
          <a:xfrm>
            <a:off x="-1106387" y="3654401"/>
            <a:ext cx="4680520" cy="4680520"/>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lật</a:t>
            </a:r>
            <a:r>
              <a:rPr lang="en-US" sz="3200" dirty="0">
                <a:latin typeface="UTM Aptima" panose="02040603050506020204" pitchFamily="18" charset="0"/>
              </a:rPr>
              <a:t> bánh </a:t>
            </a:r>
            <a:r>
              <a:rPr lang="en-US" sz="3200" dirty="0" err="1">
                <a:latin typeface="UTM Aptima" panose="02040603050506020204" pitchFamily="18" charset="0"/>
              </a:rPr>
              <a:t>lốp</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xúc lật bánh lốp</a:t>
            </a:r>
          </a:p>
          <a:p>
            <a:pPr algn="l">
              <a:lnSpc>
                <a:spcPct val="120000"/>
              </a:lnSpc>
            </a:pPr>
            <a:r>
              <a:rPr lang="vi-VN" b="0" i="0" dirty="0">
                <a:effectLst/>
                <a:latin typeface="Open Sans" panose="020B0606030504020204" pitchFamily="34" charset="0"/>
              </a:rPr>
              <a:t>Kiểm tra xe trước khi sử dụng: Trước khi khởi động và sử dụng xe, người lái cần kiểm tra kỹ lưỡng mọi phần của xe như lốp, hệ thống phanh, đèn chiếu sáng, và các bộ phận khác để đảm bảo chúng hoạt động một cách bình thường và an toàn.</a:t>
            </a:r>
          </a:p>
          <a:p>
            <a:pPr algn="l">
              <a:lnSpc>
                <a:spcPct val="120000"/>
              </a:lnSpc>
            </a:pPr>
            <a:r>
              <a:rPr lang="vi-VN" b="0" i="0" dirty="0">
                <a:effectLst/>
                <a:latin typeface="Open Sans" panose="020B0606030504020204" pitchFamily="34" charset="0"/>
              </a:rPr>
              <a:t>Sử dụng thiết bị bảo hộ cá nhân: Người lái cần đảm bảo sử dụng đầy đủ thiết bị bảo hộ cá nhân như mũ bảo hiểm, kính bảo hộ, găng tay, và giày chống nước để bảo vệ bản thân khỏi các nguy cơ tai nạn và chấn thương.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249F33-85F4-A4FA-F199-20A136F391DF}"/>
              </a:ext>
            </a:extLst>
          </p:cNvPr>
          <p:cNvPicPr>
            <a:picLocks noChangeAspect="1"/>
          </p:cNvPicPr>
          <p:nvPr/>
        </p:nvPicPr>
        <p:blipFill>
          <a:blip r:embed="rId3"/>
          <a:stretch>
            <a:fillRect/>
          </a:stretch>
        </p:blipFill>
        <p:spPr>
          <a:xfrm>
            <a:off x="-1106387" y="3654401"/>
            <a:ext cx="4680520" cy="4680520"/>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3530</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XÚC LẬT BÁNH LỐP</vt:lpstr>
      <vt:lpstr>Một số vụ tai nạn lao động khi vận hành xe xúc lật bánh lốp</vt:lpstr>
      <vt:lpstr>Tóm tắt bài học</vt:lpstr>
      <vt:lpstr>Giới thiệu</vt:lpstr>
      <vt:lpstr>Giới thiệu</vt:lpstr>
      <vt:lpstr>Thành Phần Và Chức Năng Của xe xúc lật bánh lốp</vt:lpstr>
      <vt:lpstr>Thành Phần Và Chức Năng Của xe xúc lật bánh lốp</vt:lpstr>
      <vt:lpstr>Thành Phần Và Chức Năng Của xe xúc lật bánh lốp</vt:lpstr>
      <vt:lpstr>Thành Phần Và Chức Năng Của xe xúc lật bánh lốp</vt:lpstr>
      <vt:lpstr>Kiểm tra và bảo trì an toàn trước khi vận hành xe xúc lật bánh lốp</vt:lpstr>
      <vt:lpstr>Kiểm tra và bảo trì an toàn trước khi vận hành xe xúc lật bánh lốp</vt:lpstr>
      <vt:lpstr>Quy trình vận hành an toàn xe xúc lật bánh lốp</vt:lpstr>
      <vt:lpstr>Quy trình vận hành an toàn xe xúc lật bánh lốp</vt:lpstr>
      <vt:lpstr>Đánh giá rủi ro và quản lý mối nguy khi vận hành xe xúc lật bánh lốp</vt:lpstr>
      <vt:lpstr>Đánh giá rủi ro và quản lý mối nguy khi vận hành xe xúc lật bánh lốp</vt:lpstr>
      <vt:lpstr>Đánh giá rủi ro và quản lý mối nguy khi vận hành xe xúc lật bánh lốp</vt:lpstr>
      <vt:lpstr>Đánh giá rủi ro và quản lý mối nguy khi vận hành xe xúc lật bánh lốp</vt:lpstr>
      <vt:lpstr>Đánh giá rủi ro và quản lý mối nguy khi vận hành xe xúc lật bánh lốp</vt:lpstr>
      <vt:lpstr>Đánh giá rủi ro và quản lý mối nguy khi vận hành xe xúc lật bánh lốp</vt:lpstr>
      <vt:lpstr>Đánh giá rủi ro và quản lý mối nguy khi vận hành xe xúc lật bánh lốp</vt:lpstr>
      <vt:lpstr>Các yếu tố ảnh hưởng đến an toàn lao động khi vận hành xe xúc lật bánh lốp</vt:lpstr>
      <vt:lpstr>Các yếu tố ảnh hưởng đến an toàn lao động khi vận hành xe xúc lật bánh lốp</vt:lpstr>
      <vt:lpstr>Các yếu tố ảnh hưởng đến an toàn lao động khi vận hành xe xúc lật bánh lốp</vt:lpstr>
      <vt:lpstr>Các yếu tố ảnh hưởng đến an toàn lao động khi vận hành xe xúc lật bánh lốp</vt:lpstr>
      <vt:lpstr>Đào tạo an toàn lao động về kỹ năng vận hành xe xúc lật bánh lốp an toàn</vt:lpstr>
      <vt:lpstr>Đào tạo an toàn lao động về kỹ năng vận hành xe xúc lật bánh lốp an toàn</vt:lpstr>
      <vt:lpstr>Ý nghĩa của an toàn lao động trong việc vận hành xe xúc lật bánh lốp</vt:lpstr>
      <vt:lpstr>Ý nghĩa của an toàn lao động trong việc vận hành xe xúc lật bánh lốp</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2024-04-24T02:28:55Z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