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48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001689" y="2187963"/>
            <a:ext cx="4183857"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XÚC ĐÀO BÁNH XÍCH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94E11B00-1C36-49E4-BCE4-29EC09DC79C3}"/>
              </a:ext>
            </a:extLst>
          </p:cNvPr>
          <p:cNvPicPr>
            <a:picLocks noChangeAspect="1"/>
          </p:cNvPicPr>
          <p:nvPr/>
        </p:nvPicPr>
        <p:blipFill>
          <a:blip r:embed="rId4"/>
          <a:stretch>
            <a:fillRect/>
          </a:stretch>
        </p:blipFill>
        <p:spPr>
          <a:xfrm>
            <a:off x="5119165" y="4437112"/>
            <a:ext cx="1948904" cy="1948904"/>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xúc</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đào</a:t>
            </a:r>
            <a:r>
              <a:rPr lang="en-US" sz="3200" b="1" dirty="0">
                <a:solidFill>
                  <a:schemeClr val="accent1"/>
                </a:solidFill>
                <a:latin typeface="UTM Aptima" panose="02040603050506020204" pitchFamily="18" charset="0"/>
              </a:rPr>
              <a:t> bánh </a:t>
            </a:r>
            <a:r>
              <a:rPr lang="en-US" sz="3200" b="1" dirty="0" err="1">
                <a:solidFill>
                  <a:schemeClr val="accent1"/>
                </a:solidFill>
                <a:latin typeface="UTM Aptima" panose="02040603050506020204" pitchFamily="18" charset="0"/>
              </a:rPr>
              <a:t>xích</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fontScale="92500" lnSpcReduction="10000"/>
          </a:bodyPr>
          <a:lstStyle/>
          <a:p>
            <a:pPr marL="0" indent="0">
              <a:buNone/>
            </a:pPr>
            <a:r>
              <a:rPr lang="vi-VN" b="0" i="0" dirty="0">
                <a:solidFill>
                  <a:srgbClr val="0D0D0D"/>
                </a:solidFill>
                <a:effectLst/>
                <a:latin typeface="Söhne"/>
              </a:rPr>
              <a:t>Việc vận hành xe xúc đào bánh xích (crawler excavator) là một công việc đòi hỏi kỹ năng và sự cẩn thận cao do tính phức tạp của máy và môi trường làm việc</a:t>
            </a:r>
            <a:r>
              <a:rPr lang="en-US" sz="2000" dirty="0">
                <a:ea typeface="+mn-lt"/>
                <a:cs typeface="+mn-lt"/>
              </a:rPr>
              <a:t>:</a:t>
            </a:r>
            <a:endParaRPr lang="en-US" dirty="0"/>
          </a:p>
          <a:p>
            <a:pPr marL="730885" lvl="1" indent="-304165"/>
            <a:r>
              <a:rPr lang="vi-VN" i="0" dirty="0">
                <a:solidFill>
                  <a:srgbClr val="0D0D0D"/>
                </a:solidFill>
                <a:effectLst/>
                <a:latin typeface="Söhne"/>
              </a:rPr>
              <a:t>Rơi từ độ cao</a:t>
            </a:r>
            <a:endParaRPr lang="en-US" i="0" dirty="0">
              <a:solidFill>
                <a:srgbClr val="0D0D0D"/>
              </a:solidFill>
              <a:effectLst/>
              <a:latin typeface="Söhne"/>
            </a:endParaRPr>
          </a:p>
          <a:p>
            <a:pPr marL="730885" lvl="1" indent="-304165"/>
            <a:r>
              <a:rPr lang="vi-VN" dirty="0"/>
              <a:t>Va chạm với vật cản hoặc người khác</a:t>
            </a:r>
            <a:endParaRPr lang="en-US" dirty="0">
              <a:solidFill>
                <a:srgbClr val="0D0D0D"/>
              </a:solidFill>
              <a:latin typeface="Söhne"/>
            </a:endParaRPr>
          </a:p>
          <a:p>
            <a:pPr marL="730885" lvl="1" indent="-304165"/>
            <a:r>
              <a:rPr lang="vi-VN" dirty="0"/>
              <a:t>Nổ lốp hoặc hỏng hóc cơ khí</a:t>
            </a:r>
            <a:endParaRPr lang="en-US" dirty="0">
              <a:solidFill>
                <a:srgbClr val="0D0D0D"/>
              </a:solidFill>
              <a:latin typeface="Söhne"/>
            </a:endParaRPr>
          </a:p>
          <a:p>
            <a:pPr marL="730885" lvl="1" indent="-304165"/>
            <a:r>
              <a:rPr lang="en-US" dirty="0" err="1"/>
              <a:t>Rủi</a:t>
            </a:r>
            <a:r>
              <a:rPr lang="en-US" dirty="0"/>
              <a:t> </a:t>
            </a:r>
            <a:r>
              <a:rPr lang="en-US" dirty="0" err="1"/>
              <a:t>ro</a:t>
            </a:r>
            <a:r>
              <a:rPr lang="en-US" dirty="0"/>
              <a:t> </a:t>
            </a:r>
            <a:r>
              <a:rPr lang="en-US" dirty="0" err="1"/>
              <a:t>từ</a:t>
            </a:r>
            <a:r>
              <a:rPr lang="en-US" dirty="0"/>
              <a:t> </a:t>
            </a:r>
            <a:r>
              <a:rPr lang="en-US" dirty="0" err="1"/>
              <a:t>các</a:t>
            </a:r>
            <a:r>
              <a:rPr lang="en-US" dirty="0"/>
              <a:t> </a:t>
            </a:r>
            <a:r>
              <a:rPr lang="en-US" dirty="0" err="1"/>
              <a:t>hoạt</a:t>
            </a:r>
            <a:r>
              <a:rPr lang="en-US" dirty="0"/>
              <a:t> </a:t>
            </a:r>
            <a:r>
              <a:rPr lang="en-US" dirty="0" err="1"/>
              <a:t>động</a:t>
            </a:r>
            <a:r>
              <a:rPr lang="en-US" dirty="0"/>
              <a:t> </a:t>
            </a:r>
            <a:r>
              <a:rPr lang="en-US" dirty="0" err="1"/>
              <a:t>nâng</a:t>
            </a:r>
            <a:r>
              <a:rPr lang="en-US" dirty="0"/>
              <a:t> </a:t>
            </a:r>
            <a:r>
              <a:rPr lang="en-US" dirty="0" err="1"/>
              <a:t>cao</a:t>
            </a:r>
            <a:r>
              <a:rPr lang="en-US" dirty="0"/>
              <a:t> </a:t>
            </a:r>
            <a:r>
              <a:rPr lang="en-US" dirty="0" err="1"/>
              <a:t>và</a:t>
            </a:r>
            <a:r>
              <a:rPr lang="en-US" dirty="0"/>
              <a:t> </a:t>
            </a:r>
            <a:r>
              <a:rPr lang="en-US" dirty="0" err="1"/>
              <a:t>hạ</a:t>
            </a:r>
            <a:r>
              <a:rPr lang="en-US" dirty="0"/>
              <a:t> </a:t>
            </a:r>
            <a:r>
              <a:rPr lang="en-US" dirty="0" err="1"/>
              <a:t>thấp</a:t>
            </a:r>
            <a:endParaRPr lang="en-US" dirty="0">
              <a:solidFill>
                <a:srgbClr val="0D0D0D"/>
              </a:solidFill>
              <a:latin typeface="Söhne"/>
            </a:endParaRPr>
          </a:p>
          <a:p>
            <a:pPr marL="730885" lvl="1" indent="-304165"/>
            <a:r>
              <a:rPr lang="en-US" dirty="0" err="1"/>
              <a:t>Sự</a:t>
            </a:r>
            <a:r>
              <a:rPr lang="en-US" dirty="0"/>
              <a:t> </a:t>
            </a:r>
            <a:r>
              <a:rPr lang="en-US" dirty="0" err="1"/>
              <a:t>cố</a:t>
            </a:r>
            <a:r>
              <a:rPr lang="en-US" dirty="0"/>
              <a:t> </a:t>
            </a:r>
            <a:r>
              <a:rPr lang="en-US" dirty="0" err="1"/>
              <a:t>với</a:t>
            </a:r>
            <a:r>
              <a:rPr lang="en-US" dirty="0"/>
              <a:t> </a:t>
            </a:r>
            <a:r>
              <a:rPr lang="en-US" dirty="0" err="1"/>
              <a:t>hệ</a:t>
            </a:r>
            <a:r>
              <a:rPr lang="en-US" dirty="0"/>
              <a:t> </a:t>
            </a:r>
            <a:r>
              <a:rPr lang="en-US" dirty="0" err="1"/>
              <a:t>thống</a:t>
            </a:r>
            <a:r>
              <a:rPr lang="en-US" dirty="0"/>
              <a:t> </a:t>
            </a:r>
            <a:r>
              <a:rPr lang="en-US" dirty="0" err="1"/>
              <a:t>điều</a:t>
            </a:r>
            <a:r>
              <a:rPr lang="en-US" dirty="0"/>
              <a:t> </a:t>
            </a:r>
            <a:r>
              <a:rPr lang="en-US" dirty="0" err="1"/>
              <a:t>khiển</a:t>
            </a:r>
            <a:r>
              <a:rPr lang="en-US" dirty="0"/>
              <a:t> </a:t>
            </a:r>
            <a:r>
              <a:rPr lang="en-US" dirty="0" err="1"/>
              <a:t>hoặc</a:t>
            </a:r>
            <a:r>
              <a:rPr lang="en-US" dirty="0"/>
              <a:t> </a:t>
            </a:r>
            <a:r>
              <a:rPr lang="en-US" dirty="0" err="1"/>
              <a:t>phanh</a:t>
            </a:r>
            <a:endParaRPr lang="en-US" dirty="0"/>
          </a:p>
          <a:p>
            <a:pPr marL="730885" lvl="1" indent="-304165"/>
            <a:r>
              <a:rPr lang="en-US" dirty="0" err="1"/>
              <a:t>Khí</a:t>
            </a:r>
            <a:r>
              <a:rPr lang="en-US" dirty="0"/>
              <a:t> </a:t>
            </a:r>
            <a:r>
              <a:rPr lang="en-US" dirty="0" err="1"/>
              <a:t>độc</a:t>
            </a:r>
            <a:r>
              <a:rPr lang="en-US" dirty="0"/>
              <a:t> </a:t>
            </a:r>
            <a:r>
              <a:rPr lang="en-US" dirty="0" err="1"/>
              <a:t>và</a:t>
            </a:r>
            <a:r>
              <a:rPr lang="en-US" dirty="0"/>
              <a:t> </a:t>
            </a:r>
            <a:r>
              <a:rPr lang="en-US" dirty="0" err="1"/>
              <a:t>nổ</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775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xúc</a:t>
            </a:r>
            <a:r>
              <a:rPr lang="en-US" dirty="0"/>
              <a:t> </a:t>
            </a:r>
            <a:r>
              <a:rPr lang="en-US" dirty="0" err="1"/>
              <a:t>đào</a:t>
            </a:r>
            <a:r>
              <a:rPr lang="en-US" dirty="0"/>
              <a:t> bánh </a:t>
            </a:r>
            <a:r>
              <a:rPr lang="en-US" dirty="0" err="1"/>
              <a:t>xích</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xúc</a:t>
            </a:r>
            <a:r>
              <a:rPr lang="en-US" dirty="0"/>
              <a:t> </a:t>
            </a:r>
            <a:r>
              <a:rPr lang="en-US" dirty="0" err="1"/>
              <a:t>đào</a:t>
            </a:r>
            <a:r>
              <a:rPr lang="en-US" dirty="0"/>
              <a:t> bánh </a:t>
            </a:r>
            <a:r>
              <a:rPr lang="en-US" dirty="0" err="1"/>
              <a:t>xích</a:t>
            </a:r>
            <a:endParaRPr lang="vi-VN" dirty="0"/>
          </a:p>
          <a:p>
            <a:pPr marL="304165" indent="-304165">
              <a:buClr>
                <a:schemeClr val="tx1"/>
              </a:buClr>
            </a:pPr>
            <a:r>
              <a:rPr lang="en-US" dirty="0">
                <a:latin typeface="UTM Avo" panose="02040603050506020204" pitchFamily="18" charset="0"/>
              </a:rPr>
              <a:t>4</a:t>
            </a:r>
            <a:r>
              <a:rPr lang="vi-VN" dirty="0"/>
              <a:t>. Quy trình vận hành an toàn xe xúc đào bánh xích</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xúc đào bánh xích</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xúc đào bánh xích</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xúc</a:t>
            </a:r>
            <a:r>
              <a:rPr lang="en-US" dirty="0"/>
              <a:t> </a:t>
            </a:r>
            <a:r>
              <a:rPr lang="en-US" dirty="0" err="1"/>
              <a:t>đào</a:t>
            </a:r>
            <a:r>
              <a:rPr lang="en-US" dirty="0"/>
              <a:t> bánh </a:t>
            </a:r>
            <a:r>
              <a:rPr lang="en-US" dirty="0" err="1"/>
              <a:t>xích</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xúc</a:t>
            </a:r>
            <a:r>
              <a:rPr lang="en-US" dirty="0"/>
              <a:t> </a:t>
            </a:r>
            <a:r>
              <a:rPr lang="en-US" dirty="0" err="1"/>
              <a:t>đào</a:t>
            </a:r>
            <a:r>
              <a:rPr lang="en-US" dirty="0"/>
              <a:t> bánh </a:t>
            </a:r>
            <a:r>
              <a:rPr lang="en-US" dirty="0" err="1"/>
              <a:t>xích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xúc</a:t>
            </a:r>
            <a:r>
              <a:rPr lang="en-US" sz="2400" b="1" i="0" dirty="0">
                <a:effectLst/>
                <a:latin typeface="Söhne"/>
              </a:rPr>
              <a:t> </a:t>
            </a:r>
            <a:r>
              <a:rPr lang="en-US" sz="2400" b="1" i="0" dirty="0" err="1">
                <a:effectLst/>
                <a:latin typeface="Söhne"/>
              </a:rPr>
              <a:t>đào</a:t>
            </a:r>
            <a:r>
              <a:rPr lang="en-US" sz="2400" b="1" i="0" dirty="0">
                <a:effectLst/>
                <a:latin typeface="Söhne"/>
              </a:rPr>
              <a:t> bánh </a:t>
            </a:r>
            <a:r>
              <a:rPr lang="en-US" sz="2400" b="1" i="0" dirty="0" err="1">
                <a:effectLst/>
                <a:latin typeface="Söhne"/>
              </a:rPr>
              <a:t>xích</a:t>
            </a:r>
            <a:endParaRPr lang="en-US" sz="2400" b="1" i="0" dirty="0">
              <a:effectLst/>
              <a:latin typeface="Söhne"/>
            </a:endParaRPr>
          </a:p>
          <a:p>
            <a:r>
              <a:rPr lang="vi-VN" b="0" i="0" dirty="0">
                <a:effectLst/>
                <a:latin typeface="Söhne"/>
              </a:rPr>
              <a:t>An toàn lao động khi vận hành xe xúc đào bánh xích là vô cùng quan trọng trong môi trường xây dựng và khai thác. Việc tuân thủ các quy tắc an toàn không chỉ bảo vệ sức khỏe và tính mạng của người làm việc mà còn giảm thiểu nguy cơ tai nạn và thiệt hại tài sản. </a:t>
            </a:r>
            <a:endParaRPr lang="en-US" b="0" i="0" dirty="0">
              <a:effectLst/>
              <a:latin typeface="Söhne"/>
            </a:endParaRPr>
          </a:p>
          <a:p>
            <a:r>
              <a:rPr lang="vi-VN" b="0" i="0" dirty="0">
                <a:effectLst/>
                <a:latin typeface="Söhne"/>
              </a:rPr>
              <a:t>Khi vận hành một xe xúc đào bánh xích, người lái cần phải có kiến thức sâu về hoạt động và an toàn của máy, cũng như nhận thức về môi trường làm việc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A773268-DE0C-8E38-D0BB-D395CB037386}"/>
              </a:ext>
            </a:extLst>
          </p:cNvPr>
          <p:cNvPicPr>
            <a:picLocks noChangeAspect="1"/>
          </p:cNvPicPr>
          <p:nvPr/>
        </p:nvPicPr>
        <p:blipFill>
          <a:blip r:embed="rId3"/>
          <a:stretch>
            <a:fillRect/>
          </a:stretch>
        </p:blipFill>
        <p:spPr>
          <a:xfrm>
            <a:off x="-1538436" y="3176972"/>
            <a:ext cx="5688632" cy="5688632"/>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xúc</a:t>
            </a:r>
            <a:r>
              <a:rPr lang="en-US" sz="2400" b="1" i="0" dirty="0">
                <a:effectLst/>
                <a:latin typeface="Söhne"/>
              </a:rPr>
              <a:t> </a:t>
            </a:r>
            <a:r>
              <a:rPr lang="en-US" sz="2400" b="1" i="0" dirty="0" err="1">
                <a:effectLst/>
                <a:latin typeface="Söhne"/>
              </a:rPr>
              <a:t>đào</a:t>
            </a:r>
            <a:r>
              <a:rPr lang="en-US" sz="2400" b="1" i="0" dirty="0">
                <a:effectLst/>
                <a:latin typeface="Söhne"/>
              </a:rPr>
              <a:t> bánh </a:t>
            </a:r>
            <a:r>
              <a:rPr lang="en-US" sz="2400" b="1" i="0" dirty="0" err="1">
                <a:effectLst/>
                <a:latin typeface="Söhne"/>
              </a:rPr>
              <a:t>xích</a:t>
            </a:r>
            <a:endParaRPr lang="en-US" sz="2400" b="1" i="0" dirty="0">
              <a:effectLst/>
              <a:latin typeface="Söhne"/>
            </a:endParaRPr>
          </a:p>
          <a:p>
            <a:r>
              <a:rPr lang="vi-VN" b="0" i="0" dirty="0">
                <a:effectLst/>
                <a:latin typeface="Söhne"/>
              </a:rPr>
              <a:t>Đào tạo và chứng chỉ: Tất cả người lái xe xúc đào bánh xích cần được đào tạo đầy đủ về cách vận hành an toàn của máy. Họ cũng cần có chứng chỉ phù hợp để chứng minh khả năng vận hành một cách an toàn và hiệu quả.</a:t>
            </a:r>
          </a:p>
          <a:p>
            <a:r>
              <a:rPr lang="vi-VN" b="0" i="0" dirty="0">
                <a:effectLst/>
                <a:latin typeface="Söhne"/>
              </a:rPr>
              <a:t>Kiểm tra và bảo dưỡng định kỳ: Xe xúc đào bánh xích cần được kiểm tra và bảo dưỡng định kỳ để đảm bảo rằng mọi hệ thống và thiết bị hoạt động một cách chính xác và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5127D45-89B7-DA02-B963-B1B6A5A5BB7F}"/>
              </a:ext>
            </a:extLst>
          </p:cNvPr>
          <p:cNvPicPr>
            <a:picLocks noChangeAspect="1"/>
          </p:cNvPicPr>
          <p:nvPr/>
        </p:nvPicPr>
        <p:blipFill>
          <a:blip r:embed="rId3"/>
          <a:stretch>
            <a:fillRect/>
          </a:stretch>
        </p:blipFill>
        <p:spPr>
          <a:xfrm>
            <a:off x="-1538436" y="3176972"/>
            <a:ext cx="5688632" cy="5688632"/>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Cabin hoặc khoang lái: Đây là nơi người lái điều khiển và quản lý hoạt động của xe. Cabin thường được thiết kế với các bảng điều khiển, ghế lái, hệ thống lái và các thiết bị khác để hỗ trợ người lái trong quá trình vận hành.</a:t>
            </a:r>
          </a:p>
          <a:p>
            <a:pPr algn="l"/>
            <a:r>
              <a:rPr lang="vi-VN" b="0" i="0" dirty="0">
                <a:effectLst/>
                <a:latin typeface="Open Sans" panose="020B0606030504020204" pitchFamily="34" charset="0"/>
              </a:rPr>
              <a:t>Cần cẩu (boom): Cần cẩu là phần chính của xe xúc đào, được sử dụng để nâng và di chuyển các vật liệu. Nó thường được gắn vào khung chính của xe và có thể di chuyển lên xuống và xoay theo các góc khác nhau.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7FB53E3-7740-3645-D4E4-40E0ACF0A1D7}"/>
              </a:ext>
            </a:extLst>
          </p:cNvPr>
          <p:cNvPicPr>
            <a:picLocks noChangeAspect="1"/>
          </p:cNvPicPr>
          <p:nvPr/>
        </p:nvPicPr>
        <p:blipFill>
          <a:blip r:embed="rId3"/>
          <a:stretch>
            <a:fillRect/>
          </a:stretch>
        </p:blipFill>
        <p:spPr>
          <a:xfrm>
            <a:off x="6076304"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Xe xúc đào bánh xích (crawler excavator) được thiết kế để thực hiện các công việc đào, di chuyển và vận chuyển vật liệu trong môi trường xây dựng và khai thác.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của xe bao gồm một hệ thống cần cẩu và cần gạt, được gắn vào một khung chính, cũng như một hệ thống chuyển động bánh xích cho phép di chuyển trên mặt đất không đồng đều.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660F3FD-E287-B698-C6AB-AE28552F09AB}"/>
              </a:ext>
            </a:extLst>
          </p:cNvPr>
          <p:cNvPicPr>
            <a:picLocks noChangeAspect="1"/>
          </p:cNvPicPr>
          <p:nvPr/>
        </p:nvPicPr>
        <p:blipFill>
          <a:blip r:embed="rId3"/>
          <a:stretch>
            <a:fillRect/>
          </a:stretch>
        </p:blipFill>
        <p:spPr>
          <a:xfrm>
            <a:off x="6076304"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Đào đất và lấp đất: Xe xúc đào bánh xích được sử dụng để đào và lấp đất trong các công trình xây dựng như xây dựng căn nhà, đào móng, hay làm đất san lấp cho các khu đô thị.</a:t>
            </a:r>
          </a:p>
          <a:p>
            <a:pPr algn="l"/>
            <a:r>
              <a:rPr lang="vi-VN" b="0" i="0" dirty="0">
                <a:effectLst/>
                <a:latin typeface="Open Sans" panose="020B0606030504020204" pitchFamily="34" charset="0"/>
              </a:rPr>
              <a:t>Di chuyển vật liệu: Nhờ vào khả năng nâng cao và hạ thấp cần cẩu cũng như vận chuyển bát, xe xúc đào bánh xích có thể di chuyển vật liệu như đất, cát, sỏi và các vật liệu xây dựng khác từ một vị trí đến vị trí khác trong công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8A04362-F88A-75A4-5A2B-6F57A0D4B34F}"/>
              </a:ext>
            </a:extLst>
          </p:cNvPr>
          <p:cNvPicPr>
            <a:picLocks noChangeAspect="1"/>
          </p:cNvPicPr>
          <p:nvPr/>
        </p:nvPicPr>
        <p:blipFill>
          <a:blip r:embed="rId3"/>
          <a:stretch>
            <a:fillRect/>
          </a:stretch>
        </p:blipFill>
        <p:spPr>
          <a:xfrm>
            <a:off x="6076304"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Nguy cơ tai nạn lao động: Do tính phức tạp của máy móc và môi trường làm việc, người lái và nhân viên xung quanh luôn đối diện với nguy cơ tai nạn lao động như rơi từ độ cao, va chạm với vật cản, hoặc bị nạn đâm.</a:t>
            </a:r>
          </a:p>
          <a:p>
            <a:pPr algn="l"/>
            <a:r>
              <a:rPr lang="vi-VN" b="0" i="0" dirty="0">
                <a:effectLst/>
                <a:latin typeface="Open Sans" panose="020B0606030504020204" pitchFamily="34" charset="0"/>
              </a:rPr>
              <a:t>Nguy cơ nổ lốp hoặc hỏng hóc cơ khí: Xe xúc đào bánh xích thường hoạt động trong điều kiện khắc nghiệt, và do đó, lốp có thể bị nổ hoặc các vấn đề cơ khí khác có thể xảy ra trong quá trình vận hành, gây nguy hiểm cho người lái và nhân viên xung quanh.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FB7DD9F-37C5-94B1-6357-7924C4719179}"/>
              </a:ext>
            </a:extLst>
          </p:cNvPr>
          <p:cNvPicPr>
            <a:picLocks noChangeAspect="1"/>
          </p:cNvPicPr>
          <p:nvPr/>
        </p:nvPicPr>
        <p:blipFill>
          <a:blip r:embed="rId3"/>
          <a:stretch>
            <a:fillRect/>
          </a:stretch>
        </p:blipFill>
        <p:spPr>
          <a:xfrm>
            <a:off x="6076304"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xúc đào bánh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xúc đào bánh xích</a:t>
            </a:r>
          </a:p>
          <a:p>
            <a:pPr algn="l">
              <a:lnSpc>
                <a:spcPct val="120000"/>
              </a:lnSpc>
            </a:pP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treo</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lốp</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xúc</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bánh </a:t>
            </a:r>
            <a:r>
              <a:rPr lang="en-US" b="0" i="0" dirty="0" err="1">
                <a:effectLst/>
                <a:latin typeface="Open Sans" panose="020B0606030504020204" pitchFamily="34" charset="0"/>
              </a:rPr>
              <a:t>xích</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hỏng</a:t>
            </a:r>
            <a:r>
              <a:rPr lang="en-US" b="0" i="0" dirty="0">
                <a:effectLst/>
                <a:latin typeface="Open Sans" panose="020B0606030504020204" pitchFamily="34" charset="0"/>
              </a:rPr>
              <a:t> </a:t>
            </a:r>
            <a:r>
              <a:rPr lang="en-US" b="0" i="0" dirty="0" err="1">
                <a:effectLst/>
                <a:latin typeface="Open Sans" panose="020B0606030504020204" pitchFamily="34" charset="0"/>
              </a:rPr>
              <a:t>hoặc</a:t>
            </a:r>
            <a:r>
              <a:rPr lang="en-US" b="0" i="0" dirty="0">
                <a:effectLst/>
                <a:latin typeface="Open Sans" panose="020B0606030504020204" pitchFamily="34" charset="0"/>
              </a:rPr>
              <a:t> </a:t>
            </a:r>
            <a:r>
              <a:rPr lang="en-US" b="0" i="0" dirty="0" err="1">
                <a:effectLst/>
                <a:latin typeface="Open Sans" panose="020B0606030504020204" pitchFamily="34" charset="0"/>
              </a:rPr>
              <a:t>mòn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treo</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đúng</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sự</a:t>
            </a:r>
            <a:r>
              <a:rPr lang="en-US" b="0" i="0" dirty="0">
                <a:effectLst/>
                <a:latin typeface="Open Sans" panose="020B0606030504020204" pitchFamily="34" charset="0"/>
              </a:rPr>
              <a:t> </a:t>
            </a:r>
            <a:r>
              <a:rPr lang="en-US" b="0" i="0" dirty="0" err="1">
                <a:effectLst/>
                <a:latin typeface="Open Sans" panose="020B0606030504020204" pitchFamily="34" charset="0"/>
              </a:rPr>
              <a:t>ổn</a:t>
            </a:r>
            <a:r>
              <a:rPr lang="en-US" b="0" i="0" dirty="0">
                <a:effectLst/>
                <a:latin typeface="Open Sans" panose="020B0606030504020204" pitchFamily="34" charset="0"/>
              </a:rPr>
              <a:t> </a:t>
            </a:r>
            <a:r>
              <a:rPr lang="en-US" b="0" i="0" dirty="0" err="1">
                <a:effectLst/>
                <a:latin typeface="Open Sans" panose="020B0606030504020204" pitchFamily="34" charset="0"/>
              </a:rPr>
              <a:t>định</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di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trên</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đất</a:t>
            </a:r>
            <a:r>
              <a:rPr lang="en-US" b="0" i="0" dirty="0">
                <a:effectLst/>
                <a:latin typeface="Open Sans" panose="020B0606030504020204" pitchFamily="34" charset="0"/>
              </a:rPr>
              <a:t>.</a:t>
            </a:r>
          </a:p>
          <a:p>
            <a:pPr algn="l">
              <a:lnSpc>
                <a:spcPct val="120000"/>
              </a:lnSpc>
            </a:pPr>
            <a:r>
              <a:rPr lang="en-US" b="0" i="0" dirty="0" err="1">
                <a:effectLst/>
                <a:latin typeface="Open Sans" panose="020B0606030504020204" pitchFamily="34" charset="0"/>
              </a:rPr>
              <a:t>Kiểm</a:t>
            </a:r>
            <a:r>
              <a:rPr lang="en-US" b="0" i="0" dirty="0">
                <a:effectLst/>
                <a:latin typeface="Open Sans" panose="020B0606030504020204" pitchFamily="34" charset="0"/>
              </a:rPr>
              <a:t> </a:t>
            </a:r>
            <a:r>
              <a:rPr lang="en-US" b="0" i="0" dirty="0" err="1">
                <a:effectLst/>
                <a:latin typeface="Open Sans" panose="020B0606030504020204" pitchFamily="34" charset="0"/>
              </a:rPr>
              <a:t>tra</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Đảm</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rằng</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phanh</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ngăn</a:t>
            </a:r>
            <a:r>
              <a:rPr lang="en-US" b="0" i="0" dirty="0">
                <a:effectLst/>
                <a:latin typeface="Open Sans" panose="020B0606030504020204" pitchFamily="34" charset="0"/>
              </a:rPr>
              <a:t> </a:t>
            </a:r>
            <a:r>
              <a:rPr lang="en-US" b="0" i="0" dirty="0" err="1">
                <a:effectLst/>
                <a:latin typeface="Open Sans" panose="020B0606030504020204" pitchFamily="34" charset="0"/>
              </a:rPr>
              <a:t>chặn</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di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khi</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DE9014E-444B-E34B-5615-4B5CB46A34BB}"/>
              </a:ext>
            </a:extLst>
          </p:cNvPr>
          <p:cNvPicPr>
            <a:picLocks noChangeAspect="1"/>
          </p:cNvPicPr>
          <p:nvPr/>
        </p:nvPicPr>
        <p:blipFill>
          <a:blip r:embed="rId3"/>
          <a:stretch>
            <a:fillRect/>
          </a:stretch>
        </p:blipFill>
        <p:spPr>
          <a:xfrm>
            <a:off x="-469926" y="4180395"/>
            <a:ext cx="3681785" cy="368178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xúc đào bánh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xúc đào bánh xích định kỳ</a:t>
            </a:r>
          </a:p>
          <a:p>
            <a:pPr algn="l">
              <a:lnSpc>
                <a:spcPct val="120000"/>
              </a:lnSpc>
            </a:pPr>
            <a:r>
              <a:rPr lang="vi-VN" b="0" i="0" dirty="0">
                <a:effectLst/>
                <a:latin typeface="Open Sans" panose="020B0606030504020204" pitchFamily="34" charset="0"/>
              </a:rPr>
              <a:t>Thay dầu định kỳ: Thay dầu định kỳ cho động cơ, hộp số, hệ thống thủy lực và hệ thống điều khiển là rất quan trọng để đảm bảo bôi trơn và hoạt động hiệu quả của các bộ phận này.</a:t>
            </a:r>
          </a:p>
          <a:p>
            <a:pPr algn="l">
              <a:lnSpc>
                <a:spcPct val="120000"/>
              </a:lnSpc>
            </a:pPr>
            <a:r>
              <a:rPr lang="vi-VN" b="0" i="0" dirty="0">
                <a:effectLst/>
                <a:latin typeface="Open Sans" panose="020B0606030504020204" pitchFamily="34" charset="0"/>
              </a:rPr>
              <a:t>Kiểm tra hệ thống làm mát: Kiểm tra và làm sạch hệ thống làm mát định kỳ để đảm bảo rằng xe không bị quá nhiệt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1533017-E134-F29C-BF73-015FA924C462}"/>
              </a:ext>
            </a:extLst>
          </p:cNvPr>
          <p:cNvPicPr>
            <a:picLocks noChangeAspect="1"/>
          </p:cNvPicPr>
          <p:nvPr/>
        </p:nvPicPr>
        <p:blipFill>
          <a:blip r:embed="rId3"/>
          <a:stretch>
            <a:fillRect/>
          </a:stretch>
        </p:blipFill>
        <p:spPr>
          <a:xfrm>
            <a:off x="-469926" y="4180395"/>
            <a:ext cx="3681785" cy="368178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xúc</a:t>
            </a:r>
            <a:r>
              <a:rPr lang="en-US" sz="3200" b="1" dirty="0">
                <a:latin typeface="UTM Aptima" panose="02040603050506020204" pitchFamily="18" charset="0"/>
              </a:rPr>
              <a:t> </a:t>
            </a:r>
            <a:r>
              <a:rPr lang="en-US" sz="3200" b="1" dirty="0" err="1">
                <a:latin typeface="UTM Aptima" panose="02040603050506020204" pitchFamily="18" charset="0"/>
              </a:rPr>
              <a:t>đào</a:t>
            </a:r>
            <a:r>
              <a:rPr lang="en-US" sz="3200" b="1" dirty="0">
                <a:latin typeface="UTM Aptima" panose="02040603050506020204" pitchFamily="18" charset="0"/>
              </a:rPr>
              <a:t> bánh </a:t>
            </a:r>
            <a:r>
              <a:rPr lang="en-US" sz="3200" b="1" dirty="0" err="1">
                <a:latin typeface="UTM Aptima" panose="02040603050506020204" pitchFamily="18" charset="0"/>
              </a:rPr>
              <a:t>xích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xúc đào bánh xích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vận hành</a:t>
            </a:r>
            <a:r>
              <a:rPr lang="vi-VN" b="0" i="0" dirty="0">
                <a:solidFill>
                  <a:srgbClr val="4C4F5A"/>
                </a:solidFill>
                <a:effectLst/>
                <a:highlight>
                  <a:srgbClr val="FFFFFF"/>
                </a:highlight>
                <a:latin typeface="Open Sans" panose="020B0606030504020204" pitchFamily="34" charset="0"/>
              </a:rPr>
              <a:t>: Trước khi bắt đầu vận hành, hãy kiểm tra xe xúc đào bánh xích để đảm bảo rằng tất cả các hệ thống và phụ tùng hoạt động đúng cách. Điều này bao gồm kiểm tra lốp, hệ thống phanh, hệ thống điều khiển và các bộ phận khác để đảm bảo sự an toàn trong quá trình vận hành.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Đọc và hiểu hướng dẫn sử dụng</a:t>
            </a:r>
            <a:r>
              <a:rPr lang="vi-VN" b="0" i="0" dirty="0">
                <a:solidFill>
                  <a:srgbClr val="4C4F5A"/>
                </a:solidFill>
                <a:effectLst/>
                <a:highlight>
                  <a:srgbClr val="FFFFFF"/>
                </a:highlight>
                <a:latin typeface="Open Sans" panose="020B0606030504020204" pitchFamily="34" charset="0"/>
              </a:rPr>
              <a:t>: Trước khi vận hành, hãy đọc và hiểu rõ hướng dẫn sử dụng và an toàn của xe xúc đào bánh xích. Biết cách sử dụng đúng các bảng điều khiển và thiết bị điều khiển là quan trọng để đảm bảo an toàn cho bản thân và nhân viên xung quanh.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xúc</a:t>
            </a:r>
            <a:r>
              <a:rPr lang="en-US" sz="3200" b="1" dirty="0">
                <a:latin typeface="UTM Aptima" panose="02040603050506020204" pitchFamily="18" charset="0"/>
              </a:rPr>
              <a:t> </a:t>
            </a:r>
            <a:r>
              <a:rPr lang="en-US" sz="3200" b="1" dirty="0" err="1">
                <a:latin typeface="UTM Aptima" panose="02040603050506020204" pitchFamily="18" charset="0"/>
              </a:rPr>
              <a:t>đào</a:t>
            </a:r>
            <a:r>
              <a:rPr lang="en-US" sz="3200" b="1" dirty="0">
                <a:latin typeface="UTM Aptima" panose="02040603050506020204" pitchFamily="18" charset="0"/>
              </a:rPr>
              <a:t> bánh </a:t>
            </a:r>
            <a:r>
              <a:rPr lang="en-US" sz="3200" b="1" dirty="0" err="1">
                <a:latin typeface="UTM Aptima" panose="02040603050506020204" pitchFamily="18" charset="0"/>
              </a:rPr>
              <a:t>xích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xúc đào bánh xích</a:t>
            </a:r>
            <a:r>
              <a:rPr lang="en-US" sz="2400" dirty="0"/>
              <a:t>:</a:t>
            </a:r>
          </a:p>
          <a:p>
            <a:pPr algn="l"/>
            <a:r>
              <a:rPr lang="vi-VN" b="0" i="0" dirty="0">
                <a:solidFill>
                  <a:srgbClr val="4C4F5A"/>
                </a:solidFill>
                <a:effectLst/>
                <a:latin typeface="Open Sans" panose="020B0606030504020204" pitchFamily="34" charset="0"/>
              </a:rPr>
              <a:t>Dừng xe ngay lập tức: Nếu gặp phải bất kỳ tình huống nguy hiểm nào, hãy dừng xe xúc đào bánh xích ngay lập tức và đảm bảo rằng tất cả các hệ thống hoạt động đã được ngắt kết nối.</a:t>
            </a:r>
          </a:p>
          <a:p>
            <a:pPr algn="l"/>
            <a:r>
              <a:rPr lang="vi-VN" b="0" i="0" dirty="0">
                <a:solidFill>
                  <a:srgbClr val="4C4F5A"/>
                </a:solidFill>
                <a:effectLst/>
                <a:latin typeface="Open Sans" panose="020B0606030504020204" pitchFamily="34" charset="0"/>
              </a:rPr>
              <a:t>Giao tiếp và báo cáo sự cố: Liên lạc với cấp quản lý hoặc nhóm an toàn để báo cáo về sự cố và yêu cầu sự giúp đỡ hoặc hướng dẫn trong quá trình xử lý.</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xúc</a:t>
            </a:r>
            <a:r>
              <a:rPr lang="en-US" b="1" i="0" dirty="0">
                <a:effectLst/>
                <a:latin typeface="Söhne"/>
              </a:rPr>
              <a:t> </a:t>
            </a:r>
            <a:r>
              <a:rPr lang="en-US" b="1" i="0" dirty="0" err="1">
                <a:effectLst/>
                <a:latin typeface="Söhne"/>
              </a:rPr>
              <a:t>đào</a:t>
            </a:r>
            <a:r>
              <a:rPr lang="en-US" b="1" i="0" dirty="0">
                <a:effectLst/>
                <a:latin typeface="Söhne"/>
              </a:rPr>
              <a:t> bánh </a:t>
            </a:r>
            <a:r>
              <a:rPr lang="en-US" b="1" i="0" dirty="0" err="1">
                <a:effectLst/>
                <a:latin typeface="Söhne"/>
              </a:rPr>
              <a:t>xích</a:t>
            </a:r>
            <a:r>
              <a:rPr lang="en-US" sz="2000" dirty="0">
                <a:latin typeface="Söhne"/>
              </a:rPr>
              <a:t>:</a:t>
            </a:r>
          </a:p>
          <a:p>
            <a:pPr algn="l"/>
            <a:r>
              <a:rPr lang="vi-VN" b="0" i="0" dirty="0">
                <a:effectLst/>
                <a:latin typeface="Söhne"/>
              </a:rPr>
              <a:t>Nguy cơ va chạm và rơi từ độ cao: Xe xúc đào bánh xích thường hoạt động trong môi trường xây dựng đa dạng, với nhiều vật liệu và máy móc di chuyển. </a:t>
            </a:r>
          </a:p>
          <a:p>
            <a:pPr algn="l"/>
            <a:r>
              <a:rPr lang="vi-VN" b="0" i="0" dirty="0">
                <a:effectLst/>
                <a:latin typeface="Söhne"/>
              </a:rPr>
              <a:t>Nguy cơ mất kiểm soát của xe: Trong một số trường hợp, việc mất kiểm soát của xe xúc đào bánh xích có thể xảy ra do nhiều nguyên nhân khác nhau như hỏng hóc cơ khí, điều khiển không chính xác hoặc điều kiện môi trường xấu.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EED68CCE-084E-1F51-7E72-3C9F2DC1794D}"/>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đào bánh xích</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xúc đào bánh xích để việc vận hành an toàn</a:t>
            </a:r>
            <a:endParaRPr lang="en-US" b="0" i="0" dirty="0">
              <a:effectLst/>
              <a:latin typeface="Söhne"/>
            </a:endParaRPr>
          </a:p>
          <a:p>
            <a:pPr lvl="1"/>
            <a:r>
              <a:rPr lang="vi-VN" b="0" i="0" dirty="0">
                <a:effectLst/>
                <a:latin typeface="Söhne"/>
              </a:rPr>
              <a:t>Kiểm tra dầu và nước: Đảm bảo rằng mức dầu và nước trong hệ thống động cơ, hệ thống thủy lực và các hệ thống khác đều ở mức đủ để hoạt động một cách hiệu quả. </a:t>
            </a:r>
          </a:p>
          <a:p>
            <a:pPr lvl="1"/>
            <a:r>
              <a:rPr lang="vi-VN" b="0" i="0" dirty="0">
                <a:effectLst/>
                <a:latin typeface="Söhne"/>
              </a:rPr>
              <a:t>Kiểm tra hệ thống phanh: Kiểm tra hệ thống phanh để đảm bảo rằng chúng hoạt động một cách hiệu quả và có thể dừng xe một cách an toàn khi cần thiết.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B1BF57A-8426-F7CB-4A0E-FFAD5814DF20}"/>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đào bánh xích</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đào</a:t>
            </a:r>
            <a:r>
              <a:rPr lang="en-US" b="0" i="0" dirty="0">
                <a:effectLst/>
                <a:latin typeface="Söhne"/>
              </a:rPr>
              <a:t> bánh </a:t>
            </a:r>
            <a:r>
              <a:rPr lang="en-US" b="0" i="0" dirty="0" err="1">
                <a:effectLst/>
                <a:latin typeface="Söhne"/>
              </a:rPr>
              <a:t>xích</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Đào tạo và hướng dẫn: Trước khi vận hành xe xúc đào bánh xích, người vận hành cần được đào tạo và hướng dẫn về cách sử dụng máy móc một cách an toàn, bao gồm cả việc đọc và hiểu hướng dẫn sử dụng và an toàn của nhà sản xuất.</a:t>
            </a:r>
          </a:p>
          <a:p>
            <a:pPr lvl="1"/>
            <a:r>
              <a:rPr lang="vi-VN" b="0" i="0" dirty="0">
                <a:effectLst/>
                <a:latin typeface="Söhne"/>
              </a:rPr>
              <a:t>Sử dụng thiết bị bảo hộ cá nhân: Trang bị và sử dụng đầy đủ các thiết bị bảo hộ cá nhân như mũ bảo hiểm, áo phao, găng tay và kính bảo hộ để bảo vệ bản thân khỏi nguy cơ tai nạn.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40EBE9B-1EC0-EFDA-5FA2-21F7C7FE8D1B}"/>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đào bánh xích</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đào</a:t>
            </a:r>
            <a:r>
              <a:rPr lang="en-US" b="0" i="0" dirty="0">
                <a:effectLst/>
                <a:latin typeface="Söhne"/>
              </a:rPr>
              <a:t> bánh </a:t>
            </a:r>
            <a:r>
              <a:rPr lang="en-US" b="0" i="0" dirty="0" err="1">
                <a:effectLst/>
                <a:latin typeface="Söhne"/>
              </a:rPr>
              <a:t>xích</a:t>
            </a:r>
            <a:endParaRPr lang="en-US" b="0" i="0" dirty="0">
              <a:effectLst/>
              <a:latin typeface="Söhne"/>
            </a:endParaRPr>
          </a:p>
          <a:p>
            <a:pPr lvl="1"/>
            <a:r>
              <a:rPr lang="vi-VN" b="0" i="0" dirty="0">
                <a:effectLst/>
                <a:latin typeface="Söhne"/>
              </a:rPr>
              <a:t>Xác định vùng nguy hiểm: Đầu tiên, phải xác định các vùng nguy hiểm và nguy cơ tiềm ẩn trong khu vực làm việc. Điều này có thể bao gồm các vật liệu đang được di chuyển, các vật cản không mong muốn, hoặc các khu vực mà xe không nên tiếp cận.</a:t>
            </a:r>
          </a:p>
          <a:p>
            <a:pPr lvl="1"/>
            <a:r>
              <a:rPr lang="vi-VN" b="0" i="0" dirty="0">
                <a:effectLst/>
                <a:latin typeface="Söhne"/>
              </a:rPr>
              <a:t>Xác định vùng an toàn: Dựa trên các vùng nguy hiểm đã xác định, xác định vùng an toàn xung quanh xe xúc đào bánh xích. Đây là những khu vực mà người vận hành có thể hoạt động một cách an toàn mà không gây nguy hiểm cho bản thân và người khác.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99053B4-3F9C-EA2A-297A-A6CFD5F0C8B0}"/>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đào bánh xích</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đào</a:t>
            </a:r>
            <a:r>
              <a:rPr lang="en-US" b="0" i="0" dirty="0">
                <a:effectLst/>
                <a:latin typeface="Söhne"/>
              </a:rPr>
              <a:t> bánh </a:t>
            </a:r>
            <a:r>
              <a:rPr lang="en-US" b="0" i="0" dirty="0" err="1">
                <a:effectLst/>
                <a:latin typeface="Söhne"/>
              </a:rPr>
              <a:t>xích</a:t>
            </a:r>
            <a:endParaRPr lang="en-US" b="0" i="0" dirty="0">
              <a:effectLst/>
              <a:latin typeface="Söhne"/>
            </a:endParaRPr>
          </a:p>
          <a:p>
            <a:pPr lvl="1"/>
            <a:r>
              <a:rPr lang="vi-VN" b="0" i="0" dirty="0">
                <a:effectLst/>
                <a:latin typeface="Söhne"/>
              </a:rPr>
              <a:t>Mũ bảo hiểm: Mũ bảo hiểm là một trong những thiết bị bảo hộ cá nhân quan trọng nhất, bảo vệ đầu và não khỏi nguy cơ va đập và rơi vật liệu từ độ cao.</a:t>
            </a:r>
          </a:p>
          <a:p>
            <a:pPr lvl="1"/>
            <a:r>
              <a:rPr lang="vi-VN" b="0" i="0" dirty="0">
                <a:effectLst/>
                <a:latin typeface="Söhne"/>
              </a:rPr>
              <a:t>Áo phao và áo chống nhiệt: Trong các môi trường làm việc gần nước hoặc có nguy cơ cháy nổ, việc sử dụng áo phao và áo chống nhiệt là cần thiết để bảo vệ cơ thể khỏi nguy cơ đuối nước và cháy nổ.</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D78423-9EB0-7B15-5315-763CA9AFCA90}"/>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đào bánh xích</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xúc đào bánh xích</a:t>
            </a:r>
            <a:endParaRPr lang="en-US" b="0" i="0" dirty="0">
              <a:effectLst/>
              <a:latin typeface="Söhne"/>
            </a:endParaRPr>
          </a:p>
          <a:p>
            <a:pPr lvl="1"/>
            <a:r>
              <a:rPr lang="vi-VN" b="0" i="0" dirty="0">
                <a:effectLst/>
                <a:latin typeface="Söhne"/>
              </a:rPr>
              <a:t>Dừng xe ngay lập tức: Ngay khi phát hiện sự cố, người vận hành cần dừng xe xúc đào bánh xích ngay lập tức để ngăn chặn nguy cơ lan rộng và giảm thiểu thiệt hại.</a:t>
            </a:r>
          </a:p>
          <a:p>
            <a:pPr lvl="1"/>
            <a:r>
              <a:rPr lang="vi-VN" b="0" i="0" dirty="0">
                <a:effectLst/>
                <a:latin typeface="Söhne"/>
              </a:rPr>
              <a:t>Đánh giá tình hình: Xác định và đánh giá tình hình sự cố để xác định nguyên nhân và mức độ nguy hiểm của tình huống.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DF16201-C81A-D5CE-AD4F-A15F121929DA}"/>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xúc</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đào</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xúc đào bánh xích</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xúc</a:t>
            </a:r>
            <a:r>
              <a:rPr lang="en-US" b="0" i="0" dirty="0">
                <a:effectLst/>
                <a:latin typeface="Söhne"/>
              </a:rPr>
              <a:t> </a:t>
            </a:r>
            <a:r>
              <a:rPr lang="en-US" b="0" i="0" dirty="0" err="1">
                <a:effectLst/>
                <a:latin typeface="Söhne"/>
              </a:rPr>
              <a:t>đào</a:t>
            </a:r>
            <a:r>
              <a:rPr lang="en-US" b="0" i="0" dirty="0">
                <a:effectLst/>
                <a:latin typeface="Söhne"/>
              </a:rPr>
              <a:t> bánh </a:t>
            </a:r>
            <a:r>
              <a:rPr lang="en-US" b="0" i="0" dirty="0" err="1">
                <a:effectLst/>
                <a:latin typeface="Söhne"/>
              </a:rPr>
              <a:t>xích</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227FBA-23FF-410E-0483-F5619AEBAF08}"/>
              </a:ext>
            </a:extLst>
          </p:cNvPr>
          <p:cNvPicPr>
            <a:picLocks noChangeAspect="1"/>
          </p:cNvPicPr>
          <p:nvPr/>
        </p:nvPicPr>
        <p:blipFill>
          <a:blip r:embed="rId4"/>
          <a:stretch>
            <a:fillRect/>
          </a:stretch>
        </p:blipFill>
        <p:spPr>
          <a:xfrm>
            <a:off x="-962371" y="3793728"/>
            <a:ext cx="4608512" cy="4608512"/>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đào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xúc đào bánh xích</a:t>
            </a:r>
            <a:endParaRPr lang="en-US" sz="2400" b="1" i="0" dirty="0">
              <a:effectLst/>
              <a:latin typeface="Söhne"/>
            </a:endParaRPr>
          </a:p>
          <a:p>
            <a:r>
              <a:rPr lang="vi-VN" b="0" i="0" dirty="0">
                <a:effectLst/>
                <a:latin typeface="Söhne"/>
              </a:rPr>
              <a:t>Mưa và tuyết: Khi mặt đất ẩm ướt hoặc đóng băng do mưa hoặc tuyết, xe xúc đào bánh xích có thể mất khả năng bám đường, làm tăng nguy cơ trượt và mất kiểm soát.</a:t>
            </a:r>
          </a:p>
          <a:p>
            <a:r>
              <a:rPr lang="vi-VN" b="0" i="0" dirty="0">
                <a:effectLst/>
                <a:latin typeface="Söhne"/>
              </a:rPr>
              <a:t>Gió lớn: Gió mạnh có thể làm giảm tầm nhìn của người vận hành và gây ra nguy cơ rơi vật liệu hoặc đẩy máy móc ra khỏi vị trí ổn định.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49485E73-01E0-3978-F246-1A8588EC06BD}"/>
              </a:ext>
            </a:extLst>
          </p:cNvPr>
          <p:cNvPicPr>
            <a:picLocks noChangeAspect="1"/>
          </p:cNvPicPr>
          <p:nvPr/>
        </p:nvPicPr>
        <p:blipFill>
          <a:blip r:embed="rId3"/>
          <a:stretch>
            <a:fillRect/>
          </a:stretch>
        </p:blipFill>
        <p:spPr>
          <a:xfrm>
            <a:off x="-1011725" y="3284984"/>
            <a:ext cx="5616624" cy="5616624"/>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đào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xúc đào bánh xích</a:t>
            </a:r>
            <a:endParaRPr lang="en-US" sz="2400" b="1" i="0" dirty="0">
              <a:effectLst/>
              <a:latin typeface="Söhne"/>
            </a:endParaRPr>
          </a:p>
          <a:p>
            <a:r>
              <a:rPr lang="vi-VN" b="0" i="0" dirty="0">
                <a:effectLst/>
                <a:latin typeface="Söhne"/>
              </a:rPr>
              <a:t>Địa hình và loại đất: Môi trường làm việc có thể đa dạng từ địa hình phẳng đến đồi núi và từ đất cát đến đất đá. Điều này có thể ảnh hưởng đến khả năng di chuyển và hiệu suất đào của xe xúc đào bánh xích.</a:t>
            </a:r>
          </a:p>
          <a:p>
            <a:r>
              <a:rPr lang="vi-VN" b="0" i="0" dirty="0">
                <a:effectLst/>
                <a:latin typeface="Söhne"/>
              </a:rPr>
              <a:t>Môi trường khí hậu: Điều kiện thời tiết như nhiệt độ, độ ẩm, và tầm nhìn có thể ảnh hưởng đến việc vận hành. Ví dụ, trong điều kiện nhiệt độ cao, xe có thể gặp khó khăn trong việc làm mát động cơ, trong khi trong điều kiện độ ẩm cao, có nguy cơ đọng sương gây trượt trơn.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1266618-E452-5CCD-62B8-CB58BFD13D55}"/>
              </a:ext>
            </a:extLst>
          </p:cNvPr>
          <p:cNvPicPr>
            <a:picLocks noChangeAspect="1"/>
          </p:cNvPicPr>
          <p:nvPr/>
        </p:nvPicPr>
        <p:blipFill>
          <a:blip r:embed="rId3"/>
          <a:stretch>
            <a:fillRect/>
          </a:stretch>
        </p:blipFill>
        <p:spPr>
          <a:xfrm>
            <a:off x="-1011725" y="3284984"/>
            <a:ext cx="5616624" cy="5616624"/>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đào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xúc đào bánh xích ảnh hưởng như thế nào đến việc vận hành xe xúc đào bánh xích</a:t>
            </a:r>
            <a:endParaRPr lang="en-US" sz="2400" b="1" i="0" dirty="0">
              <a:effectLst/>
              <a:latin typeface="Söhne"/>
            </a:endParaRPr>
          </a:p>
          <a:p>
            <a:r>
              <a:rPr lang="vi-VN" b="0" i="0" dirty="0">
                <a:effectLst/>
                <a:latin typeface="Söhne"/>
              </a:rPr>
              <a:t>Giảm hiệu suất làm việc: Các lỗi kỹ thuật có thể dẫn đến giảm hiệu suất của máy, làm chậm quá trình đào hoặc di chuyển vật liệu, làm tăng thời gian và chi phí hoạt động.</a:t>
            </a:r>
          </a:p>
          <a:p>
            <a:r>
              <a:rPr lang="vi-VN" b="0" i="0" dirty="0">
                <a:effectLst/>
                <a:latin typeface="Söhne"/>
              </a:rPr>
              <a:t>Nguy cơ tai nạn cao hơn: Khi xe xúc đào bánh xích hoạt động trong điều kiện kỹ thuật không ổn định, có nguy cơ cao hơn về tai nạn, bao gồm cả việc mất kiểm soát hoặc hỏng hóc cơ cấu trong quá trình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9F3E60D-93FE-342A-8211-235212BFC10E}"/>
              </a:ext>
            </a:extLst>
          </p:cNvPr>
          <p:cNvPicPr>
            <a:picLocks noChangeAspect="1"/>
          </p:cNvPicPr>
          <p:nvPr/>
        </p:nvPicPr>
        <p:blipFill>
          <a:blip r:embed="rId3"/>
          <a:stretch>
            <a:fillRect/>
          </a:stretch>
        </p:blipFill>
        <p:spPr>
          <a:xfrm>
            <a:off x="-1011725" y="3284984"/>
            <a:ext cx="5616624" cy="5616624"/>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xúc đào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xúc đào bánh xích</a:t>
            </a:r>
            <a:endParaRPr lang="en-US" sz="2400" b="1" i="0" dirty="0">
              <a:effectLst/>
              <a:latin typeface="Söhne"/>
            </a:endParaRPr>
          </a:p>
          <a:p>
            <a:r>
              <a:rPr lang="vi-VN" b="0" i="0" dirty="0">
                <a:effectLst/>
                <a:latin typeface="Söhne"/>
              </a:rPr>
              <a:t>An toàn cá nhân: Kiến thức vững chắc về các nguyên tắc an toàn và quy trình làm việc giúp người lao động nhận biết và tránh được các nguy cơ tai nạn, bảo vệ bản thân khỏi thương tích và nguy hiểm trong quá trình vận hành.</a:t>
            </a:r>
          </a:p>
          <a:p>
            <a:r>
              <a:rPr lang="vi-VN" b="0" i="0" dirty="0">
                <a:effectLst/>
                <a:latin typeface="Söhne"/>
              </a:rPr>
              <a:t>Hiệu suất làm việc: Kỹ năng vận hành và sử dụng thiết bị một cách chính xác giúp tăng hiệu suất làm việc của người lao động và giảm thiểu thời gian chết máy, từ đó tăng năng suất và hiệu quả trong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F7FEC38-E2FB-3ECB-1F69-1236AD769300}"/>
              </a:ext>
            </a:extLst>
          </p:cNvPr>
          <p:cNvPicPr>
            <a:picLocks noChangeAspect="1"/>
          </p:cNvPicPr>
          <p:nvPr/>
        </p:nvPicPr>
        <p:blipFill>
          <a:blip r:embed="rId3"/>
          <a:stretch>
            <a:fillRect/>
          </a:stretch>
        </p:blipFill>
        <p:spPr>
          <a:xfrm>
            <a:off x="-1011725" y="3284984"/>
            <a:ext cx="5616624" cy="5616624"/>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2"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xúc đào bánh xích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và quan trọng nhất, đào tạo này cung cấp cho họ những kiến thức và kỹ năng cần thiết để nhận biết, đánh giá và đối phó với các nguy cơ và mối nguy hiểm trong quá trình vận hành.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hiểu và tuân thủ các quy định an toàn, biện pháp phòng ngừa tai nạn, và cách thực hiện các thao tác vận hành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9DF07AB4-41B3-A50F-D492-5BDE255E2D4A}"/>
              </a:ext>
            </a:extLst>
          </p:cNvPr>
          <p:cNvPicPr>
            <a:picLocks noChangeAspect="1"/>
          </p:cNvPicPr>
          <p:nvPr/>
        </p:nvPicPr>
        <p:blipFill>
          <a:blip r:embed="rId3"/>
          <a:stretch>
            <a:fillRect/>
          </a:stretch>
        </p:blipFill>
        <p:spPr>
          <a:xfrm>
            <a:off x="6974434" y="1916832"/>
            <a:ext cx="3821112" cy="3821112"/>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74995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xúc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xúc</a:t>
            </a:r>
            <a:r>
              <a:rPr lang="en-US" b="1" i="0" dirty="0">
                <a:effectLst/>
                <a:latin typeface="Open Sans" panose="020B0606030504020204" pitchFamily="34" charset="0"/>
              </a:rPr>
              <a:t> </a:t>
            </a:r>
            <a:r>
              <a:rPr lang="en-US" b="1" i="0" dirty="0" err="1">
                <a:effectLst/>
                <a:latin typeface="Open Sans" panose="020B0606030504020204" pitchFamily="34" charset="0"/>
              </a:rPr>
              <a:t>đào</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E163446-63F4-F044-6327-D986A2E31423}"/>
              </a:ext>
            </a:extLst>
          </p:cNvPr>
          <p:cNvPicPr>
            <a:picLocks noChangeAspect="1"/>
          </p:cNvPicPr>
          <p:nvPr/>
        </p:nvPicPr>
        <p:blipFill>
          <a:blip r:embed="rId3"/>
          <a:stretch>
            <a:fillRect/>
          </a:stretch>
        </p:blipFill>
        <p:spPr>
          <a:xfrm>
            <a:off x="6974434" y="1916832"/>
            <a:ext cx="3821112" cy="3821112"/>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xúc</a:t>
            </a:r>
            <a:r>
              <a:rPr lang="en-US" sz="3200" dirty="0">
                <a:latin typeface="UTM Aptima" panose="02040603050506020204" pitchFamily="18" charset="0"/>
              </a:rPr>
              <a:t> </a:t>
            </a:r>
            <a:r>
              <a:rPr lang="en-US" sz="3200" dirty="0" err="1">
                <a:latin typeface="UTM Aptima" panose="02040603050506020204" pitchFamily="18" charset="0"/>
              </a:rPr>
              <a:t>đào</a:t>
            </a:r>
            <a:r>
              <a:rPr lang="en-US" sz="3200" dirty="0">
                <a:latin typeface="UTM Aptima" panose="02040603050506020204" pitchFamily="18" charset="0"/>
              </a:rPr>
              <a:t> bánh </a:t>
            </a:r>
            <a:r>
              <a:rPr lang="en-US" sz="3200" dirty="0" err="1">
                <a:latin typeface="UTM Aptima" panose="02040603050506020204" pitchFamily="18" charset="0"/>
              </a:rPr>
              <a:t>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xúc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đào</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xích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xe xúc đào bánh xích là một yếu tố quan trọng đối với sự thành công và bền vững của mọi dự án xây dựng.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nó bảo vệ sức khỏe và an toàn của người lao động. Xe xúc đào bánh xích là một máy móc mạnh mẽ, có thể gây ra các tai nạn nghiêm trọng nếu không được vận hành đúng cách.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B2EA9F98-FBCE-DA56-C7C2-68FFF41C4FB9}"/>
              </a:ext>
            </a:extLst>
          </p:cNvPr>
          <p:cNvPicPr>
            <a:picLocks noChangeAspect="1"/>
          </p:cNvPicPr>
          <p:nvPr/>
        </p:nvPicPr>
        <p:blipFill>
          <a:blip r:embed="rId3"/>
          <a:stretch>
            <a:fillRect/>
          </a:stretch>
        </p:blipFill>
        <p:spPr>
          <a:xfrm>
            <a:off x="-314300" y="4297769"/>
            <a:ext cx="3393753" cy="3393753"/>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xúc</a:t>
            </a:r>
            <a:r>
              <a:rPr lang="en-US" sz="3200" dirty="0">
                <a:latin typeface="UTM Aptima" panose="02040603050506020204" pitchFamily="18" charset="0"/>
              </a:rPr>
              <a:t> </a:t>
            </a:r>
            <a:r>
              <a:rPr lang="en-US" sz="3200" dirty="0" err="1">
                <a:latin typeface="UTM Aptima" panose="02040603050506020204" pitchFamily="18" charset="0"/>
              </a:rPr>
              <a:t>đào</a:t>
            </a:r>
            <a:r>
              <a:rPr lang="en-US" sz="3200" dirty="0">
                <a:latin typeface="UTM Aptima" panose="02040603050506020204" pitchFamily="18" charset="0"/>
              </a:rPr>
              <a:t> bánh </a:t>
            </a:r>
            <a:r>
              <a:rPr lang="en-US" sz="3200" dirty="0" err="1">
                <a:latin typeface="UTM Aptima" panose="02040603050506020204" pitchFamily="18" charset="0"/>
              </a:rPr>
              <a:t>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xúc đào bánh xích</a:t>
            </a:r>
          </a:p>
          <a:p>
            <a:pPr algn="l">
              <a:lnSpc>
                <a:spcPct val="120000"/>
              </a:lnSpc>
            </a:pPr>
            <a:r>
              <a:rPr lang="vi-VN" b="0" i="0" dirty="0">
                <a:effectLst/>
                <a:latin typeface="Open Sans" panose="020B0606030504020204" pitchFamily="34" charset="0"/>
              </a:rPr>
              <a:t>Trước khi vận hành xe xúc đào bánh xích, người vận hành cần nắm vững một số biện pháp an toàn để đảm bảo việc làm việc diễn ra một cách an toàn và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việc kiểm tra và bảo dưỡng định kỳ của xe, bao gồm kiểm tra hệ thống phanh, hệ thống thủy lực, và các bộ phận cơ khí khác để đảm bảo chúng hoạt động một cách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DD35BF-9D4B-7DE4-0813-286B59D390A1}"/>
              </a:ext>
            </a:extLst>
          </p:cNvPr>
          <p:cNvPicPr>
            <a:picLocks noChangeAspect="1"/>
          </p:cNvPicPr>
          <p:nvPr/>
        </p:nvPicPr>
        <p:blipFill>
          <a:blip r:embed="rId3"/>
          <a:stretch>
            <a:fillRect/>
          </a:stretch>
        </p:blipFill>
        <p:spPr>
          <a:xfrm>
            <a:off x="-314300" y="4297769"/>
            <a:ext cx="3393753" cy="3393753"/>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3646</Words>
  <Application>Microsoft Office PowerPoint</Application>
  <PresentationFormat>Custom</PresentationFormat>
  <Paragraphs>145</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XÚC ĐÀO BÁNH XÍCH</vt:lpstr>
      <vt:lpstr>Một số vụ tai nạn lao động khi vận hành xe xúc đào bánh xích</vt:lpstr>
      <vt:lpstr>Tóm tắt bài học</vt:lpstr>
      <vt:lpstr>Giới thiệu</vt:lpstr>
      <vt:lpstr>Giới thiệu</vt:lpstr>
      <vt:lpstr>Thành Phần Và Chức Năng Của xe xúc đào bánh xích</vt:lpstr>
      <vt:lpstr>Thành Phần Và Chức Năng Của xe xúc đào bánh xích</vt:lpstr>
      <vt:lpstr>Thành Phần Và Chức Năng Của xe xúc đào bánh xích</vt:lpstr>
      <vt:lpstr>Thành Phần Và Chức Năng Của xe xúc đào bánh xích</vt:lpstr>
      <vt:lpstr>Kiểm tra và bảo trì an toàn trước khi vận hành xe xúc đào bánh xích</vt:lpstr>
      <vt:lpstr>Kiểm tra và bảo trì an toàn trước khi vận hành xe xúc đào bánh xích</vt:lpstr>
      <vt:lpstr>Quy trình vận hành an toàn xe xúc đào bánh xích</vt:lpstr>
      <vt:lpstr>Quy trình vận hành an toàn xe xúc đào bánh xích</vt:lpstr>
      <vt:lpstr>Đánh giá rủi ro và quản lý mối nguy khi vận hành xe xúc đào bánh xích</vt:lpstr>
      <vt:lpstr>Đánh giá rủi ro và quản lý mối nguy khi vận hành xe xúc đào bánh xích</vt:lpstr>
      <vt:lpstr>Đánh giá rủi ro và quản lý mối nguy khi vận hành xe xúc đào bánh xích</vt:lpstr>
      <vt:lpstr>Đánh giá rủi ro và quản lý mối nguy khi vận hành xe xúc đào bánh xích</vt:lpstr>
      <vt:lpstr>Đánh giá rủi ro và quản lý mối nguy khi vận hành xe xúc đào bánh xích</vt:lpstr>
      <vt:lpstr>Đánh giá rủi ro và quản lý mối nguy khi vận hành xe xúc đào bánh xích</vt:lpstr>
      <vt:lpstr>Đánh giá rủi ro và quản lý mối nguy khi vận hành xe xúc đào bánh xích</vt:lpstr>
      <vt:lpstr>Các yếu tố ảnh hưởng đến an toàn lao động khi vận hành xe xúc đào bánh xích</vt:lpstr>
      <vt:lpstr>Các yếu tố ảnh hưởng đến an toàn lao động khi vận hành xe xúc đào bánh xích</vt:lpstr>
      <vt:lpstr>Các yếu tố ảnh hưởng đến an toàn lao động khi vận hành xe xúc đào bánh xích</vt:lpstr>
      <vt:lpstr>Các yếu tố ảnh hưởng đến an toàn lao động khi vận hành xe xúc đào bánh xích</vt:lpstr>
      <vt:lpstr>Đào tạo an toàn lao động về kỹ năng vận hành xe xúc đào bánh xích an toàn</vt:lpstr>
      <vt:lpstr>Đào tạo an toàn lao động về kỹ năng vận hành xe xúc đào bánh xích an toàn</vt:lpstr>
      <vt:lpstr>Ý nghĩa của an toàn lao động trong việc vận hành xe xúc đào bánh xích</vt:lpstr>
      <vt:lpstr>Ý nghĩa của an toàn lao động trong việc vận hành xe xúc đào bánh xích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2024-04-23T02:44:36Z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